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slides/slide47.xml" ContentType="application/vnd.openxmlformats-officedocument.presentationml.slide+xml"/>
  <Override PartName="/ppt/slideLayouts/slideLayout39.xml" ContentType="application/vnd.openxmlformats-officedocument.presentationml.slideLayout+xml"/>
  <Override PartName="/ppt/slideLayouts/slideLayout57.xml" ContentType="application/vnd.openxmlformats-officedocument.presentationml.slideLayout+xml"/>
  <Override PartName="/ppt/theme/theme5.xml" ContentType="application/vnd.openxmlformats-officedocument.theme+xml"/>
  <Override PartName="/ppt/tags/tag8.xml" ContentType="application/vnd.openxmlformats-officedocument.presentationml.tags+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tags/tag4.xml" ContentType="application/vnd.openxmlformats-officedocument.presentationml.tags+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53.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slideLayouts/slideLayout60.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tags/tag16.xml" ContentType="application/vnd.openxmlformats-officedocument.presentationml.tags+xml"/>
  <Override PartName="/ppt/notesSlides/notesSlide12.xml" ContentType="application/vnd.openxmlformats-officedocument.presentationml.notesSlide+xml"/>
  <Override PartName="/ppt/tags/tag12.xml" ContentType="application/vnd.openxmlformats-officedocument.presentationml.tags+xml"/>
  <Override PartName="/ppt/notesSlides/notesSlide7.xml" ContentType="application/vnd.openxmlformats-officedocument.presentationml.notesSlide+xml"/>
  <Override PartName="/ppt/tags/tag23.xml" ContentType="application/vnd.openxmlformats-officedocument.presentationml.tags+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theme/theme6.xml" ContentType="application/vnd.openxmlformats-officedocument.theme+xml"/>
  <Override PartName="/ppt/tags/tag9.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58.xml" ContentType="application/vnd.openxmlformats-officedocument.presentationml.slideLayout+xml"/>
  <Override PartName="/ppt/notesSlides/notesSlide3.xml" ContentType="application/vnd.openxmlformats-officedocument.presentationml.notesSlide+xml"/>
  <Default Extension="png" ContentType="image/png"/>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slideLayouts/slideLayout32.xml" ContentType="application/vnd.openxmlformats-officedocument.presentationml.slideLayout+xml"/>
  <Override PartName="/ppt/slideLayouts/slideLayout6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Layouts/slideLayout21.xml" ContentType="application/vnd.openxmlformats-officedocument.presentationml.slideLayout+xml"/>
  <Override PartName="/ppt/slideLayouts/slideLayout50.xml" ContentType="application/vnd.openxmlformats-officedocument.presentationml.slideLayout+xml"/>
  <Override PartName="/ppt/notesSlides/notesSlide13.xml" ContentType="application/vnd.openxmlformats-officedocument.presentationml.notesSlide+xml"/>
  <Override PartName="/ppt/tags/tag17.xml" ContentType="application/vnd.openxmlformats-officedocument.presentationml.tag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tags/tag24.xml" ContentType="application/vnd.openxmlformats-officedocument.presentationml.tags+xml"/>
  <Override PartName="/ppt/notesSlides/notesSlide6.xml" ContentType="application/vnd.openxmlformats-officedocument.presentationml.notesSlide+xml"/>
  <Override PartName="/ppt/tags/tag13.xml" ContentType="application/vnd.openxmlformats-officedocument.presentationml.tags+xml"/>
  <Override PartName="/ppt/tags/tag22.xml" ContentType="application/vnd.openxmlformats-officedocument.presentationml.tags+xml"/>
  <Override PartName="/ppt/slideMasters/slideMaster5.xml" ContentType="application/vnd.openxmlformats-officedocument.presentationml.slideMaster+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slideLayouts/slideLayout59.xml" ContentType="application/vnd.openxmlformats-officedocument.presentationml.slideLayout+xml"/>
  <Override PartName="/ppt/theme/theme7.xml" ContentType="application/vnd.openxmlformats-officedocument.theme+xml"/>
  <Override PartName="/ppt/notesSlides/notesSlide4.xml" ContentType="application/vnd.openxmlformats-officedocument.presentationml.notesSlide+xml"/>
  <Override PartName="/ppt/tags/tag11.xml" ContentType="application/vnd.openxmlformats-officedocument.presentationml.tags+xml"/>
  <Override PartName="/ppt/tags/tag20.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Layouts/slideLayout55.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tags/tag2.xml" ContentType="application/vnd.openxmlformats-officedocument.presentationml.tags+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tags/tag18.xml" ContentType="application/vnd.openxmlformats-officedocument.presentationml.tags+xml"/>
  <Override PartName="/ppt/notesSlides/notesSlide9.xml" ContentType="application/vnd.openxmlformats-officedocument.presentationml.notesSlide+xml"/>
  <Override PartName="/ppt/tags/tag14.xml" ContentType="application/vnd.openxmlformats-officedocument.presentationml.tags+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notesSlides/notesSlide5.xml" ContentType="application/vnd.openxmlformats-officedocument.presentationml.notesSlide+xml"/>
  <Override PartName="/ppt/tags/tag21.xml" ContentType="application/vnd.openxmlformats-officedocument.presentationml.tags+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theme/theme4.xml" ContentType="application/vnd.openxmlformats-officedocument.theme+xml"/>
  <Override PartName="/ppt/tags/tag7.xml" ContentType="application/vnd.openxmlformats-officedocument.presentationml.tags+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Layouts/slideLayout16.xml" ContentType="application/vnd.openxmlformats-officedocument.presentationml.slideLayout+xml"/>
  <Override PartName="/ppt/slideLayouts/slideLayout34.xml" ContentType="application/vnd.openxmlformats-officedocument.presentationml.slideLayout+xml"/>
  <Override PartName="/ppt/tags/tag3.xml" ContentType="application/vnd.openxmlformats-officedocument.presentationml.tags+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tags/tag19.xml" ContentType="application/vnd.openxmlformats-officedocument.presentationml.tags+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notesSlides/notesSlide11.xml" ContentType="application/vnd.openxmlformats-officedocument.presentationml.notesSlide+xml"/>
  <Override PartName="/ppt/tags/tag15.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700" r:id="rId2"/>
    <p:sldMasterId id="2147483688" r:id="rId3"/>
    <p:sldMasterId id="2147483674" r:id="rId4"/>
    <p:sldMasterId id="2147483660" r:id="rId5"/>
  </p:sldMasterIdLst>
  <p:notesMasterIdLst>
    <p:notesMasterId r:id="rId59"/>
  </p:notesMasterIdLst>
  <p:handoutMasterIdLst>
    <p:handoutMasterId r:id="rId60"/>
  </p:handoutMasterIdLst>
  <p:sldIdLst>
    <p:sldId id="277" r:id="rId6"/>
    <p:sldId id="275" r:id="rId7"/>
    <p:sldId id="261" r:id="rId8"/>
    <p:sldId id="280" r:id="rId9"/>
    <p:sldId id="281" r:id="rId10"/>
    <p:sldId id="282" r:id="rId11"/>
    <p:sldId id="285" r:id="rId12"/>
    <p:sldId id="286" r:id="rId13"/>
    <p:sldId id="393" r:id="rId14"/>
    <p:sldId id="394" r:id="rId15"/>
    <p:sldId id="395" r:id="rId16"/>
    <p:sldId id="396" r:id="rId17"/>
    <p:sldId id="322" r:id="rId18"/>
    <p:sldId id="272" r:id="rId19"/>
    <p:sldId id="293" r:id="rId20"/>
    <p:sldId id="397" r:id="rId21"/>
    <p:sldId id="331" r:id="rId22"/>
    <p:sldId id="294" r:id="rId23"/>
    <p:sldId id="295" r:id="rId24"/>
    <p:sldId id="398" r:id="rId25"/>
    <p:sldId id="279" r:id="rId26"/>
    <p:sldId id="273" r:id="rId27"/>
    <p:sldId id="298" r:id="rId28"/>
    <p:sldId id="352" r:id="rId29"/>
    <p:sldId id="353" r:id="rId30"/>
    <p:sldId id="354" r:id="rId31"/>
    <p:sldId id="355" r:id="rId32"/>
    <p:sldId id="356" r:id="rId33"/>
    <p:sldId id="360" r:id="rId34"/>
    <p:sldId id="361" r:id="rId35"/>
    <p:sldId id="362" r:id="rId36"/>
    <p:sldId id="357" r:id="rId37"/>
    <p:sldId id="358" r:id="rId38"/>
    <p:sldId id="359" r:id="rId39"/>
    <p:sldId id="399" r:id="rId40"/>
    <p:sldId id="363" r:id="rId41"/>
    <p:sldId id="364" r:id="rId42"/>
    <p:sldId id="365" r:id="rId43"/>
    <p:sldId id="366" r:id="rId44"/>
    <p:sldId id="367" r:id="rId45"/>
    <p:sldId id="368" r:id="rId46"/>
    <p:sldId id="369" r:id="rId47"/>
    <p:sldId id="400" r:id="rId48"/>
    <p:sldId id="392" r:id="rId49"/>
    <p:sldId id="379" r:id="rId50"/>
    <p:sldId id="401" r:id="rId51"/>
    <p:sldId id="380" r:id="rId52"/>
    <p:sldId id="381" r:id="rId53"/>
    <p:sldId id="385" r:id="rId54"/>
    <p:sldId id="386" r:id="rId55"/>
    <p:sldId id="387" r:id="rId56"/>
    <p:sldId id="388" r:id="rId57"/>
    <p:sldId id="402" r:id="rId5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66"/>
    <a:srgbClr val="7EB1EE"/>
    <a:srgbClr val="FFDC6D"/>
    <a:srgbClr val="01B0F0"/>
    <a:srgbClr val="FAB529"/>
    <a:srgbClr val="008BD6"/>
    <a:srgbClr val="FF6B00"/>
    <a:srgbClr val="E36B2A"/>
    <a:srgbClr val="D7A800"/>
    <a:srgbClr val="95411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21205" autoAdjust="0"/>
    <p:restoredTop sz="98815" autoAdjust="0"/>
  </p:normalViewPr>
  <p:slideViewPr>
    <p:cSldViewPr snapToGrid="0">
      <p:cViewPr varScale="1">
        <p:scale>
          <a:sx n="65" d="100"/>
          <a:sy n="65" d="100"/>
        </p:scale>
        <p:origin x="-460" y="-68"/>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snapToGrid="0">
      <p:cViewPr varScale="1">
        <p:scale>
          <a:sx n="101" d="100"/>
          <a:sy n="101" d="100"/>
        </p:scale>
        <p:origin x="2712" y="200"/>
      </p:cViewPr>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theme" Target="theme/theme1.xml"/><Relationship Id="rId7" Type="http://schemas.openxmlformats.org/officeDocument/2006/relationships/slide" Target="slides/slide2.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61"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handoutMaster" Target="handoutMasters/handoutMaster1.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tableStyles" Target="tableStyles.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xmlns="" id="{08930205-1E22-E940-A94F-F0392D8C0E1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a:extLst>
              <a:ext uri="{FF2B5EF4-FFF2-40B4-BE49-F238E27FC236}">
                <a16:creationId xmlns:a16="http://schemas.microsoft.com/office/drawing/2014/main" xmlns="" id="{E9CE4AED-E7A9-6147-9FA4-37D78A397C4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1AB4ED5-D631-4E45-A588-D5036665C4BB}" type="datetimeFigureOut">
              <a:rPr kumimoji="1" lang="zh-CN" altLang="en-US" smtClean="0"/>
              <a:pPr/>
              <a:t>2022/2/25</a:t>
            </a:fld>
            <a:endParaRPr kumimoji="1" lang="zh-CN" altLang="en-US"/>
          </a:p>
        </p:txBody>
      </p:sp>
      <p:sp>
        <p:nvSpPr>
          <p:cNvPr id="4" name="页脚占位符 3">
            <a:extLst>
              <a:ext uri="{FF2B5EF4-FFF2-40B4-BE49-F238E27FC236}">
                <a16:creationId xmlns:a16="http://schemas.microsoft.com/office/drawing/2014/main" xmlns="" id="{7E564C8C-056B-7C45-AC09-4ADAC783970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5" name="灯片编号占位符 4">
            <a:extLst>
              <a:ext uri="{FF2B5EF4-FFF2-40B4-BE49-F238E27FC236}">
                <a16:creationId xmlns:a16="http://schemas.microsoft.com/office/drawing/2014/main" xmlns="" id="{D75139B1-FE43-A84D-B20B-9977333A2C9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A7EF320-0423-7242-A28E-55FBD17D617F}" type="slidenum">
              <a:rPr kumimoji="1" lang="zh-CN" altLang="en-US" smtClean="0"/>
              <a:pPr/>
              <a:t>‹#›</a:t>
            </a:fld>
            <a:endParaRPr kumimoji="1" lang="zh-CN" altLang="en-US"/>
          </a:p>
        </p:txBody>
      </p:sp>
    </p:spTree>
    <p:extLst>
      <p:ext uri="{BB962C8B-B14F-4D97-AF65-F5344CB8AC3E}">
        <p14:creationId xmlns:p14="http://schemas.microsoft.com/office/powerpoint/2010/main" xmlns="" val="145637592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BAD5BA0-58A9-468A-A6DC-E5C4BF13CF7A}" type="datetimeFigureOut">
              <a:rPr lang="zh-CN" altLang="en-US" smtClean="0"/>
              <a:pPr/>
              <a:t>2022/2/25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1503EF8-77E2-42F8-A12D-7F7DA63747F5}" type="slidenum">
              <a:rPr lang="zh-CN" altLang="en-US" smtClean="0"/>
              <a:pPr/>
              <a:t>‹#›</a:t>
            </a:fld>
            <a:endParaRPr lang="zh-CN" altLang="en-US"/>
          </a:p>
        </p:txBody>
      </p:sp>
    </p:spTree>
    <p:extLst>
      <p:ext uri="{BB962C8B-B14F-4D97-AF65-F5344CB8AC3E}">
        <p14:creationId xmlns:p14="http://schemas.microsoft.com/office/powerpoint/2010/main" xmlns="" val="6953440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3</a:t>
            </a:fld>
            <a:endParaRPr lang="zh-CN" altLang="en-US"/>
          </a:p>
        </p:txBody>
      </p:sp>
    </p:spTree>
    <p:extLst>
      <p:ext uri="{BB962C8B-B14F-4D97-AF65-F5344CB8AC3E}">
        <p14:creationId xmlns:p14="http://schemas.microsoft.com/office/powerpoint/2010/main" xmlns="" val="40454831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12</a:t>
            </a:fld>
            <a:endParaRPr lang="zh-CN" altLang="en-US"/>
          </a:p>
        </p:txBody>
      </p:sp>
    </p:spTree>
    <p:extLst>
      <p:ext uri="{BB962C8B-B14F-4D97-AF65-F5344CB8AC3E}">
        <p14:creationId xmlns:p14="http://schemas.microsoft.com/office/powerpoint/2010/main" xmlns="" val="40454831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15</a:t>
            </a:fld>
            <a:endParaRPr lang="zh-CN" altLang="en-US"/>
          </a:p>
        </p:txBody>
      </p:sp>
    </p:spTree>
    <p:extLst>
      <p:ext uri="{BB962C8B-B14F-4D97-AF65-F5344CB8AC3E}">
        <p14:creationId xmlns:p14="http://schemas.microsoft.com/office/powerpoint/2010/main" xmlns="" val="40135822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16</a:t>
            </a:fld>
            <a:endParaRPr lang="zh-CN" altLang="en-US"/>
          </a:p>
        </p:txBody>
      </p:sp>
    </p:spTree>
    <p:extLst>
      <p:ext uri="{BB962C8B-B14F-4D97-AF65-F5344CB8AC3E}">
        <p14:creationId xmlns:p14="http://schemas.microsoft.com/office/powerpoint/2010/main" xmlns="" val="40135822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18</a:t>
            </a:fld>
            <a:endParaRPr lang="zh-CN" altLang="en-US"/>
          </a:p>
        </p:txBody>
      </p:sp>
    </p:spTree>
    <p:extLst>
      <p:ext uri="{BB962C8B-B14F-4D97-AF65-F5344CB8AC3E}">
        <p14:creationId xmlns:p14="http://schemas.microsoft.com/office/powerpoint/2010/main" xmlns="" val="28321083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4</a:t>
            </a:fld>
            <a:endParaRPr lang="zh-CN" altLang="en-US"/>
          </a:p>
        </p:txBody>
      </p:sp>
    </p:spTree>
    <p:extLst>
      <p:ext uri="{BB962C8B-B14F-4D97-AF65-F5344CB8AC3E}">
        <p14:creationId xmlns:p14="http://schemas.microsoft.com/office/powerpoint/2010/main" xmlns="" val="40454831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5</a:t>
            </a:fld>
            <a:endParaRPr lang="zh-CN" altLang="en-US"/>
          </a:p>
        </p:txBody>
      </p:sp>
    </p:spTree>
    <p:extLst>
      <p:ext uri="{BB962C8B-B14F-4D97-AF65-F5344CB8AC3E}">
        <p14:creationId xmlns:p14="http://schemas.microsoft.com/office/powerpoint/2010/main" xmlns="" val="40454831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6</a:t>
            </a:fld>
            <a:endParaRPr lang="zh-CN" altLang="en-US"/>
          </a:p>
        </p:txBody>
      </p:sp>
    </p:spTree>
    <p:extLst>
      <p:ext uri="{BB962C8B-B14F-4D97-AF65-F5344CB8AC3E}">
        <p14:creationId xmlns:p14="http://schemas.microsoft.com/office/powerpoint/2010/main" xmlns="" val="40454831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7</a:t>
            </a:fld>
            <a:endParaRPr lang="zh-CN" altLang="en-US"/>
          </a:p>
        </p:txBody>
      </p:sp>
    </p:spTree>
    <p:extLst>
      <p:ext uri="{BB962C8B-B14F-4D97-AF65-F5344CB8AC3E}">
        <p14:creationId xmlns:p14="http://schemas.microsoft.com/office/powerpoint/2010/main" xmlns="" val="40454831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8</a:t>
            </a:fld>
            <a:endParaRPr lang="zh-CN" altLang="en-US"/>
          </a:p>
        </p:txBody>
      </p:sp>
    </p:spTree>
    <p:extLst>
      <p:ext uri="{BB962C8B-B14F-4D97-AF65-F5344CB8AC3E}">
        <p14:creationId xmlns:p14="http://schemas.microsoft.com/office/powerpoint/2010/main" xmlns="" val="40454831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9</a:t>
            </a:fld>
            <a:endParaRPr lang="zh-CN" altLang="en-US"/>
          </a:p>
        </p:txBody>
      </p:sp>
    </p:spTree>
    <p:extLst>
      <p:ext uri="{BB962C8B-B14F-4D97-AF65-F5344CB8AC3E}">
        <p14:creationId xmlns:p14="http://schemas.microsoft.com/office/powerpoint/2010/main" xmlns="" val="40454831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10</a:t>
            </a:fld>
            <a:endParaRPr lang="zh-CN" altLang="en-US"/>
          </a:p>
        </p:txBody>
      </p:sp>
    </p:spTree>
    <p:extLst>
      <p:ext uri="{BB962C8B-B14F-4D97-AF65-F5344CB8AC3E}">
        <p14:creationId xmlns:p14="http://schemas.microsoft.com/office/powerpoint/2010/main" xmlns="" val="40454831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11</a:t>
            </a:fld>
            <a:endParaRPr lang="zh-CN" altLang="en-US"/>
          </a:p>
        </p:txBody>
      </p:sp>
    </p:spTree>
    <p:extLst>
      <p:ext uri="{BB962C8B-B14F-4D97-AF65-F5344CB8AC3E}">
        <p14:creationId xmlns:p14="http://schemas.microsoft.com/office/powerpoint/2010/main" xmlns="" val="40454831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6144382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383178973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6" name="KSO_Shape"/>
          <p:cNvSpPr/>
          <p:nvPr userDrawn="1"/>
        </p:nvSpPr>
        <p:spPr bwMode="auto">
          <a:xfrm>
            <a:off x="109882" y="106967"/>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7" name="圆角矩形 6"/>
          <p:cNvSpPr/>
          <p:nvPr userDrawn="1"/>
        </p:nvSpPr>
        <p:spPr>
          <a:xfrm>
            <a:off x="10389647" y="51551"/>
            <a:ext cx="1713390" cy="46107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a:solidFill>
                  <a:schemeClr val="tx1"/>
                </a:solidFill>
                <a:latin typeface="黑体" panose="02010609060101010101" pitchFamily="49" charset="-122"/>
                <a:ea typeface="黑体" panose="02010609060101010101" pitchFamily="49" charset="-122"/>
              </a:rPr>
              <a:t>返回目录</a:t>
            </a:r>
          </a:p>
        </p:txBody>
      </p:sp>
    </p:spTree>
    <p:extLst>
      <p:ext uri="{BB962C8B-B14F-4D97-AF65-F5344CB8AC3E}">
        <p14:creationId xmlns:p14="http://schemas.microsoft.com/office/powerpoint/2010/main" xmlns="" val="513774292"/>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4120054930"/>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2098182187"/>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531187754"/>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3459144225"/>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3_格式2">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997" y="116050"/>
            <a:ext cx="9943314" cy="584775"/>
          </a:xfrm>
          <a:prstGeom prst="rect">
            <a:avLst/>
          </a:prstGeom>
          <a:noFill/>
        </p:spPr>
        <p:txBody>
          <a:bodyPr wrap="square" rtlCol="0">
            <a:spAutoFit/>
          </a:bodyPr>
          <a:lstStyle/>
          <a:p>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a:t>
            </a:r>
            <a:r>
              <a:rPr lang="en-US" altLang="zh-CN"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5</a:t>
            </a:r>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讲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金属材料　金属资源的利用和保护</a:t>
            </a:r>
            <a:r>
              <a:rPr lang="en-US" altLang="zh-CN"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a:t>
            </a:r>
            <a:r>
              <a:rPr lang="zh-CN" altLang="en-US" sz="24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实验剖析</a:t>
            </a:r>
            <a:endParaRPr kumimoji="1" lang="zh-CN" altLang="en-US" sz="24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endParaRPr>
          </a:p>
        </p:txBody>
      </p:sp>
    </p:spTree>
    <p:extLst>
      <p:ext uri="{BB962C8B-B14F-4D97-AF65-F5344CB8AC3E}">
        <p14:creationId xmlns:p14="http://schemas.microsoft.com/office/powerpoint/2010/main" xmlns="" val="267237767"/>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AABD6770-F12A-4668-A497-4FD6286F27AA}"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0B2D5F-8654-4CDB-BA1E-B5978AFD89EC}" type="slidenum">
              <a:rPr lang="zh-CN" altLang="en-US" smtClean="0"/>
              <a:pPr/>
              <a:t>‹#›</a:t>
            </a:fld>
            <a:endParaRPr lang="zh-CN" altLang="en-US"/>
          </a:p>
        </p:txBody>
      </p:sp>
    </p:spTree>
    <p:extLst>
      <p:ext uri="{BB962C8B-B14F-4D97-AF65-F5344CB8AC3E}">
        <p14:creationId xmlns:p14="http://schemas.microsoft.com/office/powerpoint/2010/main" xmlns="" val="144105017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ABD6770-F12A-4668-A497-4FD6286F27AA}"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0B2D5F-8654-4CDB-BA1E-B5978AFD89EC}" type="slidenum">
              <a:rPr lang="zh-CN" altLang="en-US" smtClean="0"/>
              <a:pPr/>
              <a:t>‹#›</a:t>
            </a:fld>
            <a:endParaRPr lang="zh-CN" altLang="en-US"/>
          </a:p>
        </p:txBody>
      </p:sp>
    </p:spTree>
    <p:extLst>
      <p:ext uri="{BB962C8B-B14F-4D97-AF65-F5344CB8AC3E}">
        <p14:creationId xmlns:p14="http://schemas.microsoft.com/office/powerpoint/2010/main" xmlns="" val="126763227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AABD6770-F12A-4668-A497-4FD6286F27AA}"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0B2D5F-8654-4CDB-BA1E-B5978AFD89EC}" type="slidenum">
              <a:rPr lang="zh-CN" altLang="en-US" smtClean="0"/>
              <a:pPr/>
              <a:t>‹#›</a:t>
            </a:fld>
            <a:endParaRPr lang="zh-CN" altLang="en-US"/>
          </a:p>
        </p:txBody>
      </p:sp>
    </p:spTree>
    <p:extLst>
      <p:ext uri="{BB962C8B-B14F-4D97-AF65-F5344CB8AC3E}">
        <p14:creationId xmlns:p14="http://schemas.microsoft.com/office/powerpoint/2010/main" xmlns="" val="18932380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4276502997"/>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AABD6770-F12A-4668-A497-4FD6286F27AA}"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30B2D5F-8654-4CDB-BA1E-B5978AFD89EC}" type="slidenum">
              <a:rPr lang="zh-CN" altLang="en-US" smtClean="0"/>
              <a:pPr/>
              <a:t>‹#›</a:t>
            </a:fld>
            <a:endParaRPr lang="zh-CN" altLang="en-US"/>
          </a:p>
        </p:txBody>
      </p:sp>
    </p:spTree>
    <p:extLst>
      <p:ext uri="{BB962C8B-B14F-4D97-AF65-F5344CB8AC3E}">
        <p14:creationId xmlns:p14="http://schemas.microsoft.com/office/powerpoint/2010/main" xmlns="" val="1728111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AABD6770-F12A-4668-A497-4FD6286F27AA}" type="datetimeFigureOut">
              <a:rPr lang="zh-CN" altLang="en-US" smtClean="0"/>
              <a:pPr/>
              <a:t>2022/2/25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30B2D5F-8654-4CDB-BA1E-B5978AFD89EC}" type="slidenum">
              <a:rPr lang="zh-CN" altLang="en-US" smtClean="0"/>
              <a:pPr/>
              <a:t>‹#›</a:t>
            </a:fld>
            <a:endParaRPr lang="zh-CN" altLang="en-US"/>
          </a:p>
        </p:txBody>
      </p:sp>
    </p:spTree>
    <p:extLst>
      <p:ext uri="{BB962C8B-B14F-4D97-AF65-F5344CB8AC3E}">
        <p14:creationId xmlns:p14="http://schemas.microsoft.com/office/powerpoint/2010/main" xmlns="" val="61786900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AABD6770-F12A-4668-A497-4FD6286F27AA}"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30B2D5F-8654-4CDB-BA1E-B5978AFD89EC}" type="slidenum">
              <a:rPr lang="zh-CN" altLang="en-US" smtClean="0"/>
              <a:pPr/>
              <a:t>‹#›</a:t>
            </a:fld>
            <a:endParaRPr lang="zh-CN" altLang="en-US"/>
          </a:p>
        </p:txBody>
      </p:sp>
    </p:spTree>
    <p:extLst>
      <p:ext uri="{BB962C8B-B14F-4D97-AF65-F5344CB8AC3E}">
        <p14:creationId xmlns:p14="http://schemas.microsoft.com/office/powerpoint/2010/main" xmlns="" val="372019534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ABD6770-F12A-4668-A497-4FD6286F27AA}"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30B2D5F-8654-4CDB-BA1E-B5978AFD89EC}" type="slidenum">
              <a:rPr lang="zh-CN" altLang="en-US" smtClean="0"/>
              <a:pPr/>
              <a:t>‹#›</a:t>
            </a:fld>
            <a:endParaRPr lang="zh-CN" altLang="en-US"/>
          </a:p>
        </p:txBody>
      </p:sp>
    </p:spTree>
    <p:extLst>
      <p:ext uri="{BB962C8B-B14F-4D97-AF65-F5344CB8AC3E}">
        <p14:creationId xmlns:p14="http://schemas.microsoft.com/office/powerpoint/2010/main" xmlns="" val="215091009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AABD6770-F12A-4668-A497-4FD6286F27AA}"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30B2D5F-8654-4CDB-BA1E-B5978AFD89EC}" type="slidenum">
              <a:rPr lang="zh-CN" altLang="en-US" smtClean="0"/>
              <a:pPr/>
              <a:t>‹#›</a:t>
            </a:fld>
            <a:endParaRPr lang="zh-CN" altLang="en-US"/>
          </a:p>
        </p:txBody>
      </p:sp>
    </p:spTree>
    <p:extLst>
      <p:ext uri="{BB962C8B-B14F-4D97-AF65-F5344CB8AC3E}">
        <p14:creationId xmlns:p14="http://schemas.microsoft.com/office/powerpoint/2010/main" xmlns="" val="257399971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AABD6770-F12A-4668-A497-4FD6286F27AA}"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30B2D5F-8654-4CDB-BA1E-B5978AFD89EC}" type="slidenum">
              <a:rPr lang="zh-CN" altLang="en-US" smtClean="0"/>
              <a:pPr/>
              <a:t>‹#›</a:t>
            </a:fld>
            <a:endParaRPr lang="zh-CN" altLang="en-US"/>
          </a:p>
        </p:txBody>
      </p:sp>
    </p:spTree>
    <p:extLst>
      <p:ext uri="{BB962C8B-B14F-4D97-AF65-F5344CB8AC3E}">
        <p14:creationId xmlns:p14="http://schemas.microsoft.com/office/powerpoint/2010/main" xmlns="" val="228531595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ABD6770-F12A-4668-A497-4FD6286F27AA}"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0B2D5F-8654-4CDB-BA1E-B5978AFD89EC}" type="slidenum">
              <a:rPr lang="zh-CN" altLang="en-US" smtClean="0"/>
              <a:pPr/>
              <a:t>‹#›</a:t>
            </a:fld>
            <a:endParaRPr lang="zh-CN" altLang="en-US"/>
          </a:p>
        </p:txBody>
      </p:sp>
    </p:spTree>
    <p:extLst>
      <p:ext uri="{BB962C8B-B14F-4D97-AF65-F5344CB8AC3E}">
        <p14:creationId xmlns:p14="http://schemas.microsoft.com/office/powerpoint/2010/main" xmlns="" val="250115179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ABD6770-F12A-4668-A497-4FD6286F27AA}"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0B2D5F-8654-4CDB-BA1E-B5978AFD89EC}" type="slidenum">
              <a:rPr lang="zh-CN" altLang="en-US" smtClean="0"/>
              <a:pPr/>
              <a:t>‹#›</a:t>
            </a:fld>
            <a:endParaRPr lang="zh-CN" altLang="en-US"/>
          </a:p>
        </p:txBody>
      </p:sp>
    </p:spTree>
    <p:extLst>
      <p:ext uri="{BB962C8B-B14F-4D97-AF65-F5344CB8AC3E}">
        <p14:creationId xmlns:p14="http://schemas.microsoft.com/office/powerpoint/2010/main" xmlns="" val="6180600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AABD6770-F12A-4668-A497-4FD6286F27AA}"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30B2D5F-8654-4CDB-BA1E-B5978AFD89EC}" type="slidenum">
              <a:rPr lang="zh-CN" altLang="en-US" smtClean="0"/>
              <a:pPr/>
              <a:t>‹#›</a:t>
            </a:fld>
            <a:endParaRPr lang="zh-CN" altLang="en-US"/>
          </a:p>
        </p:txBody>
      </p:sp>
    </p:spTree>
    <p:extLst>
      <p:ext uri="{BB962C8B-B14F-4D97-AF65-F5344CB8AC3E}">
        <p14:creationId xmlns:p14="http://schemas.microsoft.com/office/powerpoint/2010/main" xmlns="" val="306221472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DFCD92-1A31-4246-9381-754C8F6EF5D5}"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8117E95-8EF2-4478-B9B4-806E23A8539B}" type="slidenum">
              <a:rPr lang="zh-CN" altLang="en-US" smtClean="0"/>
              <a:pPr/>
              <a:t>‹#›</a:t>
            </a:fld>
            <a:endParaRPr lang="zh-CN" altLang="en-US"/>
          </a:p>
        </p:txBody>
      </p:sp>
    </p:spTree>
    <p:extLst>
      <p:ext uri="{BB962C8B-B14F-4D97-AF65-F5344CB8AC3E}">
        <p14:creationId xmlns:p14="http://schemas.microsoft.com/office/powerpoint/2010/main" xmlns="" val="30349214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109063444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DFCD92-1A31-4246-9381-754C8F6EF5D5}"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8117E95-8EF2-4478-B9B4-806E23A8539B}" type="slidenum">
              <a:rPr lang="zh-CN" altLang="en-US" smtClean="0"/>
              <a:pPr/>
              <a:t>‹#›</a:t>
            </a:fld>
            <a:endParaRPr lang="zh-CN" altLang="en-US"/>
          </a:p>
        </p:txBody>
      </p:sp>
    </p:spTree>
    <p:extLst>
      <p:ext uri="{BB962C8B-B14F-4D97-AF65-F5344CB8AC3E}">
        <p14:creationId xmlns:p14="http://schemas.microsoft.com/office/powerpoint/2010/main" xmlns="" val="68726715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DFCD92-1A31-4246-9381-754C8F6EF5D5}"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8117E95-8EF2-4478-B9B4-806E23A8539B}" type="slidenum">
              <a:rPr lang="zh-CN" altLang="en-US" smtClean="0"/>
              <a:pPr/>
              <a:t>‹#›</a:t>
            </a:fld>
            <a:endParaRPr lang="zh-CN" altLang="en-US"/>
          </a:p>
        </p:txBody>
      </p:sp>
    </p:spTree>
    <p:extLst>
      <p:ext uri="{BB962C8B-B14F-4D97-AF65-F5344CB8AC3E}">
        <p14:creationId xmlns:p14="http://schemas.microsoft.com/office/powerpoint/2010/main" xmlns="" val="387908410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DFCD92-1A31-4246-9381-754C8F6EF5D5}"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8117E95-8EF2-4478-B9B4-806E23A8539B}" type="slidenum">
              <a:rPr lang="zh-CN" altLang="en-US" smtClean="0"/>
              <a:pPr/>
              <a:t>‹#›</a:t>
            </a:fld>
            <a:endParaRPr lang="zh-CN" altLang="en-US"/>
          </a:p>
        </p:txBody>
      </p:sp>
    </p:spTree>
    <p:extLst>
      <p:ext uri="{BB962C8B-B14F-4D97-AF65-F5344CB8AC3E}">
        <p14:creationId xmlns:p14="http://schemas.microsoft.com/office/powerpoint/2010/main" xmlns="" val="258909895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DFCD92-1A31-4246-9381-754C8F6EF5D5}" type="datetimeFigureOut">
              <a:rPr lang="zh-CN" altLang="en-US" smtClean="0"/>
              <a:pPr/>
              <a:t>2022/2/25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8117E95-8EF2-4478-B9B4-806E23A8539B}" type="slidenum">
              <a:rPr lang="zh-CN" altLang="en-US" smtClean="0"/>
              <a:pPr/>
              <a:t>‹#›</a:t>
            </a:fld>
            <a:endParaRPr lang="zh-CN" altLang="en-US"/>
          </a:p>
        </p:txBody>
      </p:sp>
    </p:spTree>
    <p:extLst>
      <p:ext uri="{BB962C8B-B14F-4D97-AF65-F5344CB8AC3E}">
        <p14:creationId xmlns:p14="http://schemas.microsoft.com/office/powerpoint/2010/main" xmlns="" val="379143487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DFCD92-1A31-4246-9381-754C8F6EF5D5}"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8117E95-8EF2-4478-B9B4-806E23A8539B}" type="slidenum">
              <a:rPr lang="zh-CN" altLang="en-US" smtClean="0"/>
              <a:pPr/>
              <a:t>‹#›</a:t>
            </a:fld>
            <a:endParaRPr lang="zh-CN" altLang="en-US"/>
          </a:p>
        </p:txBody>
      </p:sp>
    </p:spTree>
    <p:extLst>
      <p:ext uri="{BB962C8B-B14F-4D97-AF65-F5344CB8AC3E}">
        <p14:creationId xmlns:p14="http://schemas.microsoft.com/office/powerpoint/2010/main" xmlns="" val="230074584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DFCD92-1A31-4246-9381-754C8F6EF5D5}"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8117E95-8EF2-4478-B9B4-806E23A8539B}" type="slidenum">
              <a:rPr lang="zh-CN" altLang="en-US" smtClean="0"/>
              <a:pPr/>
              <a:t>‹#›</a:t>
            </a:fld>
            <a:endParaRPr lang="zh-CN" altLang="en-US"/>
          </a:p>
        </p:txBody>
      </p:sp>
    </p:spTree>
    <p:extLst>
      <p:ext uri="{BB962C8B-B14F-4D97-AF65-F5344CB8AC3E}">
        <p14:creationId xmlns:p14="http://schemas.microsoft.com/office/powerpoint/2010/main" xmlns="" val="18596058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DFCD92-1A31-4246-9381-754C8F6EF5D5}"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8117E95-8EF2-4478-B9B4-806E23A8539B}" type="slidenum">
              <a:rPr lang="zh-CN" altLang="en-US" smtClean="0"/>
              <a:pPr/>
              <a:t>‹#›</a:t>
            </a:fld>
            <a:endParaRPr lang="zh-CN" altLang="en-US"/>
          </a:p>
        </p:txBody>
      </p:sp>
    </p:spTree>
    <p:extLst>
      <p:ext uri="{BB962C8B-B14F-4D97-AF65-F5344CB8AC3E}">
        <p14:creationId xmlns:p14="http://schemas.microsoft.com/office/powerpoint/2010/main" xmlns="" val="52503599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DFCD92-1A31-4246-9381-754C8F6EF5D5}"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8117E95-8EF2-4478-B9B4-806E23A8539B}" type="slidenum">
              <a:rPr lang="zh-CN" altLang="en-US" smtClean="0"/>
              <a:pPr/>
              <a:t>‹#›</a:t>
            </a:fld>
            <a:endParaRPr lang="zh-CN" altLang="en-US"/>
          </a:p>
        </p:txBody>
      </p:sp>
    </p:spTree>
    <p:extLst>
      <p:ext uri="{BB962C8B-B14F-4D97-AF65-F5344CB8AC3E}">
        <p14:creationId xmlns:p14="http://schemas.microsoft.com/office/powerpoint/2010/main" xmlns="" val="73036975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DFCD92-1A31-4246-9381-754C8F6EF5D5}"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8117E95-8EF2-4478-B9B4-806E23A8539B}" type="slidenum">
              <a:rPr lang="zh-CN" altLang="en-US" smtClean="0"/>
              <a:pPr/>
              <a:t>‹#›</a:t>
            </a:fld>
            <a:endParaRPr lang="zh-CN" altLang="en-US"/>
          </a:p>
        </p:txBody>
      </p:sp>
    </p:spTree>
    <p:extLst>
      <p:ext uri="{BB962C8B-B14F-4D97-AF65-F5344CB8AC3E}">
        <p14:creationId xmlns:p14="http://schemas.microsoft.com/office/powerpoint/2010/main" xmlns="" val="351389919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DFCD92-1A31-4246-9381-754C8F6EF5D5}"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8117E95-8EF2-4478-B9B4-806E23A8539B}" type="slidenum">
              <a:rPr lang="zh-CN" altLang="en-US" smtClean="0"/>
              <a:pPr/>
              <a:t>‹#›</a:t>
            </a:fld>
            <a:endParaRPr lang="zh-CN" altLang="en-US"/>
          </a:p>
        </p:txBody>
      </p:sp>
    </p:spTree>
    <p:extLst>
      <p:ext uri="{BB962C8B-B14F-4D97-AF65-F5344CB8AC3E}">
        <p14:creationId xmlns:p14="http://schemas.microsoft.com/office/powerpoint/2010/main" xmlns="" val="2029222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27106814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extLst>
      <p:ext uri="{BB962C8B-B14F-4D97-AF65-F5344CB8AC3E}">
        <p14:creationId xmlns:p14="http://schemas.microsoft.com/office/powerpoint/2010/main" xmlns="" val="68795060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extLst>
      <p:ext uri="{BB962C8B-B14F-4D97-AF65-F5344CB8AC3E}">
        <p14:creationId xmlns:p14="http://schemas.microsoft.com/office/powerpoint/2010/main" xmlns="" val="85571206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extLst>
      <p:ext uri="{BB962C8B-B14F-4D97-AF65-F5344CB8AC3E}">
        <p14:creationId xmlns:p14="http://schemas.microsoft.com/office/powerpoint/2010/main" xmlns="" val="245498390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extLst>
      <p:ext uri="{BB962C8B-B14F-4D97-AF65-F5344CB8AC3E}">
        <p14:creationId xmlns:p14="http://schemas.microsoft.com/office/powerpoint/2010/main" xmlns="" val="99124951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extLst>
      <p:ext uri="{BB962C8B-B14F-4D97-AF65-F5344CB8AC3E}">
        <p14:creationId xmlns:p14="http://schemas.microsoft.com/office/powerpoint/2010/main" xmlns="" val="205355168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extLst>
      <p:ext uri="{BB962C8B-B14F-4D97-AF65-F5344CB8AC3E}">
        <p14:creationId xmlns:p14="http://schemas.microsoft.com/office/powerpoint/2010/main" xmlns="" val="273811818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extLst>
      <p:ext uri="{BB962C8B-B14F-4D97-AF65-F5344CB8AC3E}">
        <p14:creationId xmlns:p14="http://schemas.microsoft.com/office/powerpoint/2010/main" xmlns="" val="983376411"/>
      </p:ext>
    </p:extLst>
  </p:cSld>
  <p:clrMapOvr>
    <a:masterClrMapping/>
  </p:clrMapOvr>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extLst>
      <p:ext uri="{BB962C8B-B14F-4D97-AF65-F5344CB8AC3E}">
        <p14:creationId xmlns:p14="http://schemas.microsoft.com/office/powerpoint/2010/main" xmlns="" val="1947628567"/>
      </p:ext>
    </p:extLst>
  </p:cSld>
  <p:clrMapOvr>
    <a:masterClrMapping/>
  </p:clrMapOvr>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extLst>
      <p:ext uri="{BB962C8B-B14F-4D97-AF65-F5344CB8AC3E}">
        <p14:creationId xmlns:p14="http://schemas.microsoft.com/office/powerpoint/2010/main" xmlns="" val="2537909065"/>
      </p:ext>
    </p:extLst>
  </p:cSld>
  <p:clrMapOvr>
    <a:masterClrMapping/>
  </p:clrMapOvr>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extLst>
      <p:ext uri="{BB962C8B-B14F-4D97-AF65-F5344CB8AC3E}">
        <p14:creationId xmlns:p14="http://schemas.microsoft.com/office/powerpoint/2010/main" xmlns="" val="1721676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388820895"/>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extLst>
      <p:ext uri="{BB962C8B-B14F-4D97-AF65-F5344CB8AC3E}">
        <p14:creationId xmlns:p14="http://schemas.microsoft.com/office/powerpoint/2010/main" xmlns="" val="4030439568"/>
      </p:ext>
    </p:extLst>
  </p:cSld>
  <p:clrMapOvr>
    <a:masterClrMapping/>
  </p:clrMapOvr>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771709834"/>
      </p:ext>
    </p:extLst>
  </p:cSld>
  <p:clrMapOvr>
    <a:masterClrMapping/>
  </p:clrMapOvr>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1144885539"/>
      </p:ext>
    </p:extLst>
  </p:cSld>
  <p:clrMapOvr>
    <a:masterClrMapping/>
  </p:clrMapOvr>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751491207"/>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114716883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326555225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322918706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971315236"/>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607503445"/>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5361054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1569200134"/>
      </p:ext>
    </p:extLst>
  </p:cSld>
  <p:clrMapOvr>
    <a:masterClrMapping/>
  </p:clrMapOvr>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4243520023"/>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34662261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格式2">
    <p:spTree>
      <p:nvGrpSpPr>
        <p:cNvPr id="1" name=""/>
        <p:cNvGrpSpPr/>
        <p:nvPr/>
      </p:nvGrpSpPr>
      <p:grpSpPr>
        <a:xfrm>
          <a:off x="0" y="0"/>
          <a:ext cx="0" cy="0"/>
          <a:chOff x="0" y="0"/>
          <a:chExt cx="0" cy="0"/>
        </a:xfrm>
      </p:grpSpPr>
      <p:sp>
        <p:nvSpPr>
          <p:cNvPr id="18" name="矩形 6">
            <a:extLst>
              <a:ext uri="{FF2B5EF4-FFF2-40B4-BE49-F238E27FC236}">
                <a16:creationId xmlns:a16="http://schemas.microsoft.com/office/drawing/2014/main" xmlns="" id="{33A7B541-75B7-9C4A-9785-F9C00D483A47}"/>
              </a:ext>
            </a:extLst>
          </p:cNvPr>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a:extLst>
              <a:ext uri="{FF2B5EF4-FFF2-40B4-BE49-F238E27FC236}">
                <a16:creationId xmlns:a16="http://schemas.microsoft.com/office/drawing/2014/main" xmlns="" id="{3321E111-BA94-7C4A-9F79-5B407CEA9C98}"/>
              </a:ext>
            </a:extLst>
          </p:cNvPr>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a:extLst>
              <a:ext uri="{FF2B5EF4-FFF2-40B4-BE49-F238E27FC236}">
                <a16:creationId xmlns:a16="http://schemas.microsoft.com/office/drawing/2014/main" xmlns="" id="{6C655FE1-6ED6-EB4A-859E-CC3BA04678E9}"/>
              </a:ext>
            </a:extLst>
          </p:cNvPr>
          <p:cNvSpPr txBox="1"/>
          <p:nvPr userDrawn="1"/>
        </p:nvSpPr>
        <p:spPr>
          <a:xfrm>
            <a:off x="306997" y="116050"/>
            <a:ext cx="10044914" cy="584775"/>
          </a:xfrm>
          <a:prstGeom prst="rect">
            <a:avLst/>
          </a:prstGeom>
          <a:noFill/>
        </p:spPr>
        <p:txBody>
          <a:bodyPr wrap="square" rtlCol="0">
            <a:spAutoFit/>
          </a:bodyPr>
          <a:lstStyle/>
          <a:p>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a:t>
            </a:r>
            <a:r>
              <a:rPr lang="en-US" altLang="zh-CN"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5</a:t>
            </a:r>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讲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金属材料　金属资源的利用和保护</a:t>
            </a:r>
            <a:r>
              <a:rPr lang="en-US" altLang="zh-CN"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a:t>
            </a:r>
            <a:r>
              <a:rPr lang="zh-CN" altLang="en-US" sz="24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真题试做</a:t>
            </a:r>
            <a:endParaRPr kumimoji="1" lang="zh-CN" altLang="en-US" sz="2400" dirty="0"/>
          </a:p>
        </p:txBody>
      </p:sp>
    </p:spTree>
    <p:extLst>
      <p:ext uri="{BB962C8B-B14F-4D97-AF65-F5344CB8AC3E}">
        <p14:creationId xmlns:p14="http://schemas.microsoft.com/office/powerpoint/2010/main" xmlns="" val="560274387"/>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格式2">
    <p:spTree>
      <p:nvGrpSpPr>
        <p:cNvPr id="1" name=""/>
        <p:cNvGrpSpPr/>
        <p:nvPr/>
      </p:nvGrpSpPr>
      <p:grpSpPr>
        <a:xfrm>
          <a:off x="0" y="0"/>
          <a:ext cx="0" cy="0"/>
          <a:chOff x="0" y="0"/>
          <a:chExt cx="0" cy="0"/>
        </a:xfrm>
      </p:grpSpPr>
      <p:sp>
        <p:nvSpPr>
          <p:cNvPr id="18" name="矩形 6">
            <a:extLst>
              <a:ext uri="{FF2B5EF4-FFF2-40B4-BE49-F238E27FC236}">
                <a16:creationId xmlns:a16="http://schemas.microsoft.com/office/drawing/2014/main" xmlns="" id="{33A7B541-75B7-9C4A-9785-F9C00D483A47}"/>
              </a:ext>
            </a:extLst>
          </p:cNvPr>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a:extLst>
              <a:ext uri="{FF2B5EF4-FFF2-40B4-BE49-F238E27FC236}">
                <a16:creationId xmlns:a16="http://schemas.microsoft.com/office/drawing/2014/main" xmlns="" id="{3321E111-BA94-7C4A-9F79-5B407CEA9C98}"/>
              </a:ext>
            </a:extLst>
          </p:cNvPr>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a:extLst>
              <a:ext uri="{FF2B5EF4-FFF2-40B4-BE49-F238E27FC236}">
                <a16:creationId xmlns:a16="http://schemas.microsoft.com/office/drawing/2014/main" xmlns="" id="{6C655FE1-6ED6-EB4A-859E-CC3BA04678E9}"/>
              </a:ext>
            </a:extLst>
          </p:cNvPr>
          <p:cNvSpPr txBox="1"/>
          <p:nvPr userDrawn="1"/>
        </p:nvSpPr>
        <p:spPr>
          <a:xfrm>
            <a:off x="306996" y="116050"/>
            <a:ext cx="11027047" cy="584775"/>
          </a:xfrm>
          <a:prstGeom prst="rect">
            <a:avLst/>
          </a:prstGeom>
          <a:noFill/>
        </p:spPr>
        <p:txBody>
          <a:bodyPr wrap="square" rtlCol="0">
            <a:spAutoFit/>
          </a:bodyPr>
          <a:lstStyle/>
          <a:p>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a:t>
            </a:r>
            <a:r>
              <a:rPr lang="en-US" altLang="zh-CN"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5</a:t>
            </a:r>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讲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金属材料　金属资源的利用和保护</a:t>
            </a:r>
            <a:r>
              <a:rPr lang="en-US" altLang="zh-CN"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a:t>
            </a:r>
            <a:r>
              <a:rPr lang="zh-CN" altLang="en-US" sz="24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考点梳理</a:t>
            </a:r>
            <a:endParaRPr kumimoji="1" lang="zh-CN" altLang="en-US" sz="2400" dirty="0"/>
          </a:p>
        </p:txBody>
      </p:sp>
    </p:spTree>
    <p:extLst>
      <p:ext uri="{BB962C8B-B14F-4D97-AF65-F5344CB8AC3E}">
        <p14:creationId xmlns:p14="http://schemas.microsoft.com/office/powerpoint/2010/main" xmlns="" val="193229374"/>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格式2">
    <p:spTree>
      <p:nvGrpSpPr>
        <p:cNvPr id="1" name=""/>
        <p:cNvGrpSpPr/>
        <p:nvPr/>
      </p:nvGrpSpPr>
      <p:grpSpPr>
        <a:xfrm>
          <a:off x="0" y="0"/>
          <a:ext cx="0" cy="0"/>
          <a:chOff x="0" y="0"/>
          <a:chExt cx="0" cy="0"/>
        </a:xfrm>
      </p:grpSpPr>
      <p:sp>
        <p:nvSpPr>
          <p:cNvPr id="18" name="矩形 6">
            <a:extLst>
              <a:ext uri="{FF2B5EF4-FFF2-40B4-BE49-F238E27FC236}">
                <a16:creationId xmlns:a16="http://schemas.microsoft.com/office/drawing/2014/main" xmlns="" id="{33A7B541-75B7-9C4A-9785-F9C00D483A47}"/>
              </a:ext>
            </a:extLst>
          </p:cNvPr>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a:extLst>
              <a:ext uri="{FF2B5EF4-FFF2-40B4-BE49-F238E27FC236}">
                <a16:creationId xmlns:a16="http://schemas.microsoft.com/office/drawing/2014/main" xmlns="" id="{3321E111-BA94-7C4A-9F79-5B407CEA9C98}"/>
              </a:ext>
            </a:extLst>
          </p:cNvPr>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a:extLst>
              <a:ext uri="{FF2B5EF4-FFF2-40B4-BE49-F238E27FC236}">
                <a16:creationId xmlns:a16="http://schemas.microsoft.com/office/drawing/2014/main" xmlns="" id="{6C655FE1-6ED6-EB4A-859E-CC3BA04678E9}"/>
              </a:ext>
            </a:extLst>
          </p:cNvPr>
          <p:cNvSpPr txBox="1"/>
          <p:nvPr userDrawn="1"/>
        </p:nvSpPr>
        <p:spPr>
          <a:xfrm>
            <a:off x="306997" y="116050"/>
            <a:ext cx="10981892" cy="584775"/>
          </a:xfrm>
          <a:prstGeom prst="rect">
            <a:avLst/>
          </a:prstGeom>
          <a:noFill/>
        </p:spPr>
        <p:txBody>
          <a:bodyPr wrap="square" rtlCol="0">
            <a:spAutoFit/>
          </a:bodyPr>
          <a:lstStyle/>
          <a:p>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a:t>
            </a:r>
            <a:r>
              <a:rPr lang="en-US" altLang="zh-CN"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5</a:t>
            </a:r>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讲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金属材料　金属资源的利用和保护</a:t>
            </a:r>
            <a:r>
              <a:rPr lang="en-US" altLang="zh-CN"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a:t>
            </a:r>
            <a:r>
              <a:rPr lang="zh-CN" altLang="en-US" sz="24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题型突破</a:t>
            </a:r>
            <a:endParaRPr kumimoji="1" lang="zh-CN" altLang="en-US" sz="2400" dirty="0"/>
          </a:p>
        </p:txBody>
      </p:sp>
    </p:spTree>
    <p:extLst>
      <p:ext uri="{BB962C8B-B14F-4D97-AF65-F5344CB8AC3E}">
        <p14:creationId xmlns:p14="http://schemas.microsoft.com/office/powerpoint/2010/main" xmlns="" val="3265596782"/>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theme" Target="../theme/theme2.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theme" Target="../theme/theme3.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7.xml"/><Relationship Id="rId3" Type="http://schemas.openxmlformats.org/officeDocument/2006/relationships/slideLayout" Target="../slideLayouts/slideLayout42.xml"/><Relationship Id="rId7" Type="http://schemas.openxmlformats.org/officeDocument/2006/relationships/slideLayout" Target="../slideLayouts/slideLayout46.xml"/><Relationship Id="rId12" Type="http://schemas.openxmlformats.org/officeDocument/2006/relationships/theme" Target="../theme/theme4.xml"/><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5" Type="http://schemas.openxmlformats.org/officeDocument/2006/relationships/slideLayout" Target="../slideLayouts/slideLayout44.xml"/><Relationship Id="rId10" Type="http://schemas.openxmlformats.org/officeDocument/2006/relationships/slideLayout" Target="../slideLayouts/slideLayout49.xml"/><Relationship Id="rId4" Type="http://schemas.openxmlformats.org/officeDocument/2006/relationships/slideLayout" Target="../slideLayouts/slideLayout43.xml"/><Relationship Id="rId9" Type="http://schemas.openxmlformats.org/officeDocument/2006/relationships/slideLayout" Target="../slideLayouts/slideLayout48.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8.xml"/><Relationship Id="rId3" Type="http://schemas.openxmlformats.org/officeDocument/2006/relationships/slideLayout" Target="../slideLayouts/slideLayout53.xml"/><Relationship Id="rId7" Type="http://schemas.openxmlformats.org/officeDocument/2006/relationships/slideLayout" Target="../slideLayouts/slideLayout57.xml"/><Relationship Id="rId12" Type="http://schemas.openxmlformats.org/officeDocument/2006/relationships/theme" Target="../theme/theme5.xml"/><Relationship Id="rId2" Type="http://schemas.openxmlformats.org/officeDocument/2006/relationships/slideLayout" Target="../slideLayouts/slideLayout52.xml"/><Relationship Id="rId1" Type="http://schemas.openxmlformats.org/officeDocument/2006/relationships/slideLayout" Target="../slideLayouts/slideLayout51.xml"/><Relationship Id="rId6" Type="http://schemas.openxmlformats.org/officeDocument/2006/relationships/slideLayout" Target="../slideLayouts/slideLayout56.xml"/><Relationship Id="rId11" Type="http://schemas.openxmlformats.org/officeDocument/2006/relationships/slideLayout" Target="../slideLayouts/slideLayout61.xml"/><Relationship Id="rId5" Type="http://schemas.openxmlformats.org/officeDocument/2006/relationships/slideLayout" Target="../slideLayouts/slideLayout55.xml"/><Relationship Id="rId10" Type="http://schemas.openxmlformats.org/officeDocument/2006/relationships/slideLayout" Target="../slideLayouts/slideLayout60.xml"/><Relationship Id="rId4" Type="http://schemas.openxmlformats.org/officeDocument/2006/relationships/slideLayout" Target="../slideLayouts/slideLayout54.xml"/><Relationship Id="rId9" Type="http://schemas.openxmlformats.org/officeDocument/2006/relationships/slideLayout" Target="../slideLayouts/slideLayout5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10764455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86" r:id="rId8"/>
    <p:sldLayoutId id="2147483687" r:id="rId9"/>
    <p:sldLayoutId id="2147483673" r:id="rId10"/>
    <p:sldLayoutId id="2147483672" r:id="rId11"/>
    <p:sldLayoutId id="2147483656" r:id="rId12"/>
    <p:sldLayoutId id="2147483657" r:id="rId13"/>
    <p:sldLayoutId id="2147483658" r:id="rId14"/>
    <p:sldLayoutId id="2147483659" r:id="rId15"/>
    <p:sldLayoutId id="2147483713" r:id="rId1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600200"/>
            <a:ext cx="109728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ABD6770-F12A-4668-A497-4FD6286F27AA}" type="datetimeFigureOut">
              <a:rPr lang="zh-CN" altLang="en-US" smtClean="0"/>
              <a:pPr/>
              <a:t>2022/2/25</a:t>
            </a:fld>
            <a:endParaRPr lang="zh-CN" altLang="en-US"/>
          </a:p>
        </p:txBody>
      </p:sp>
      <p:sp>
        <p:nvSpPr>
          <p:cNvPr id="5" name="页脚占位符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0"/>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30B2D5F-8654-4CDB-BA1E-B5978AFD89EC}" type="slidenum">
              <a:rPr lang="zh-CN" altLang="en-US" smtClean="0"/>
              <a:pPr/>
              <a:t>‹#›</a:t>
            </a:fld>
            <a:endParaRPr lang="zh-CN" altLang="en-US"/>
          </a:p>
        </p:txBody>
      </p:sp>
    </p:spTree>
    <p:extLst>
      <p:ext uri="{BB962C8B-B14F-4D97-AF65-F5344CB8AC3E}">
        <p14:creationId xmlns:p14="http://schemas.microsoft.com/office/powerpoint/2010/main" xmlns="" val="581808262"/>
      </p:ext>
    </p:extLst>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10" r:id="rId10"/>
    <p:sldLayoutId id="2147483711" r:id="rId11"/>
    <p:sldLayoutId id="2147483712"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600200"/>
            <a:ext cx="109728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DFCD92-1A31-4246-9381-754C8F6EF5D5}" type="datetimeFigureOut">
              <a:rPr lang="zh-CN" altLang="en-US" smtClean="0"/>
              <a:pPr/>
              <a:t>2022/2/25</a:t>
            </a:fld>
            <a:endParaRPr lang="zh-CN" altLang="en-US"/>
          </a:p>
        </p:txBody>
      </p:sp>
      <p:sp>
        <p:nvSpPr>
          <p:cNvPr id="5" name="页脚占位符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0"/>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8117E95-8EF2-4478-B9B4-806E23A8539B}" type="slidenum">
              <a:rPr lang="zh-CN" altLang="en-US" smtClean="0"/>
              <a:pPr/>
              <a:t>‹#›</a:t>
            </a:fld>
            <a:endParaRPr lang="zh-CN" altLang="en-US"/>
          </a:p>
        </p:txBody>
      </p:sp>
    </p:spTree>
    <p:extLst>
      <p:ext uri="{BB962C8B-B14F-4D97-AF65-F5344CB8AC3E}">
        <p14:creationId xmlns:p14="http://schemas.microsoft.com/office/powerpoint/2010/main" xmlns="" val="1427636030"/>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 id="2147483697" r:id="rId9"/>
    <p:sldLayoutId id="2147483698" r:id="rId10"/>
    <p:sldLayoutId id="214748369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B200DF-8F23-4D63-BD48-B4C00360F1DF}" type="slidenum">
              <a:rPr lang="zh-CN" altLang="en-US" smtClean="0"/>
              <a:pPr/>
              <a:t>‹#›</a:t>
            </a:fld>
            <a:endParaRPr lang="zh-CN" altLang="en-US"/>
          </a:p>
        </p:txBody>
      </p:sp>
    </p:spTree>
    <p:extLst>
      <p:ext uri="{BB962C8B-B14F-4D97-AF65-F5344CB8AC3E}">
        <p14:creationId xmlns:p14="http://schemas.microsoft.com/office/powerpoint/2010/main" xmlns="" val="2045784535"/>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421401869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slide" Target="slide21.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slide" Target="slide13.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slide" Target="slide2.xml"/><Relationship Id="rId5" Type="http://schemas.openxmlformats.org/officeDocument/2006/relationships/tags" Target="../tags/tag5.xml"/><Relationship Id="rId10" Type="http://schemas.openxmlformats.org/officeDocument/2006/relationships/slide" Target="slide3.xml"/><Relationship Id="rId4" Type="http://schemas.openxmlformats.org/officeDocument/2006/relationships/tags" Target="../tags/tag4.xml"/><Relationship Id="rId9" Type="http://schemas.openxmlformats.org/officeDocument/2006/relationships/slideLayout" Target="../slideLayouts/slideLayout46.xml"/><Relationship Id="rId14" Type="http://schemas.openxmlformats.org/officeDocument/2006/relationships/slide" Target="slide44.xml"/></Relationships>
</file>

<file path=ppt/slides/_rels/slide1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1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4.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Layout" Target="../slideLayouts/slideLayout8.xml"/><Relationship Id="rId1" Type="http://schemas.openxmlformats.org/officeDocument/2006/relationships/tags" Target="../tags/tag13.xml"/><Relationship Id="rId5" Type="http://schemas.openxmlformats.org/officeDocument/2006/relationships/image" Target="../media/image4.png"/><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8.xml"/><Relationship Id="rId1" Type="http://schemas.openxmlformats.org/officeDocument/2006/relationships/tags" Target="../tags/tag14.xml"/><Relationship Id="rId4" Type="http://schemas.openxmlformats.org/officeDocument/2006/relationships/slide" Target="slide13.xml"/></Relationships>
</file>

<file path=ppt/slides/_rels/slide16.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22.xml"/><Relationship Id="rId1" Type="http://schemas.openxmlformats.org/officeDocument/2006/relationships/slideLayout" Target="../slideLayouts/slideLayout9.xml"/><Relationship Id="rId4" Type="http://schemas.openxmlformats.org/officeDocument/2006/relationships/slide" Target="slide36.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16.xml"/><Relationship Id="rId1" Type="http://schemas.openxmlformats.org/officeDocument/2006/relationships/tags" Target="../tags/tag15.xml"/><Relationship Id="rId5" Type="http://schemas.openxmlformats.org/officeDocument/2006/relationships/slide" Target="slide21.xml"/><Relationship Id="rId4" Type="http://schemas.openxmlformats.org/officeDocument/2006/relationships/slide" Target="slide3.xml"/></Relationships>
</file>

<file path=ppt/slides/_rels/slide23.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image" Target="../media/image5.jpeg"/><Relationship Id="rId5" Type="http://schemas.openxmlformats.org/officeDocument/2006/relationships/slide" Target="slide21.xml"/><Relationship Id="rId4" Type="http://schemas.openxmlformats.org/officeDocument/2006/relationships/slide" Target="slide3.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slide" Target="slide2.xml"/><Relationship Id="rId5" Type="http://schemas.openxmlformats.org/officeDocument/2006/relationships/slide" Target="slide3.xml"/><Relationship Id="rId4" Type="http://schemas.openxmlformats.org/officeDocument/2006/relationships/notesSlide" Target="../notesSlides/notesSlide1.xml"/></Relationships>
</file>

<file path=ppt/slides/_rels/slide30.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 Target="slide21.xml"/><Relationship Id="rId1" Type="http://schemas.openxmlformats.org/officeDocument/2006/relationships/slideLayout" Target="../slideLayouts/slideLayout9.xml"/><Relationship Id="rId5" Type="http://schemas.openxmlformats.org/officeDocument/2006/relationships/image" Target="../media/image8.jpeg"/><Relationship Id="rId4" Type="http://schemas.openxmlformats.org/officeDocument/2006/relationships/image" Target="../media/image7.jpeg"/></Relationships>
</file>

<file path=ppt/slides/_rels/slide3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 Target="slide21.xml"/><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 Target="slide21.xml"/><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 Target="slide21.xml"/><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20.xml"/><Relationship Id="rId1" Type="http://schemas.openxmlformats.org/officeDocument/2006/relationships/tags" Target="../tags/tag19.xml"/><Relationship Id="rId6" Type="http://schemas.openxmlformats.org/officeDocument/2006/relationships/image" Target="../media/image12.jpeg"/><Relationship Id="rId5" Type="http://schemas.openxmlformats.org/officeDocument/2006/relationships/slide" Target="slide21.xml"/><Relationship Id="rId4" Type="http://schemas.openxmlformats.org/officeDocument/2006/relationships/slide" Target="slide3.xml"/></Relationships>
</file>

<file path=ppt/slides/_rels/slide37.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9.xml"/></Relationships>
</file>

<file path=ppt/slides/_rels/slide39.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 Target="slide21.xml"/><Relationship Id="rId1" Type="http://schemas.openxmlformats.org/officeDocument/2006/relationships/slideLayout" Target="../slideLayouts/slideLayout9.xml"/></Relationships>
</file>

<file path=ppt/slides/_rels/slide42.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9.xml"/></Relationships>
</file>

<file path=ppt/slides/_rels/slide4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 Target="slide21.xml"/><Relationship Id="rId1" Type="http://schemas.openxmlformats.org/officeDocument/2006/relationships/slideLayout" Target="../slideLayouts/slideLayout9.xml"/></Relationships>
</file>

<file path=ppt/slides/_rels/slide44.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45.xml"/><Relationship Id="rId1" Type="http://schemas.openxmlformats.org/officeDocument/2006/relationships/slideLayout" Target="../slideLayouts/slideLayout16.xml"/></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tags" Target="../tags/tag22.xml"/><Relationship Id="rId1" Type="http://schemas.openxmlformats.org/officeDocument/2006/relationships/tags" Target="../tags/tag21.xml"/><Relationship Id="rId6" Type="http://schemas.openxmlformats.org/officeDocument/2006/relationships/image" Target="../media/image15.jpeg"/><Relationship Id="rId5" Type="http://schemas.openxmlformats.org/officeDocument/2006/relationships/slide" Target="slide44.xml"/><Relationship Id="rId4" Type="http://schemas.openxmlformats.org/officeDocument/2006/relationships/slide" Target="slide3.xml"/></Relationships>
</file>

<file path=ppt/slides/_rels/slide4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slide" Target="slide44.xml"/><Relationship Id="rId1" Type="http://schemas.openxmlformats.org/officeDocument/2006/relationships/slideLayout" Target="../slideLayouts/slideLayout16.xml"/><Relationship Id="rId4" Type="http://schemas.openxmlformats.org/officeDocument/2006/relationships/image" Target="../media/image17.png"/></Relationships>
</file>

<file path=ppt/slides/_rels/slide4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slide" Target="slide44.xml"/><Relationship Id="rId1" Type="http://schemas.openxmlformats.org/officeDocument/2006/relationships/slideLayout" Target="../slideLayouts/slideLayout16.xml"/></Relationships>
</file>

<file path=ppt/slides/_rels/slide48.xml.rels><?xml version="1.0" encoding="UTF-8" standalone="yes"?>
<Relationships xmlns="http://schemas.openxmlformats.org/package/2006/relationships"><Relationship Id="rId2" Type="http://schemas.openxmlformats.org/officeDocument/2006/relationships/slide" Target="slide44.xml"/><Relationship Id="rId1" Type="http://schemas.openxmlformats.org/officeDocument/2006/relationships/slideLayout" Target="../slideLayouts/slideLayout16.xml"/></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image" Target="../media/image19.jpeg"/><Relationship Id="rId5" Type="http://schemas.openxmlformats.org/officeDocument/2006/relationships/slide" Target="slide44.xml"/><Relationship Id="rId4" Type="http://schemas.openxmlformats.org/officeDocument/2006/relationships/slide" Target="slide3.xml"/></Relationships>
</file>

<file path=ppt/slides/_rels/slide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slide" Target="slide44.xml"/><Relationship Id="rId2" Type="http://schemas.openxmlformats.org/officeDocument/2006/relationships/image" Target="../media/image20.png"/><Relationship Id="rId1" Type="http://schemas.openxmlformats.org/officeDocument/2006/relationships/slideLayout" Target="../slideLayouts/slideLayout16.xml"/></Relationships>
</file>

<file path=ppt/slides/_rels/slide5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slide" Target="slide44.xml"/><Relationship Id="rId1" Type="http://schemas.openxmlformats.org/officeDocument/2006/relationships/slideLayout" Target="../slideLayouts/slideLayout16.xml"/></Relationships>
</file>

<file path=ppt/slides/_rels/slide52.xml.rels><?xml version="1.0" encoding="UTF-8" standalone="yes"?>
<Relationships xmlns="http://schemas.openxmlformats.org/package/2006/relationships"><Relationship Id="rId2" Type="http://schemas.openxmlformats.org/officeDocument/2006/relationships/slide" Target="slide44.xml"/><Relationship Id="rId1" Type="http://schemas.openxmlformats.org/officeDocument/2006/relationships/slideLayout" Target="../slideLayouts/slideLayout16.xml"/></Relationships>
</file>

<file path=ppt/slides/_rels/slide5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slide" Target="slide44.xml"/><Relationship Id="rId1" Type="http://schemas.openxmlformats.org/officeDocument/2006/relationships/slideLayout" Target="../slideLayouts/slideLayout16.xml"/><Relationship Id="rId4" Type="http://schemas.openxmlformats.org/officeDocument/2006/relationships/image" Target="../media/image23.jpeg"/></Relationships>
</file>

<file path=ppt/slides/_rels/slide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1.jpeg"/><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slide" Target="slide2.xml"/><Relationship Id="rId5" Type="http://schemas.openxmlformats.org/officeDocument/2006/relationships/slide" Target="slide3.xml"/><Relationship Id="rId4" Type="http://schemas.openxmlformats.org/officeDocument/2006/relationships/notesSlide" Target="../notesSlides/notesSlide5.xml"/></Relationships>
</file>

<file path=ppt/slides/_rels/slide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66" name="组合 65"/>
          <p:cNvGrpSpPr/>
          <p:nvPr/>
        </p:nvGrpSpPr>
        <p:grpSpPr>
          <a:xfrm>
            <a:off x="3132754" y="2523464"/>
            <a:ext cx="5990707" cy="872524"/>
            <a:chOff x="3027246" y="2016110"/>
            <a:chExt cx="5990707" cy="872524"/>
          </a:xfrm>
        </p:grpSpPr>
        <p:sp>
          <p:nvSpPr>
            <p:cNvPr id="38" name="圆角矩形 6">
              <a:hlinkClick r:id="rId10" action="ppaction://hlinksldjump"/>
            </p:cNvPr>
            <p:cNvSpPr/>
            <p:nvPr>
              <p:custDataLst>
                <p:tags r:id="rId7"/>
              </p:custDataLst>
            </p:nvPr>
          </p:nvSpPr>
          <p:spPr>
            <a:xfrm flipV="1">
              <a:off x="4028596" y="2037081"/>
              <a:ext cx="4989357" cy="792453"/>
            </a:xfrm>
            <a:prstGeom prst="snip1Rect">
              <a:avLst/>
            </a:prstGeom>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39" name="椭圆 7"/>
            <p:cNvSpPr>
              <a:spLocks noChangeAspect="1"/>
            </p:cNvSpPr>
            <p:nvPr>
              <p:custDataLst>
                <p:tags r:id="rId8"/>
              </p:custDataLst>
            </p:nvPr>
          </p:nvSpPr>
          <p:spPr>
            <a:xfrm>
              <a:off x="3027246" y="2016110"/>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fontAlgn="auto"/>
              <a:r>
                <a:rPr lang="en-US" altLang="zh-CN" sz="3200" b="1" strike="noStrike" noProof="1">
                  <a:solidFill>
                    <a:schemeClr val="bg1"/>
                  </a:solidFill>
                  <a:latin typeface="Times New Roman" pitchFamily="18" charset="0"/>
                  <a:ea typeface="FZDaHei-B02" panose="03000509000000000000" pitchFamily="66" charset="-122"/>
                  <a:cs typeface="Times New Roman" pitchFamily="18" charset="0"/>
                </a:rPr>
                <a:t>1</a:t>
              </a:r>
              <a:endParaRPr lang="zh-CN" altLang="en-US" sz="3200" b="1" strike="noStrike" noProof="1">
                <a:solidFill>
                  <a:schemeClr val="bg1"/>
                </a:solidFill>
                <a:latin typeface="Times New Roman" pitchFamily="18" charset="0"/>
                <a:ea typeface="FZDaHei-B02" panose="03000509000000000000" pitchFamily="66" charset="-122"/>
                <a:cs typeface="Times New Roman" pitchFamily="18" charset="0"/>
              </a:endParaRPr>
            </a:p>
          </p:txBody>
        </p:sp>
        <p:sp>
          <p:nvSpPr>
            <p:cNvPr id="45" name="文本框 2">
              <a:hlinkClick r:id="rId11" action="ppaction://hlinksldjump"/>
            </p:cNvPr>
            <p:cNvSpPr txBox="1"/>
            <p:nvPr/>
          </p:nvSpPr>
          <p:spPr>
            <a:xfrm>
              <a:off x="4028596" y="2032230"/>
              <a:ext cx="4838313" cy="661207"/>
            </a:xfrm>
            <a:prstGeom prst="rect">
              <a:avLst/>
            </a:prstGeom>
            <a:noFill/>
            <a:ln w="9525">
              <a:noFill/>
            </a:ln>
          </p:spPr>
          <p:txBody>
            <a:bodyPr wrap="square" anchor="t">
              <a:spAutoFit/>
            </a:bodyPr>
            <a:lstStyle/>
            <a:p>
              <a:pPr algn="ctr">
                <a:lnSpc>
                  <a:spcPct val="150000"/>
                </a:lnSpc>
              </a:pPr>
              <a:r>
                <a:rPr lang="zh-CN" altLang="en-US" sz="2800" b="1" dirty="0">
                  <a:solidFill>
                    <a:srgbClr val="01B0F0"/>
                  </a:solidFill>
                  <a:latin typeface="Times New Roman" panose="02020603050405020304" pitchFamily="18" charset="0"/>
                  <a:ea typeface="宋体" panose="02010600030101010101" pitchFamily="2" charset="-122"/>
                </a:rPr>
                <a:t>数据链接  真题试做</a:t>
              </a:r>
            </a:p>
          </p:txBody>
        </p:sp>
        <p:sp>
          <p:nvSpPr>
            <p:cNvPr id="62" name="圆角矩形 61"/>
            <p:cNvSpPr/>
            <p:nvPr/>
          </p:nvSpPr>
          <p:spPr bwMode="auto">
            <a:xfrm rot="16200000">
              <a:off x="3927174" y="2239448"/>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grpSp>
      <p:grpSp>
        <p:nvGrpSpPr>
          <p:cNvPr id="67" name="组合 66"/>
          <p:cNvGrpSpPr/>
          <p:nvPr/>
        </p:nvGrpSpPr>
        <p:grpSpPr>
          <a:xfrm>
            <a:off x="3131173" y="3602251"/>
            <a:ext cx="5992288" cy="872524"/>
            <a:chOff x="3043127" y="3252773"/>
            <a:chExt cx="5992288" cy="872524"/>
          </a:xfrm>
        </p:grpSpPr>
        <p:sp>
          <p:nvSpPr>
            <p:cNvPr id="42" name="圆角矩形 6">
              <a:hlinkClick r:id="" action="ppaction://noaction"/>
            </p:cNvPr>
            <p:cNvSpPr/>
            <p:nvPr>
              <p:custDataLst>
                <p:tags r:id="rId5"/>
              </p:custDataLst>
            </p:nvPr>
          </p:nvSpPr>
          <p:spPr>
            <a:xfrm flipV="1">
              <a:off x="4044741" y="3273744"/>
              <a:ext cx="4990674"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43" name="椭圆 7"/>
            <p:cNvSpPr>
              <a:spLocks noChangeAspect="1"/>
            </p:cNvSpPr>
            <p:nvPr>
              <p:custDataLst>
                <p:tags r:id="rId6"/>
              </p:custDataLst>
            </p:nvPr>
          </p:nvSpPr>
          <p:spPr>
            <a:xfrm>
              <a:off x="3043127" y="3252773"/>
              <a:ext cx="827653"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3200" b="1" noProof="1">
                  <a:solidFill>
                    <a:schemeClr val="bg1"/>
                  </a:solidFill>
                  <a:latin typeface="Times New Roman" pitchFamily="18" charset="0"/>
                  <a:ea typeface="FZDaHei-B02" panose="03000509000000000000" pitchFamily="66" charset="-122"/>
                  <a:cs typeface="Times New Roman" pitchFamily="18" charset="0"/>
                </a:rPr>
                <a:t>2</a:t>
              </a:r>
              <a:endParaRPr lang="zh-CN" altLang="en-US" sz="3200" b="1" noProof="1">
                <a:solidFill>
                  <a:schemeClr val="bg1"/>
                </a:solidFill>
                <a:latin typeface="Times New Roman" pitchFamily="18" charset="0"/>
                <a:ea typeface="FZDaHei-B02" panose="03000509000000000000" pitchFamily="66" charset="-122"/>
                <a:cs typeface="Times New Roman" pitchFamily="18" charset="0"/>
              </a:endParaRPr>
            </a:p>
          </p:txBody>
        </p:sp>
        <p:sp>
          <p:nvSpPr>
            <p:cNvPr id="46" name="文本框 16">
              <a:hlinkClick r:id="rId12" action="ppaction://hlinksldjump"/>
            </p:cNvPr>
            <p:cNvSpPr txBox="1"/>
            <p:nvPr/>
          </p:nvSpPr>
          <p:spPr>
            <a:xfrm>
              <a:off x="4299626" y="3288561"/>
              <a:ext cx="4329600" cy="738664"/>
            </a:xfrm>
            <a:prstGeom prst="rect">
              <a:avLst/>
            </a:prstGeom>
            <a:noFill/>
            <a:ln w="9525">
              <a:noFill/>
            </a:ln>
          </p:spPr>
          <p:txBody>
            <a:bodyPr wrap="square" anchor="t">
              <a:spAutoFit/>
            </a:bodyPr>
            <a:lstStyle/>
            <a:p>
              <a:pPr algn="ctr">
                <a:lnSpc>
                  <a:spcPct val="150000"/>
                </a:lnSpc>
              </a:pPr>
              <a:r>
                <a:rPr lang="zh-CN" altLang="en-US" sz="2800" b="1" dirty="0" smtClean="0">
                  <a:solidFill>
                    <a:srgbClr val="01B0F0"/>
                  </a:solidFill>
                  <a:latin typeface="Times New Roman" panose="02020603050405020304" pitchFamily="18" charset="0"/>
                  <a:ea typeface="宋体" panose="02010600030101010101" pitchFamily="2" charset="-122"/>
                  <a:sym typeface="宋体" panose="02010600030101010101" pitchFamily="2" charset="-122"/>
                </a:rPr>
                <a:t>数据聚集  </a:t>
              </a:r>
              <a:r>
                <a:rPr lang="zh-CN" altLang="en-US" sz="2800" b="1" dirty="0">
                  <a:solidFill>
                    <a:srgbClr val="01B0F0"/>
                  </a:solidFill>
                  <a:latin typeface="Times New Roman" panose="02020603050405020304" pitchFamily="18" charset="0"/>
                  <a:ea typeface="宋体" panose="02010600030101010101" pitchFamily="2" charset="-122"/>
                  <a:sym typeface="宋体" panose="02010600030101010101" pitchFamily="2" charset="-122"/>
                </a:rPr>
                <a:t>考点梳理</a:t>
              </a:r>
            </a:p>
          </p:txBody>
        </p:sp>
        <p:sp>
          <p:nvSpPr>
            <p:cNvPr id="63" name="圆角矩形 62"/>
            <p:cNvSpPr/>
            <p:nvPr/>
          </p:nvSpPr>
          <p:spPr bwMode="auto">
            <a:xfrm rot="16200000">
              <a:off x="3937952" y="349103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3" dirty="0">
                  <a:solidFill>
                    <a:prstClr val="white"/>
                  </a:solidFill>
                </a:rPr>
                <a:t>a</a:t>
              </a:r>
              <a:endParaRPr lang="zh-CN" altLang="en-US" sz="1013" dirty="0">
                <a:solidFill>
                  <a:prstClr val="white"/>
                </a:solidFill>
              </a:endParaRPr>
            </a:p>
          </p:txBody>
        </p:sp>
      </p:grpSp>
      <p:grpSp>
        <p:nvGrpSpPr>
          <p:cNvPr id="68" name="组合 67"/>
          <p:cNvGrpSpPr/>
          <p:nvPr/>
        </p:nvGrpSpPr>
        <p:grpSpPr>
          <a:xfrm>
            <a:off x="3132754" y="4647725"/>
            <a:ext cx="5990707" cy="872524"/>
            <a:chOff x="3027246" y="4456098"/>
            <a:chExt cx="5990707" cy="872524"/>
          </a:xfrm>
        </p:grpSpPr>
        <p:sp>
          <p:nvSpPr>
            <p:cNvPr id="34" name="圆角矩形 6"/>
            <p:cNvSpPr/>
            <p:nvPr>
              <p:custDataLst>
                <p:tags r:id="rId3"/>
              </p:custDataLst>
            </p:nvPr>
          </p:nvSpPr>
          <p:spPr>
            <a:xfrm flipV="1">
              <a:off x="4028596" y="4477069"/>
              <a:ext cx="4989357"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35" name="椭圆 7"/>
            <p:cNvSpPr>
              <a:spLocks noChangeAspect="1"/>
            </p:cNvSpPr>
            <p:nvPr>
              <p:custDataLst>
                <p:tags r:id="rId4"/>
              </p:custDataLst>
            </p:nvPr>
          </p:nvSpPr>
          <p:spPr>
            <a:xfrm>
              <a:off x="3027246" y="4456098"/>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3200" b="1" noProof="1">
                  <a:solidFill>
                    <a:schemeClr val="bg1"/>
                  </a:solidFill>
                  <a:latin typeface="Times New Roman" pitchFamily="18" charset="0"/>
                  <a:ea typeface="FZDaHei-B02" panose="03000509000000000000" pitchFamily="66" charset="-122"/>
                  <a:cs typeface="Times New Roman" pitchFamily="18" charset="0"/>
                </a:rPr>
                <a:t>3</a:t>
              </a:r>
              <a:endParaRPr lang="zh-CN" altLang="en-US" sz="3200" b="1" noProof="1">
                <a:solidFill>
                  <a:schemeClr val="bg1"/>
                </a:solidFill>
                <a:latin typeface="Times New Roman" pitchFamily="18" charset="0"/>
                <a:ea typeface="FZDaHei-B02" panose="03000509000000000000" pitchFamily="66" charset="-122"/>
                <a:cs typeface="Times New Roman" pitchFamily="18" charset="0"/>
              </a:endParaRPr>
            </a:p>
          </p:txBody>
        </p:sp>
        <p:sp>
          <p:nvSpPr>
            <p:cNvPr id="47" name="文本框 16">
              <a:hlinkClick r:id="rId13" action="ppaction://hlinksldjump"/>
            </p:cNvPr>
            <p:cNvSpPr txBox="1"/>
            <p:nvPr/>
          </p:nvSpPr>
          <p:spPr>
            <a:xfrm>
              <a:off x="4859829" y="4477069"/>
              <a:ext cx="4015810" cy="656846"/>
            </a:xfrm>
            <a:prstGeom prst="rect">
              <a:avLst/>
            </a:prstGeom>
            <a:noFill/>
            <a:ln w="9525">
              <a:noFill/>
            </a:ln>
          </p:spPr>
          <p:txBody>
            <a:bodyPr wrap="square" anchor="t">
              <a:spAutoFit/>
            </a:bodyPr>
            <a:lstStyle/>
            <a:p>
              <a:pPr>
                <a:lnSpc>
                  <a:spcPct val="150000"/>
                </a:lnSpc>
              </a:pPr>
              <a:r>
                <a:rPr lang="zh-CN" altLang="en-US" sz="2800" b="1" dirty="0">
                  <a:solidFill>
                    <a:srgbClr val="01B0F0"/>
                  </a:solidFill>
                  <a:latin typeface="Times New Roman" panose="02020603050405020304" pitchFamily="18" charset="0"/>
                  <a:ea typeface="宋体" panose="02010600030101010101" pitchFamily="2" charset="-122"/>
                  <a:sym typeface="宋体" panose="02010600030101010101" pitchFamily="2" charset="-122"/>
                </a:rPr>
                <a:t>数据剖析  题型突破</a:t>
              </a:r>
            </a:p>
          </p:txBody>
        </p:sp>
        <p:sp>
          <p:nvSpPr>
            <p:cNvPr id="64" name="圆角矩形 63"/>
            <p:cNvSpPr/>
            <p:nvPr/>
          </p:nvSpPr>
          <p:spPr bwMode="auto">
            <a:xfrm rot="16200000">
              <a:off x="3881434" y="470362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grpSp>
      <p:sp>
        <p:nvSpPr>
          <p:cNvPr id="70" name="文本框 5"/>
          <p:cNvSpPr txBox="1"/>
          <p:nvPr/>
        </p:nvSpPr>
        <p:spPr>
          <a:xfrm>
            <a:off x="1354667" y="1293368"/>
            <a:ext cx="10656711" cy="871392"/>
          </a:xfrm>
          <a:prstGeom prst="rect">
            <a:avLst/>
          </a:prstGeom>
          <a:noFill/>
          <a:ln w="9525">
            <a:noFill/>
          </a:ln>
        </p:spPr>
        <p:txBody>
          <a:bodyPr wrap="square" anchor="t">
            <a:spAutoFit/>
          </a:bodyPr>
          <a:lstStyle/>
          <a:p>
            <a:pPr algn="ctr">
              <a:lnSpc>
                <a:spcPct val="150000"/>
              </a:lnSpc>
            </a:pPr>
            <a:r>
              <a:rPr lang="zh-CN" altLang="en-US" sz="40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第 </a:t>
            </a:r>
            <a:r>
              <a:rPr lang="en-US" altLang="zh-CN" sz="40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5 </a:t>
            </a:r>
            <a:r>
              <a:rPr lang="zh-CN" altLang="en-US" sz="40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讲  金属材料</a:t>
            </a:r>
            <a:r>
              <a:rPr lang="zh-CN" altLang="en-US" sz="40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　金属资源的利用和保护</a:t>
            </a:r>
            <a:endParaRPr lang="zh-CN" altLang="en-US" sz="40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sym typeface="宋体" panose="02010600030101010101" pitchFamily="2" charset="-122"/>
            </a:endParaRPr>
          </a:p>
        </p:txBody>
      </p:sp>
      <p:sp>
        <p:nvSpPr>
          <p:cNvPr id="3" name="矩形 2">
            <a:extLst>
              <a:ext uri="{FF2B5EF4-FFF2-40B4-BE49-F238E27FC236}">
                <a16:creationId xmlns:a16="http://schemas.microsoft.com/office/drawing/2014/main" xmlns="" id="{001DE56E-C6BE-B841-B4DA-6D6BA47EB1D7}"/>
              </a:ext>
            </a:extLst>
          </p:cNvPr>
          <p:cNvSpPr/>
          <p:nvPr/>
        </p:nvSpPr>
        <p:spPr>
          <a:xfrm>
            <a:off x="1" y="7197"/>
            <a:ext cx="1184950" cy="982711"/>
          </a:xfrm>
          <a:prstGeom prst="rect">
            <a:avLst/>
          </a:prstGeom>
          <a:solidFill>
            <a:srgbClr val="00B0F0"/>
          </a:solidFill>
          <a:ln>
            <a:noFill/>
          </a:ln>
          <a:effectLst>
            <a:glow rad="63500">
              <a:schemeClr val="accent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4" name="矩形 73">
            <a:extLst>
              <a:ext uri="{FF2B5EF4-FFF2-40B4-BE49-F238E27FC236}">
                <a16:creationId xmlns:a16="http://schemas.microsoft.com/office/drawing/2014/main" xmlns="" id="{F60F4D4A-97E6-9140-B92F-77CA4F1A3376}"/>
              </a:ext>
            </a:extLst>
          </p:cNvPr>
          <p:cNvSpPr/>
          <p:nvPr/>
        </p:nvSpPr>
        <p:spPr>
          <a:xfrm>
            <a:off x="0" y="1263142"/>
            <a:ext cx="1184951" cy="5587660"/>
          </a:xfrm>
          <a:prstGeom prst="rect">
            <a:avLst/>
          </a:prstGeom>
          <a:solidFill>
            <a:srgbClr val="00B0F0"/>
          </a:solidFill>
          <a:ln>
            <a:noFill/>
          </a:ln>
          <a:effectLst>
            <a:glow rad="63500">
              <a:schemeClr val="accent3">
                <a:satMod val="175000"/>
                <a:alpha val="40000"/>
              </a:schemeClr>
            </a:glow>
            <a:softEdge rad="126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5" name="文本框 5">
            <a:extLst>
              <a:ext uri="{FF2B5EF4-FFF2-40B4-BE49-F238E27FC236}">
                <a16:creationId xmlns:a16="http://schemas.microsoft.com/office/drawing/2014/main" xmlns="" id="{A0C25A63-5AF9-EB41-BABD-E76B33549D90}"/>
              </a:ext>
            </a:extLst>
          </p:cNvPr>
          <p:cNvSpPr txBox="1"/>
          <p:nvPr/>
        </p:nvSpPr>
        <p:spPr>
          <a:xfrm>
            <a:off x="149204" y="2097340"/>
            <a:ext cx="886541" cy="2645917"/>
          </a:xfrm>
          <a:prstGeom prst="rect">
            <a:avLst/>
          </a:prstGeom>
          <a:noFill/>
          <a:ln w="9525">
            <a:noFill/>
          </a:ln>
        </p:spPr>
        <p:txBody>
          <a:bodyPr wrap="square" anchor="t">
            <a:spAutoFit/>
          </a:bodyPr>
          <a:lstStyle/>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目</a:t>
            </a:r>
            <a:endParaRPr lang="en-US" altLang="zh-CN"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endParaRPr>
          </a:p>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录</a:t>
            </a:r>
            <a:endPar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sym typeface="宋体" panose="02010600030101010101" pitchFamily="2" charset="-122"/>
            </a:endParaRPr>
          </a:p>
        </p:txBody>
      </p:sp>
      <p:sp>
        <p:nvSpPr>
          <p:cNvPr id="4" name="矩形 3">
            <a:extLst>
              <a:ext uri="{FF2B5EF4-FFF2-40B4-BE49-F238E27FC236}">
                <a16:creationId xmlns:a16="http://schemas.microsoft.com/office/drawing/2014/main" xmlns="" id="{F8B2B58D-20A1-164F-8EBB-F6DA8E4B94FB}"/>
              </a:ext>
            </a:extLst>
          </p:cNvPr>
          <p:cNvSpPr/>
          <p:nvPr/>
        </p:nvSpPr>
        <p:spPr>
          <a:xfrm>
            <a:off x="1184426" y="989908"/>
            <a:ext cx="11007049" cy="273234"/>
          </a:xfrm>
          <a:prstGeom prst="rect">
            <a:avLst/>
          </a:prstGeom>
          <a:solidFill>
            <a:srgbClr val="01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 name="TextBox 1"/>
          <p:cNvSpPr txBox="1"/>
          <p:nvPr/>
        </p:nvSpPr>
        <p:spPr>
          <a:xfrm>
            <a:off x="2907323" y="6318738"/>
            <a:ext cx="6128092" cy="603794"/>
          </a:xfrm>
          <a:prstGeom prst="rect">
            <a:avLst/>
          </a:prstGeom>
          <a:noFill/>
        </p:spPr>
        <p:txBody>
          <a:bodyPr wrap="square" rtlCol="0">
            <a:spAutoFit/>
          </a:bodyPr>
          <a:lstStyle/>
          <a:p>
            <a:endParaRPr lang="zh-CN" altLang="en-US" dirty="0"/>
          </a:p>
        </p:txBody>
      </p:sp>
      <p:grpSp>
        <p:nvGrpSpPr>
          <p:cNvPr id="26" name="组合 25"/>
          <p:cNvGrpSpPr/>
          <p:nvPr/>
        </p:nvGrpSpPr>
        <p:grpSpPr>
          <a:xfrm>
            <a:off x="3142840" y="5640745"/>
            <a:ext cx="5990707" cy="872524"/>
            <a:chOff x="3027246" y="4456098"/>
            <a:chExt cx="5990707" cy="872524"/>
          </a:xfrm>
        </p:grpSpPr>
        <p:sp>
          <p:nvSpPr>
            <p:cNvPr id="27" name="圆角矩形 6"/>
            <p:cNvSpPr/>
            <p:nvPr>
              <p:custDataLst>
                <p:tags r:id="rId1"/>
              </p:custDataLst>
            </p:nvPr>
          </p:nvSpPr>
          <p:spPr>
            <a:xfrm flipV="1">
              <a:off x="4028596" y="4477069"/>
              <a:ext cx="4989357"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28" name="椭圆 7"/>
            <p:cNvSpPr>
              <a:spLocks noChangeAspect="1"/>
            </p:cNvSpPr>
            <p:nvPr>
              <p:custDataLst>
                <p:tags r:id="rId2"/>
              </p:custDataLst>
            </p:nvPr>
          </p:nvSpPr>
          <p:spPr>
            <a:xfrm>
              <a:off x="3027246" y="4456098"/>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3200" b="1" noProof="1" smtClean="0">
                  <a:solidFill>
                    <a:schemeClr val="bg1"/>
                  </a:solidFill>
                  <a:latin typeface="Times New Roman" pitchFamily="18" charset="0"/>
                  <a:ea typeface="FZDaHei-B02" panose="03000509000000000000" pitchFamily="66" charset="-122"/>
                  <a:cs typeface="Times New Roman" pitchFamily="18" charset="0"/>
                </a:rPr>
                <a:t>4</a:t>
              </a:r>
              <a:endParaRPr lang="zh-CN" altLang="en-US" sz="3200" b="1" noProof="1">
                <a:solidFill>
                  <a:schemeClr val="bg1"/>
                </a:solidFill>
                <a:latin typeface="Times New Roman" pitchFamily="18" charset="0"/>
                <a:ea typeface="FZDaHei-B02" panose="03000509000000000000" pitchFamily="66" charset="-122"/>
                <a:cs typeface="Times New Roman" pitchFamily="18" charset="0"/>
              </a:endParaRPr>
            </a:p>
          </p:txBody>
        </p:sp>
        <p:sp>
          <p:nvSpPr>
            <p:cNvPr id="29" name="文本框 16">
              <a:hlinkClick r:id="rId14" action="ppaction://hlinksldjump"/>
            </p:cNvPr>
            <p:cNvSpPr txBox="1"/>
            <p:nvPr/>
          </p:nvSpPr>
          <p:spPr>
            <a:xfrm>
              <a:off x="4859829" y="4477069"/>
              <a:ext cx="4015810" cy="738664"/>
            </a:xfrm>
            <a:prstGeom prst="rect">
              <a:avLst/>
            </a:prstGeom>
            <a:noFill/>
            <a:ln w="9525">
              <a:noFill/>
            </a:ln>
          </p:spPr>
          <p:txBody>
            <a:bodyPr wrap="square" anchor="t">
              <a:spAutoFit/>
            </a:bodyPr>
            <a:lstStyle/>
            <a:p>
              <a:pPr>
                <a:lnSpc>
                  <a:spcPct val="150000"/>
                </a:lnSpc>
              </a:pPr>
              <a:r>
                <a:rPr lang="zh-CN" altLang="en-US" sz="2800" b="1" dirty="0" smtClean="0">
                  <a:solidFill>
                    <a:srgbClr val="01B0F0"/>
                  </a:solidFill>
                  <a:latin typeface="Times New Roman" panose="02020603050405020304" pitchFamily="18" charset="0"/>
                  <a:ea typeface="宋体" panose="02010600030101010101" pitchFamily="2" charset="-122"/>
                  <a:sym typeface="宋体" panose="02010600030101010101" pitchFamily="2" charset="-122"/>
                </a:rPr>
                <a:t>数据透视  实验剖析</a:t>
              </a:r>
              <a:endParaRPr lang="zh-CN" altLang="en-US" sz="2800" b="1" dirty="0">
                <a:solidFill>
                  <a:srgbClr val="01B0F0"/>
                </a:solidFill>
                <a:latin typeface="Times New Roman" panose="02020603050405020304" pitchFamily="18" charset="0"/>
                <a:ea typeface="宋体" panose="02010600030101010101" pitchFamily="2" charset="-122"/>
                <a:sym typeface="宋体" panose="02010600030101010101" pitchFamily="2" charset="-122"/>
              </a:endParaRPr>
            </a:p>
          </p:txBody>
        </p:sp>
        <p:sp>
          <p:nvSpPr>
            <p:cNvPr id="30" name="圆角矩形 29"/>
            <p:cNvSpPr/>
            <p:nvPr/>
          </p:nvSpPr>
          <p:spPr bwMode="auto">
            <a:xfrm rot="16200000">
              <a:off x="3881434" y="470362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grpSp>
    </p:spTree>
    <p:extLst>
      <p:ext uri="{BB962C8B-B14F-4D97-AF65-F5344CB8AC3E}">
        <p14:creationId xmlns:p14="http://schemas.microsoft.com/office/powerpoint/2010/main" xmlns="" val="312987175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711200" y="2380006"/>
            <a:ext cx="10840356" cy="12003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lnSpc>
                <a:spcPct val="150000"/>
              </a:lnSpc>
            </a:pPr>
            <a:r>
              <a:rPr lang="en-US" altLang="zh-CN" sz="2400" b="1" dirty="0" smtClean="0">
                <a:latin typeface="Times New Roman" pitchFamily="18" charset="0"/>
                <a:ea typeface="宋体" pitchFamily="2" charset="-122"/>
                <a:cs typeface="Times New Roman" pitchFamily="18" charset="0"/>
              </a:rPr>
              <a:t>8.【2015</a:t>
            </a:r>
            <a:r>
              <a:rPr lang="zh-CN" altLang="zh-CN" sz="2400" b="1" dirty="0" smtClean="0">
                <a:latin typeface="Times New Roman" pitchFamily="18" charset="0"/>
                <a:ea typeface="宋体" pitchFamily="2" charset="-122"/>
                <a:cs typeface="Times New Roman" pitchFamily="18" charset="0"/>
              </a:rPr>
              <a:t>·河北</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29</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3</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生活与化学密切相关。</a:t>
            </a:r>
          </a:p>
          <a:p>
            <a:pPr algn="just">
              <a:lnSpc>
                <a:spcPct val="150000"/>
              </a:lnSpc>
            </a:pPr>
            <a:r>
              <a:rPr lang="zh-CN" altLang="en-US" sz="2400" b="1" dirty="0">
                <a:latin typeface="Times New Roman" pitchFamily="18" charset="0"/>
                <a:ea typeface="宋体" pitchFamily="2" charset="-122"/>
                <a:cs typeface="Times New Roman" pitchFamily="18" charset="0"/>
              </a:rPr>
              <a:t>铁制品容易生锈的环境是</a:t>
            </a:r>
            <a:r>
              <a:rPr lang="zh-CN" altLang="en-US" sz="2400" b="1" u="sng" dirty="0">
                <a:latin typeface="Times New Roman" pitchFamily="18" charset="0"/>
                <a:ea typeface="宋体" pitchFamily="2" charset="-122"/>
                <a:cs typeface="Times New Roman" pitchFamily="18" charset="0"/>
              </a:rPr>
              <a:t>　　　　　　　　　　　　　　　　　　</a:t>
            </a:r>
            <a:r>
              <a:rPr lang="zh-CN" altLang="en-US" sz="2400" b="1" dirty="0">
                <a:latin typeface="Times New Roman" pitchFamily="18" charset="0"/>
                <a:ea typeface="宋体" pitchFamily="2" charset="-122"/>
                <a:cs typeface="Times New Roman" pitchFamily="18" charset="0"/>
              </a:rPr>
              <a:t>。</a:t>
            </a:r>
          </a:p>
        </p:txBody>
      </p:sp>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9" name="TextBox 8"/>
          <p:cNvSpPr txBox="1"/>
          <p:nvPr/>
        </p:nvSpPr>
        <p:spPr>
          <a:xfrm>
            <a:off x="4543514" y="2992142"/>
            <a:ext cx="4795663" cy="461665"/>
          </a:xfrm>
          <a:prstGeom prst="rect">
            <a:avLst/>
          </a:prstGeom>
          <a:noFill/>
        </p:spPr>
        <p:txBody>
          <a:bodyPr wrap="square" rtlCol="0">
            <a:spAutoFit/>
          </a:bodyPr>
          <a:lstStyle/>
          <a:p>
            <a:r>
              <a:rPr lang="zh-CN" altLang="en-US" sz="2400" b="1" dirty="0">
                <a:solidFill>
                  <a:srgbClr val="FF0000"/>
                </a:solidFill>
                <a:latin typeface="宋体" pitchFamily="2" charset="-122"/>
                <a:ea typeface="宋体" pitchFamily="2" charset="-122"/>
                <a:cs typeface="Times New Roman" pitchFamily="18" charset="0"/>
              </a:rPr>
              <a:t>潮湿的空气中</a:t>
            </a:r>
            <a:r>
              <a:rPr lang="en-US" altLang="zh-CN" sz="2400" b="1" dirty="0">
                <a:solidFill>
                  <a:srgbClr val="FF0000"/>
                </a:solidFill>
                <a:latin typeface="宋体" pitchFamily="2" charset="-122"/>
                <a:ea typeface="宋体" pitchFamily="2" charset="-122"/>
                <a:cs typeface="Times New Roman" pitchFamily="18" charset="0"/>
              </a:rPr>
              <a:t>(</a:t>
            </a:r>
            <a:r>
              <a:rPr lang="zh-CN" altLang="en-US" sz="2400" b="1" dirty="0">
                <a:solidFill>
                  <a:srgbClr val="FF0000"/>
                </a:solidFill>
                <a:latin typeface="宋体" pitchFamily="2" charset="-122"/>
                <a:ea typeface="宋体" pitchFamily="2" charset="-122"/>
                <a:cs typeface="Times New Roman" pitchFamily="18" charset="0"/>
              </a:rPr>
              <a:t>或与水、氧气接触</a:t>
            </a:r>
            <a:r>
              <a:rPr lang="en-US" altLang="zh-CN" sz="2400" b="1" dirty="0">
                <a:solidFill>
                  <a:srgbClr val="FF0000"/>
                </a:solidFill>
                <a:latin typeface="宋体" pitchFamily="2" charset="-122"/>
                <a:ea typeface="宋体" pitchFamily="2" charset="-122"/>
                <a:cs typeface="Times New Roman" pitchFamily="18" charset="0"/>
              </a:rPr>
              <a:t>)</a:t>
            </a:r>
            <a:endParaRPr lang="zh-CN" altLang="en-US" sz="2400" b="1" dirty="0">
              <a:solidFill>
                <a:srgbClr val="FF0000"/>
              </a:solidFill>
              <a:latin typeface="宋体" pitchFamily="2" charset="-122"/>
              <a:ea typeface="宋体" pitchFamily="2" charset="-122"/>
              <a:cs typeface="Times New Roman" pitchFamily="18" charset="0"/>
            </a:endParaRPr>
          </a:p>
        </p:txBody>
      </p:sp>
    </p:spTree>
    <p:extLst>
      <p:ext uri="{BB962C8B-B14F-4D97-AF65-F5344CB8AC3E}">
        <p14:creationId xmlns:p14="http://schemas.microsoft.com/office/powerpoint/2010/main" xmlns="" val="20517778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711200" y="2571919"/>
            <a:ext cx="10840356" cy="175432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lnSpc>
                <a:spcPct val="150000"/>
              </a:lnSpc>
            </a:pPr>
            <a:r>
              <a:rPr lang="en-US" altLang="zh-CN" sz="2400" b="1" dirty="0" smtClean="0">
                <a:latin typeface="Times New Roman" pitchFamily="18" charset="0"/>
                <a:ea typeface="宋体" pitchFamily="2" charset="-122"/>
                <a:cs typeface="Times New Roman" pitchFamily="18" charset="0"/>
              </a:rPr>
              <a:t>9.【2014</a:t>
            </a:r>
            <a:r>
              <a:rPr lang="zh-CN" altLang="zh-CN" sz="2400" b="1" dirty="0" smtClean="0">
                <a:latin typeface="Times New Roman" pitchFamily="18" charset="0"/>
                <a:ea typeface="宋体" pitchFamily="2" charset="-122"/>
                <a:cs typeface="Times New Roman" pitchFamily="18" charset="0"/>
              </a:rPr>
              <a:t>·河北</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27</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3</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a:t>
            </a:r>
            <a:r>
              <a:rPr lang="zh-CN" altLang="zh-CN" sz="2400" b="1" dirty="0">
                <a:latin typeface="Times New Roman" pitchFamily="18" charset="0"/>
                <a:cs typeface="Times New Roman" pitchFamily="18" charset="0"/>
              </a:rPr>
              <a:t>眼镜戴久</a:t>
            </a:r>
            <a:r>
              <a:rPr lang="zh-CN" altLang="zh-CN" sz="2400" b="1" dirty="0" smtClean="0">
                <a:latin typeface="Times New Roman" pitchFamily="18" charset="0"/>
                <a:cs typeface="Times New Roman" pitchFamily="18" charset="0"/>
              </a:rPr>
              <a:t>了</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镜架</a:t>
            </a:r>
            <a:r>
              <a:rPr lang="zh-CN" altLang="zh-CN" sz="2400" b="1" dirty="0">
                <a:latin typeface="Times New Roman" pitchFamily="18" charset="0"/>
                <a:cs typeface="Times New Roman" pitchFamily="18" charset="0"/>
              </a:rPr>
              <a:t>上会产生</a:t>
            </a:r>
            <a:r>
              <a:rPr lang="zh-CN" altLang="zh-CN" sz="2400" b="1" dirty="0" smtClean="0">
                <a:latin typeface="Times New Roman" pitchFamily="18" charset="0"/>
                <a:cs typeface="Times New Roman" pitchFamily="18" charset="0"/>
              </a:rPr>
              <a:t>铜锈</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其</a:t>
            </a:r>
            <a:r>
              <a:rPr lang="zh-CN" altLang="zh-CN" sz="2400" b="1" dirty="0">
                <a:latin typeface="Times New Roman" pitchFamily="18" charset="0"/>
                <a:cs typeface="Times New Roman" pitchFamily="18" charset="0"/>
              </a:rPr>
              <a:t>主要成分是碱式碳酸铜</a:t>
            </a:r>
            <a:r>
              <a:rPr lang="en-US" altLang="zh-CN" sz="2400" b="1" dirty="0">
                <a:latin typeface="Times New Roman" pitchFamily="18" charset="0"/>
                <a:cs typeface="Times New Roman" pitchFamily="18" charset="0"/>
              </a:rPr>
              <a:t>[Cu</a:t>
            </a:r>
            <a:r>
              <a:rPr lang="en-US" altLang="zh-CN" sz="2400" b="1" baseline="-25000" dirty="0">
                <a:latin typeface="Times New Roman" pitchFamily="18" charset="0"/>
                <a:cs typeface="Times New Roman" pitchFamily="18" charset="0"/>
              </a:rPr>
              <a:t>2</a:t>
            </a:r>
            <a:r>
              <a:rPr lang="en-US" altLang="zh-CN" sz="2400" b="1" dirty="0">
                <a:latin typeface="Times New Roman" pitchFamily="18" charset="0"/>
                <a:cs typeface="Times New Roman" pitchFamily="18" charset="0"/>
              </a:rPr>
              <a:t>(OH)</a:t>
            </a:r>
            <a:r>
              <a:rPr lang="en-US" altLang="zh-CN" sz="2400" b="1" baseline="-25000" dirty="0">
                <a:latin typeface="Times New Roman" pitchFamily="18" charset="0"/>
                <a:cs typeface="Times New Roman" pitchFamily="18" charset="0"/>
              </a:rPr>
              <a:t>2</a:t>
            </a:r>
            <a:r>
              <a:rPr lang="en-US" altLang="zh-CN" sz="2400" b="1" dirty="0">
                <a:latin typeface="Times New Roman" pitchFamily="18" charset="0"/>
                <a:cs typeface="Times New Roman" pitchFamily="18" charset="0"/>
              </a:rPr>
              <a:t>CO</a:t>
            </a:r>
            <a:r>
              <a:rPr lang="en-US" altLang="zh-CN" sz="2400" b="1" baseline="-25000" dirty="0">
                <a:latin typeface="Times New Roman" pitchFamily="18" charset="0"/>
                <a:cs typeface="Times New Roman" pitchFamily="18" charset="0"/>
              </a:rPr>
              <a:t>3</a:t>
            </a:r>
            <a:r>
              <a:rPr lang="en-US" altLang="zh-CN"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。铜生锈除与空气中的氧气和水有</a:t>
            </a:r>
            <a:r>
              <a:rPr lang="zh-CN" altLang="zh-CN" sz="2400" b="1" dirty="0" smtClean="0">
                <a:latin typeface="Times New Roman" pitchFamily="18" charset="0"/>
                <a:cs typeface="Times New Roman" pitchFamily="18" charset="0"/>
              </a:rPr>
              <a:t>关外</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还</a:t>
            </a:r>
            <a:r>
              <a:rPr lang="zh-CN" altLang="zh-CN" sz="2400" b="1" dirty="0">
                <a:latin typeface="Times New Roman" pitchFamily="18" charset="0"/>
                <a:cs typeface="Times New Roman" pitchFamily="18" charset="0"/>
              </a:rPr>
              <a:t>与空气中</a:t>
            </a:r>
            <a:r>
              <a:rPr lang="zh-CN" altLang="zh-CN" sz="2400" b="1" dirty="0" smtClean="0">
                <a:latin typeface="Times New Roman" pitchFamily="18" charset="0"/>
                <a:cs typeface="Times New Roman" pitchFamily="18" charset="0"/>
              </a:rPr>
              <a:t>的</a:t>
            </a:r>
            <a:r>
              <a:rPr lang="en-US" altLang="zh-CN" sz="2400" b="1" dirty="0" smtClean="0">
                <a:latin typeface="Times New Roman" pitchFamily="18" charset="0"/>
                <a:cs typeface="Times New Roman" pitchFamily="18" charset="0"/>
              </a:rPr>
              <a:t>____________</a:t>
            </a:r>
            <a:r>
              <a:rPr lang="zh-CN" altLang="zh-CN" sz="2400" b="1" dirty="0" smtClean="0">
                <a:latin typeface="Times New Roman" pitchFamily="18" charset="0"/>
                <a:cs typeface="Times New Roman" pitchFamily="18" charset="0"/>
              </a:rPr>
              <a:t>有关</a:t>
            </a:r>
            <a:r>
              <a:rPr lang="zh-CN" altLang="zh-CN" sz="2400" b="1" dirty="0">
                <a:latin typeface="Times New Roman" pitchFamily="18" charset="0"/>
                <a:cs typeface="Times New Roman" pitchFamily="18" charset="0"/>
              </a:rPr>
              <a:t>。</a:t>
            </a:r>
            <a:endParaRPr lang="zh-CN" altLang="en-US" sz="2400" b="1" dirty="0">
              <a:latin typeface="Times New Roman" pitchFamily="18" charset="0"/>
              <a:ea typeface="宋体" pitchFamily="2" charset="-122"/>
              <a:cs typeface="Times New Roman" pitchFamily="18" charset="0"/>
            </a:endParaRPr>
          </a:p>
        </p:txBody>
      </p:sp>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8" name="TextBox 7"/>
          <p:cNvSpPr txBox="1"/>
          <p:nvPr/>
        </p:nvSpPr>
        <p:spPr>
          <a:xfrm>
            <a:off x="965559" y="3796846"/>
            <a:ext cx="1422184" cy="461665"/>
          </a:xfrm>
          <a:prstGeom prst="rect">
            <a:avLst/>
          </a:prstGeom>
          <a:noFill/>
        </p:spPr>
        <p:txBody>
          <a:bodyPr wrap="none" rtlCol="0">
            <a:spAutoFit/>
          </a:bodyPr>
          <a:lstStyle/>
          <a:p>
            <a:r>
              <a:rPr lang="zh-CN" altLang="en-US" sz="2400" b="1" dirty="0">
                <a:solidFill>
                  <a:srgbClr val="FF0000"/>
                </a:solidFill>
                <a:latin typeface="Times New Roman" pitchFamily="18" charset="0"/>
                <a:ea typeface="宋体" pitchFamily="2" charset="-122"/>
                <a:cs typeface="Times New Roman" pitchFamily="18" charset="0"/>
              </a:rPr>
              <a:t>二氧化碳</a:t>
            </a:r>
          </a:p>
        </p:txBody>
      </p:sp>
      <p:pic>
        <p:nvPicPr>
          <p:cNvPr id="10" name="1X+1.eps" descr="id:2147503424;FounderCES"/>
          <p:cNvPicPr>
            <a:picLocks noChangeAspect="1"/>
          </p:cNvPicPr>
          <p:nvPr/>
        </p:nvPicPr>
        <p:blipFill>
          <a:blip r:embed="rId4"/>
          <a:stretch>
            <a:fillRect/>
          </a:stretch>
        </p:blipFill>
        <p:spPr>
          <a:xfrm>
            <a:off x="4648046" y="4326245"/>
            <a:ext cx="2354040" cy="1642532"/>
          </a:xfrm>
          <a:prstGeom prst="rect">
            <a:avLst/>
          </a:prstGeom>
        </p:spPr>
      </p:pic>
    </p:spTree>
    <p:extLst>
      <p:ext uri="{BB962C8B-B14F-4D97-AF65-F5344CB8AC3E}">
        <p14:creationId xmlns:p14="http://schemas.microsoft.com/office/powerpoint/2010/main" xmlns="" val="41778595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936980" y="2571919"/>
            <a:ext cx="10114842" cy="175432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lnSpc>
                <a:spcPct val="150000"/>
              </a:lnSpc>
            </a:pPr>
            <a:r>
              <a:rPr lang="en-US" altLang="zh-CN" sz="2400" b="1" dirty="0" smtClean="0">
                <a:latin typeface="Times New Roman" pitchFamily="18" charset="0"/>
                <a:ea typeface="宋体" pitchFamily="2" charset="-122"/>
                <a:cs typeface="Times New Roman" pitchFamily="18" charset="0"/>
              </a:rPr>
              <a:t>10.【2011</a:t>
            </a:r>
            <a:r>
              <a:rPr lang="zh-CN" altLang="zh-CN" sz="2400" b="1" dirty="0" smtClean="0">
                <a:latin typeface="Times New Roman" pitchFamily="18" charset="0"/>
                <a:ea typeface="宋体" pitchFamily="2" charset="-122"/>
                <a:cs typeface="Times New Roman" pitchFamily="18" charset="0"/>
              </a:rPr>
              <a:t>·河北</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29</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4</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a:t>
            </a:r>
            <a:r>
              <a:rPr lang="zh-CN" altLang="en-US" sz="2400" b="1" dirty="0">
                <a:latin typeface="Times New Roman" pitchFamily="18" charset="0"/>
                <a:cs typeface="Times New Roman" pitchFamily="18" charset="0"/>
              </a:rPr>
              <a:t>化学就在我们</a:t>
            </a:r>
            <a:r>
              <a:rPr lang="zh-CN" altLang="en-US" sz="2400" b="1" dirty="0" smtClean="0">
                <a:latin typeface="Times New Roman" pitchFamily="18" charset="0"/>
                <a:cs typeface="Times New Roman" pitchFamily="18" charset="0"/>
              </a:rPr>
              <a:t>身边，它</a:t>
            </a:r>
            <a:r>
              <a:rPr lang="zh-CN" altLang="en-US" sz="2400" b="1" dirty="0">
                <a:latin typeface="Times New Roman" pitchFamily="18" charset="0"/>
                <a:cs typeface="Times New Roman" pitchFamily="18" charset="0"/>
              </a:rPr>
              <a:t>与我们的生活息息相关。</a:t>
            </a:r>
          </a:p>
          <a:p>
            <a:pPr algn="just">
              <a:lnSpc>
                <a:spcPct val="150000"/>
              </a:lnSpc>
            </a:pPr>
            <a:r>
              <a:rPr lang="zh-CN" altLang="en-US" sz="2400" b="1" dirty="0">
                <a:latin typeface="Times New Roman" pitchFamily="18" charset="0"/>
                <a:cs typeface="Times New Roman" pitchFamily="18" charset="0"/>
              </a:rPr>
              <a:t>防止铁制品锈蚀需要了解铁锈蚀的条件。铁锈蚀的条件是</a:t>
            </a:r>
            <a:r>
              <a:rPr lang="zh-CN" altLang="en-US" sz="2400" b="1" u="sng" dirty="0">
                <a:latin typeface="Times New Roman" pitchFamily="18" charset="0"/>
                <a:cs typeface="Times New Roman" pitchFamily="18" charset="0"/>
              </a:rPr>
              <a:t>　　　　　　　　　　　　　　</a:t>
            </a:r>
            <a:r>
              <a:rPr lang="zh-CN" altLang="en-US" sz="2400" b="1" u="sng" dirty="0" smtClean="0">
                <a:latin typeface="Times New Roman" pitchFamily="18" charset="0"/>
                <a:cs typeface="Times New Roman" pitchFamily="18" charset="0"/>
              </a:rPr>
              <a:t> </a:t>
            </a:r>
            <a:r>
              <a:rPr lang="zh-CN" altLang="en-US" sz="2400" b="1" u="sng" dirty="0">
                <a:latin typeface="Times New Roman" pitchFamily="18" charset="0"/>
                <a:cs typeface="Times New Roman" pitchFamily="18" charset="0"/>
              </a:rPr>
              <a:t>　</a:t>
            </a:r>
            <a:r>
              <a:rPr lang="zh-CN" altLang="en-US" sz="2400" b="1" dirty="0">
                <a:latin typeface="Times New Roman" pitchFamily="18" charset="0"/>
                <a:cs typeface="Times New Roman" pitchFamily="18" charset="0"/>
              </a:rPr>
              <a:t>。</a:t>
            </a:r>
          </a:p>
        </p:txBody>
      </p:sp>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8" name="TextBox 7"/>
          <p:cNvSpPr txBox="1"/>
          <p:nvPr/>
        </p:nvSpPr>
        <p:spPr>
          <a:xfrm>
            <a:off x="1417117" y="3749342"/>
            <a:ext cx="4517583" cy="461665"/>
          </a:xfrm>
          <a:prstGeom prst="rect">
            <a:avLst/>
          </a:prstGeom>
          <a:noFill/>
        </p:spPr>
        <p:txBody>
          <a:bodyPr wrap="none" rtlCol="0">
            <a:spAutoFit/>
          </a:bodyPr>
          <a:lstStyle/>
          <a:p>
            <a:r>
              <a:rPr lang="zh-CN" altLang="en-US" sz="2400" b="1" dirty="0">
                <a:solidFill>
                  <a:srgbClr val="FF0000"/>
                </a:solidFill>
                <a:latin typeface="宋体" pitchFamily="2" charset="-122"/>
                <a:ea typeface="宋体" pitchFamily="2" charset="-122"/>
                <a:cs typeface="Times New Roman" pitchFamily="18" charset="0"/>
              </a:rPr>
              <a:t>铁与氧气</a:t>
            </a:r>
            <a:r>
              <a:rPr lang="en-US" altLang="zh-CN" sz="2400" b="1" dirty="0">
                <a:solidFill>
                  <a:srgbClr val="FF0000"/>
                </a:solidFill>
                <a:latin typeface="宋体" pitchFamily="2" charset="-122"/>
                <a:ea typeface="宋体" pitchFamily="2" charset="-122"/>
                <a:cs typeface="Times New Roman" pitchFamily="18" charset="0"/>
              </a:rPr>
              <a:t>(</a:t>
            </a:r>
            <a:r>
              <a:rPr lang="zh-CN" altLang="en-US" sz="2400" b="1" dirty="0">
                <a:solidFill>
                  <a:srgbClr val="FF0000"/>
                </a:solidFill>
                <a:latin typeface="宋体" pitchFamily="2" charset="-122"/>
                <a:ea typeface="宋体" pitchFamily="2" charset="-122"/>
                <a:cs typeface="Times New Roman" pitchFamily="18" charset="0"/>
              </a:rPr>
              <a:t>或空气</a:t>
            </a:r>
            <a:r>
              <a:rPr lang="en-US" altLang="zh-CN" sz="2400" b="1" dirty="0">
                <a:solidFill>
                  <a:srgbClr val="FF0000"/>
                </a:solidFill>
                <a:latin typeface="宋体" pitchFamily="2" charset="-122"/>
                <a:ea typeface="宋体" pitchFamily="2" charset="-122"/>
                <a:cs typeface="Times New Roman" pitchFamily="18" charset="0"/>
              </a:rPr>
              <a:t>)</a:t>
            </a:r>
            <a:r>
              <a:rPr lang="zh-CN" altLang="en-US" sz="2400" b="1" dirty="0">
                <a:solidFill>
                  <a:srgbClr val="FF0000"/>
                </a:solidFill>
                <a:latin typeface="宋体" pitchFamily="2" charset="-122"/>
                <a:ea typeface="宋体" pitchFamily="2" charset="-122"/>
                <a:cs typeface="Times New Roman" pitchFamily="18" charset="0"/>
              </a:rPr>
              <a:t>和水同时接触</a:t>
            </a:r>
          </a:p>
        </p:txBody>
      </p:sp>
    </p:spTree>
    <p:extLst>
      <p:ext uri="{BB962C8B-B14F-4D97-AF65-F5344CB8AC3E}">
        <p14:creationId xmlns:p14="http://schemas.microsoft.com/office/powerpoint/2010/main" xmlns="" val="27797355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a:extLst>
              <a:ext uri="{FF2B5EF4-FFF2-40B4-BE49-F238E27FC236}">
                <a16:creationId xmlns="" xmlns:a16="http://schemas.microsoft.com/office/drawing/2014/main" id="{A0FEA59D-C2AE-DF42-8BCB-C8C0259D0B16}"/>
              </a:ext>
            </a:extLst>
          </p:cNvPr>
          <p:cNvSpPr/>
          <p:nvPr/>
        </p:nvSpPr>
        <p:spPr>
          <a:xfrm>
            <a:off x="1389563" y="2157324"/>
            <a:ext cx="3360089" cy="3221549"/>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 name="文本框 4"/>
          <p:cNvSpPr txBox="1"/>
          <p:nvPr/>
        </p:nvSpPr>
        <p:spPr>
          <a:xfrm>
            <a:off x="1742418" y="2957815"/>
            <a:ext cx="2849714" cy="1446550"/>
          </a:xfrm>
          <a:prstGeom prst="rect">
            <a:avLst/>
          </a:prstGeom>
          <a:noFill/>
        </p:spPr>
        <p:txBody>
          <a:bodyPr wrap="square" rtlCol="0">
            <a:spAutoFit/>
          </a:bodyPr>
          <a:lstStyle/>
          <a:p>
            <a:r>
              <a:rPr lang="zh-CN" altLang="en-US" sz="4400" b="1" spc="600" dirty="0" smtClean="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数据聚集  </a:t>
            </a:r>
            <a:endParaRPr lang="en-US" alt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考点梳理</a:t>
            </a:r>
          </a:p>
        </p:txBody>
      </p:sp>
      <p:sp>
        <p:nvSpPr>
          <p:cNvPr id="4" name="圆角矩形 3">
            <a:extLst>
              <a:ext uri="{FF2B5EF4-FFF2-40B4-BE49-F238E27FC236}">
                <a16:creationId xmlns="" xmlns:a16="http://schemas.microsoft.com/office/drawing/2014/main" id="{A964C95F-2FCC-314C-AFE2-CBA7E3267291}"/>
              </a:ext>
            </a:extLst>
          </p:cNvPr>
          <p:cNvSpPr/>
          <p:nvPr/>
        </p:nvSpPr>
        <p:spPr>
          <a:xfrm>
            <a:off x="4624261" y="1642717"/>
            <a:ext cx="286756" cy="4851699"/>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三角形 7">
            <a:extLst>
              <a:ext uri="{FF2B5EF4-FFF2-40B4-BE49-F238E27FC236}">
                <a16:creationId xmlns="" xmlns:a16="http://schemas.microsoft.com/office/drawing/2014/main" id="{D9ABA66B-E34B-3749-821C-2A104C7ACF98}"/>
              </a:ext>
            </a:extLst>
          </p:cNvPr>
          <p:cNvSpPr/>
          <p:nvPr/>
        </p:nvSpPr>
        <p:spPr>
          <a:xfrm>
            <a:off x="4407329" y="1117978"/>
            <a:ext cx="720619" cy="621223"/>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16" name="组合 15"/>
          <p:cNvGrpSpPr/>
          <p:nvPr/>
        </p:nvGrpSpPr>
        <p:grpSpPr>
          <a:xfrm>
            <a:off x="5040000" y="2901250"/>
            <a:ext cx="6264284" cy="1621235"/>
            <a:chOff x="3712376" y="2559513"/>
            <a:chExt cx="6264284" cy="1621235"/>
          </a:xfrm>
        </p:grpSpPr>
        <p:sp>
          <p:nvSpPr>
            <p:cNvPr id="18" name="文本框 2">
              <a:hlinkClick r:id="rId2" action="ppaction://hlinksldjump"/>
            </p:cNvPr>
            <p:cNvSpPr txBox="1"/>
            <p:nvPr/>
          </p:nvSpPr>
          <p:spPr>
            <a:xfrm>
              <a:off x="3712376" y="2559513"/>
              <a:ext cx="4838313" cy="523220"/>
            </a:xfrm>
            <a:prstGeom prst="rect">
              <a:avLst/>
            </a:prstGeom>
            <a:noFill/>
            <a:ln w="9525">
              <a:noFill/>
            </a:ln>
          </p:spPr>
          <p:txBody>
            <a:bodyPr wrap="square" anchor="t">
              <a:spAutoFit/>
            </a:bodyPr>
            <a:lstStyle/>
            <a:p>
              <a:r>
                <a:rPr lang="en-US" altLang="zh-CN" sz="28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2800" b="1" dirty="0" smtClean="0">
                  <a:latin typeface="黑体" panose="02010609060101010101" pitchFamily="49" charset="-122"/>
                  <a:ea typeface="黑体" panose="02010609060101010101" pitchFamily="49" charset="-122"/>
                  <a:sym typeface="宋体" panose="02010600030101010101" pitchFamily="2" charset="-122"/>
                </a:rPr>
                <a:t>化学方程式清单</a:t>
              </a:r>
              <a:endParaRPr lang="zh-CN" altLang="zh-CN" sz="2800" dirty="0">
                <a:latin typeface="黑体" panose="02010609060101010101" pitchFamily="49" charset="-122"/>
                <a:ea typeface="黑体" panose="02010609060101010101" pitchFamily="49" charset="-122"/>
              </a:endParaRPr>
            </a:p>
          </p:txBody>
        </p:sp>
        <p:sp>
          <p:nvSpPr>
            <p:cNvPr id="24" name="文本框 2">
              <a:hlinkClick r:id="rId3" action="ppaction://hlinksldjump"/>
            </p:cNvPr>
            <p:cNvSpPr txBox="1"/>
            <p:nvPr/>
          </p:nvSpPr>
          <p:spPr>
            <a:xfrm>
              <a:off x="3712376" y="3657528"/>
              <a:ext cx="6264284" cy="523220"/>
            </a:xfrm>
            <a:prstGeom prst="rect">
              <a:avLst/>
            </a:prstGeom>
            <a:noFill/>
            <a:ln w="9525">
              <a:noFill/>
            </a:ln>
          </p:spPr>
          <p:txBody>
            <a:bodyPr wrap="square" anchor="t">
              <a:spAutoFit/>
            </a:bodyPr>
            <a:lstStyle/>
            <a:p>
              <a:r>
                <a:rPr lang="en-US" altLang="zh-CN" sz="28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2800" b="1" dirty="0" smtClean="0">
                  <a:latin typeface="黑体" panose="02010609060101010101" pitchFamily="49" charset="-122"/>
                  <a:ea typeface="黑体" panose="02010609060101010101" pitchFamily="49" charset="-122"/>
                  <a:sym typeface="宋体" panose="02010600030101010101" pitchFamily="2" charset="-122"/>
                </a:rPr>
                <a:t>知识考点清单</a:t>
              </a:r>
              <a:endParaRPr lang="zh-CN" altLang="zh-CN" sz="2800" dirty="0">
                <a:latin typeface="黑体" panose="02010609060101010101" pitchFamily="49" charset="-122"/>
                <a:ea typeface="黑体" panose="02010609060101010101" pitchFamily="49" charset="-122"/>
              </a:endParaRPr>
            </a:p>
          </p:txBody>
        </p:sp>
      </p:grpSp>
    </p:spTree>
    <p:extLst>
      <p:ext uri="{BB962C8B-B14F-4D97-AF65-F5344CB8AC3E}">
        <p14:creationId xmlns:p14="http://schemas.microsoft.com/office/powerpoint/2010/main" xmlns="" val="145598796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27" name="组合 26"/>
          <p:cNvGrpSpPr/>
          <p:nvPr/>
        </p:nvGrpSpPr>
        <p:grpSpPr>
          <a:xfrm>
            <a:off x="2772621" y="1835347"/>
            <a:ext cx="5882885" cy="729465"/>
            <a:chOff x="823582" y="935961"/>
            <a:chExt cx="5767939" cy="729465"/>
          </a:xfrm>
        </p:grpSpPr>
        <p:sp>
          <p:nvSpPr>
            <p:cNvPr id="32" name="圆角矩形 31">
              <a:extLst>
                <a:ext uri="{FF2B5EF4-FFF2-40B4-BE49-F238E27FC236}">
                  <a16:creationId xmlns:a16="http://schemas.microsoft.com/office/drawing/2014/main" xmlns="" id="{4EC6608A-B202-7A41-BC30-4412A8F4D3B5}"/>
                </a:ext>
              </a:extLst>
            </p:cNvPr>
            <p:cNvSpPr/>
            <p:nvPr/>
          </p:nvSpPr>
          <p:spPr>
            <a:xfrm>
              <a:off x="823582" y="1085850"/>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33" name="矩形 32">
              <a:extLst>
                <a:ext uri="{FF2B5EF4-FFF2-40B4-BE49-F238E27FC236}">
                  <a16:creationId xmlns:a16="http://schemas.microsoft.com/office/drawing/2014/main" xmlns="" id="{DF2E1927-ACF9-BF46-B1D7-698A0C93C3AE}"/>
                </a:ext>
              </a:extLst>
            </p:cNvPr>
            <p:cNvSpPr/>
            <p:nvPr/>
          </p:nvSpPr>
          <p:spPr>
            <a:xfrm>
              <a:off x="1732415" y="1062568"/>
              <a:ext cx="4859106"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smtClean="0">
                  <a:latin typeface="宋体" pitchFamily="2" charset="-122"/>
                  <a:ea typeface="宋体" pitchFamily="2" charset="-122"/>
                </a:rPr>
                <a:t>数据聚集</a:t>
              </a:r>
              <a:r>
                <a:rPr kumimoji="1" lang="en-US" altLang="zh-CN" sz="2800" b="1" dirty="0" smtClean="0">
                  <a:latin typeface="宋体" pitchFamily="2" charset="-122"/>
                  <a:ea typeface="宋体" pitchFamily="2" charset="-122"/>
                </a:rPr>
                <a:t>  </a:t>
              </a:r>
              <a:r>
                <a:rPr kumimoji="1" lang="zh-CN" altLang="en-US" sz="2800" b="1" dirty="0" smtClean="0">
                  <a:latin typeface="宋体" pitchFamily="2" charset="-122"/>
                  <a:ea typeface="宋体" pitchFamily="2" charset="-122"/>
                </a:rPr>
                <a:t>考点</a:t>
              </a:r>
              <a:r>
                <a:rPr kumimoji="1" lang="zh-CN" altLang="en-US" sz="2800" b="1" dirty="0">
                  <a:latin typeface="宋体" pitchFamily="2" charset="-122"/>
                  <a:ea typeface="宋体" pitchFamily="2" charset="-122"/>
                </a:rPr>
                <a:t>梳理</a:t>
              </a:r>
            </a:p>
          </p:txBody>
        </p:sp>
        <p:sp>
          <p:nvSpPr>
            <p:cNvPr id="34" name="椭圆 33">
              <a:extLst>
                <a:ext uri="{FF2B5EF4-FFF2-40B4-BE49-F238E27FC236}">
                  <a16:creationId xmlns:a16="http://schemas.microsoft.com/office/drawing/2014/main" xmlns="" id="{5920A314-74D5-1E43-9B9B-B3ABE0865528}"/>
                </a:ext>
              </a:extLst>
            </p:cNvPr>
            <p:cNvSpPr/>
            <p:nvPr/>
          </p:nvSpPr>
          <p:spPr>
            <a:xfrm>
              <a:off x="1173503" y="935961"/>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5" name="TextBox 34"/>
            <p:cNvSpPr txBox="1"/>
            <p:nvPr/>
          </p:nvSpPr>
          <p:spPr>
            <a:xfrm>
              <a:off x="1245421" y="1049837"/>
              <a:ext cx="585627" cy="523220"/>
            </a:xfrm>
            <a:prstGeom prst="rect">
              <a:avLst/>
            </a:prstGeom>
            <a:noFill/>
          </p:spPr>
          <p:txBody>
            <a:bodyPr wrap="square" rtlCol="0">
              <a:spAutoFit/>
            </a:bodyPr>
            <a:lstStyle/>
            <a:p>
              <a:pPr algn="ctr"/>
              <a:r>
                <a:rPr lang="en-US" altLang="zh-CN" sz="2800" b="1" dirty="0">
                  <a:solidFill>
                    <a:schemeClr val="bg1"/>
                  </a:solidFill>
                  <a:latin typeface="Times New Roman" pitchFamily="18" charset="0"/>
                  <a:ea typeface="宋体" pitchFamily="2" charset="-122"/>
                  <a:cs typeface="Times New Roman" pitchFamily="18" charset="0"/>
                </a:rPr>
                <a:t>2</a:t>
              </a:r>
              <a:endParaRPr lang="zh-CN" altLang="en-US" sz="2800" b="1" dirty="0">
                <a:solidFill>
                  <a:schemeClr val="bg1"/>
                </a:solidFill>
                <a:latin typeface="Times New Roman" pitchFamily="18" charset="0"/>
                <a:ea typeface="宋体" pitchFamily="2" charset="-122"/>
                <a:cs typeface="Times New Roman" pitchFamily="18" charset="0"/>
              </a:endParaRPr>
            </a:p>
          </p:txBody>
        </p:sp>
      </p:grpSp>
      <p:sp>
        <p:nvSpPr>
          <p:cNvPr id="3" name="TextBox 2"/>
          <p:cNvSpPr txBox="1"/>
          <p:nvPr/>
        </p:nvSpPr>
        <p:spPr>
          <a:xfrm>
            <a:off x="719999" y="4196572"/>
            <a:ext cx="10535023" cy="1502976"/>
          </a:xfrm>
          <a:prstGeom prst="rect">
            <a:avLst/>
          </a:prstGeom>
          <a:noFill/>
        </p:spPr>
        <p:txBody>
          <a:bodyPr wrap="square" rtlCol="0">
            <a:spAutoFit/>
          </a:bodyPr>
          <a:lstStyle/>
          <a:p>
            <a:pPr algn="just">
              <a:lnSpc>
                <a:spcPts val="5500"/>
              </a:lnSpc>
            </a:pPr>
            <a:r>
              <a:rPr lang="en-US" altLang="zh-CN" sz="2400" b="1" dirty="0" smtClean="0">
                <a:latin typeface="Times New Roman" pitchFamily="18" charset="0"/>
                <a:ea typeface="宋体" pitchFamily="2" charset="-122"/>
                <a:cs typeface="Times New Roman" pitchFamily="18" charset="0"/>
              </a:rPr>
              <a:t>1.</a:t>
            </a:r>
            <a:r>
              <a:rPr lang="zh-CN" altLang="en-US" sz="2400" b="1" dirty="0">
                <a:latin typeface="Times New Roman" pitchFamily="18" charset="0"/>
                <a:ea typeface="宋体" pitchFamily="2" charset="-122"/>
                <a:cs typeface="Times New Roman" pitchFamily="18" charset="0"/>
              </a:rPr>
              <a:t>赤铁矿炼铁的反应原理</a:t>
            </a:r>
            <a:r>
              <a:rPr lang="en-US" altLang="zh-CN" sz="2400" b="1" dirty="0" smtClean="0">
                <a:latin typeface="Times New Roman" pitchFamily="18" charset="0"/>
                <a:ea typeface="宋体" pitchFamily="2" charset="-122"/>
                <a:cs typeface="Times New Roman" pitchFamily="18" charset="0"/>
              </a:rPr>
              <a:t>:</a:t>
            </a:r>
            <a:r>
              <a:rPr lang="zh-CN" altLang="zh-CN" sz="2400" b="1" u="sng" dirty="0">
                <a:latin typeface="Times New Roman" pitchFamily="18" charset="0"/>
                <a:ea typeface="宋体" pitchFamily="2" charset="-122"/>
                <a:cs typeface="Times New Roman" pitchFamily="18" charset="0"/>
              </a:rPr>
              <a:t>　</a:t>
            </a:r>
            <a:r>
              <a:rPr lang="en-US" altLang="zh-CN" sz="2400" b="1" u="sng" dirty="0" smtClean="0">
                <a:latin typeface="Times New Roman" pitchFamily="18" charset="0"/>
                <a:ea typeface="宋体" pitchFamily="2" charset="-122"/>
                <a:cs typeface="Times New Roman" pitchFamily="18" charset="0"/>
              </a:rPr>
              <a:t>                                                 </a:t>
            </a:r>
            <a:r>
              <a:rPr lang="zh-CN" altLang="zh-CN" sz="2400" b="1" dirty="0">
                <a:latin typeface="Times New Roman" pitchFamily="18" charset="0"/>
                <a:ea typeface="宋体" pitchFamily="2" charset="-122"/>
                <a:cs typeface="Times New Roman" pitchFamily="18" charset="0"/>
              </a:rPr>
              <a:t>。</a:t>
            </a:r>
            <a:r>
              <a:rPr lang="en-US" altLang="zh-CN" sz="2400" b="1" dirty="0">
                <a:latin typeface="Times New Roman" pitchFamily="18" charset="0"/>
                <a:ea typeface="宋体" pitchFamily="2" charset="-122"/>
                <a:cs typeface="Times New Roman" pitchFamily="18" charset="0"/>
              </a:rPr>
              <a:t> </a:t>
            </a:r>
            <a:endParaRPr lang="zh-CN" altLang="zh-CN" sz="2400" b="1" dirty="0">
              <a:latin typeface="Times New Roman" pitchFamily="18" charset="0"/>
              <a:ea typeface="宋体" pitchFamily="2" charset="-122"/>
              <a:cs typeface="Times New Roman" pitchFamily="18" charset="0"/>
            </a:endParaRPr>
          </a:p>
          <a:p>
            <a:pPr algn="just">
              <a:lnSpc>
                <a:spcPts val="5500"/>
              </a:lnSpc>
            </a:pPr>
            <a:r>
              <a:rPr lang="en-US" altLang="zh-CN" sz="2400" b="1" dirty="0">
                <a:latin typeface="Times New Roman" pitchFamily="18" charset="0"/>
                <a:ea typeface="宋体" pitchFamily="2" charset="-122"/>
                <a:cs typeface="Times New Roman" pitchFamily="18" charset="0"/>
              </a:rPr>
              <a:t>2</a:t>
            </a:r>
            <a:r>
              <a:rPr lang="en-US" altLang="zh-CN" sz="2400" b="1" dirty="0" smtClean="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磁铁矿炼铁的反应原理</a:t>
            </a:r>
            <a:r>
              <a:rPr lang="en-US" altLang="zh-CN" sz="2400" b="1" dirty="0" smtClean="0">
                <a:latin typeface="Times New Roman" pitchFamily="18" charset="0"/>
                <a:ea typeface="宋体" pitchFamily="2" charset="-122"/>
                <a:cs typeface="Times New Roman" pitchFamily="18" charset="0"/>
              </a:rPr>
              <a:t>:</a:t>
            </a:r>
            <a:r>
              <a:rPr lang="zh-CN" altLang="zh-CN" sz="2400" b="1" u="sng" dirty="0">
                <a:solidFill>
                  <a:prstClr val="black"/>
                </a:solidFill>
                <a:latin typeface="Times New Roman" pitchFamily="18" charset="0"/>
                <a:ea typeface="宋体" pitchFamily="2" charset="-122"/>
                <a:cs typeface="Times New Roman" pitchFamily="18" charset="0"/>
              </a:rPr>
              <a:t>　</a:t>
            </a:r>
            <a:r>
              <a:rPr lang="en-US" altLang="zh-CN" sz="2400" b="1" u="sng" dirty="0" smtClean="0">
                <a:solidFill>
                  <a:prstClr val="black"/>
                </a:solidFill>
                <a:latin typeface="Times New Roman" pitchFamily="18" charset="0"/>
                <a:ea typeface="宋体" pitchFamily="2" charset="-122"/>
                <a:cs typeface="Times New Roman" pitchFamily="18" charset="0"/>
              </a:rPr>
              <a:t>        </a:t>
            </a:r>
            <a:r>
              <a:rPr lang="zh-CN" altLang="zh-CN" sz="2400" b="1" u="sng" dirty="0">
                <a:latin typeface="Times New Roman" pitchFamily="18" charset="0"/>
                <a:ea typeface="宋体" pitchFamily="2" charset="-122"/>
                <a:cs typeface="Times New Roman" pitchFamily="18" charset="0"/>
              </a:rPr>
              <a:t>　</a:t>
            </a:r>
            <a:r>
              <a:rPr lang="en-US" altLang="zh-CN" sz="2400" b="1" u="sng" dirty="0" smtClean="0">
                <a:latin typeface="Times New Roman" pitchFamily="18" charset="0"/>
                <a:ea typeface="宋体" pitchFamily="2" charset="-122"/>
                <a:cs typeface="Times New Roman" pitchFamily="18" charset="0"/>
              </a:rPr>
              <a:t>         </a:t>
            </a:r>
            <a:r>
              <a:rPr lang="zh-CN" altLang="zh-CN" sz="2400" b="1" u="sng" dirty="0">
                <a:latin typeface="Times New Roman" pitchFamily="18" charset="0"/>
                <a:ea typeface="宋体" pitchFamily="2" charset="-122"/>
                <a:cs typeface="Times New Roman" pitchFamily="18" charset="0"/>
              </a:rPr>
              <a:t>　</a:t>
            </a:r>
            <a:r>
              <a:rPr lang="en-US" altLang="zh-CN" sz="2400" b="1" u="sng" dirty="0">
                <a:latin typeface="Times New Roman" pitchFamily="18" charset="0"/>
                <a:ea typeface="宋体" pitchFamily="2" charset="-122"/>
                <a:cs typeface="Times New Roman" pitchFamily="18" charset="0"/>
              </a:rPr>
              <a:t> </a:t>
            </a:r>
            <a:r>
              <a:rPr lang="zh-CN" altLang="zh-CN" sz="2400" b="1" u="sng" dirty="0">
                <a:latin typeface="Times New Roman" pitchFamily="18" charset="0"/>
                <a:ea typeface="宋体" pitchFamily="2" charset="-122"/>
                <a:cs typeface="Times New Roman" pitchFamily="18" charset="0"/>
              </a:rPr>
              <a:t>　</a:t>
            </a:r>
            <a:r>
              <a:rPr lang="en-US" altLang="zh-CN" sz="2400" b="1" u="sng" dirty="0">
                <a:latin typeface="Times New Roman" pitchFamily="18" charset="0"/>
                <a:ea typeface="宋体" pitchFamily="2" charset="-122"/>
                <a:cs typeface="Times New Roman" pitchFamily="18" charset="0"/>
              </a:rPr>
              <a:t> </a:t>
            </a:r>
            <a:r>
              <a:rPr lang="zh-CN" altLang="zh-CN" sz="2400" b="1" u="sng" dirty="0">
                <a:latin typeface="Times New Roman" pitchFamily="18" charset="0"/>
                <a:ea typeface="宋体" pitchFamily="2" charset="-122"/>
                <a:cs typeface="Times New Roman" pitchFamily="18" charset="0"/>
              </a:rPr>
              <a:t>　</a:t>
            </a:r>
            <a:r>
              <a:rPr lang="en-US" altLang="zh-CN" sz="2400" b="1" u="sng" dirty="0">
                <a:latin typeface="Times New Roman" pitchFamily="18" charset="0"/>
                <a:ea typeface="宋体" pitchFamily="2" charset="-122"/>
                <a:cs typeface="Times New Roman" pitchFamily="18" charset="0"/>
              </a:rPr>
              <a:t>             </a:t>
            </a:r>
            <a:r>
              <a:rPr lang="en-US" altLang="zh-CN" sz="2400" b="1" u="sng" dirty="0" smtClean="0">
                <a:latin typeface="Times New Roman" pitchFamily="18" charset="0"/>
                <a:ea typeface="宋体" pitchFamily="2" charset="-122"/>
                <a:cs typeface="Times New Roman" pitchFamily="18" charset="0"/>
              </a:rPr>
              <a:t> </a:t>
            </a:r>
            <a:r>
              <a:rPr lang="zh-CN" altLang="zh-CN" sz="2400" b="1" dirty="0" smtClean="0">
                <a:latin typeface="Times New Roman" pitchFamily="18" charset="0"/>
                <a:ea typeface="宋体" pitchFamily="2" charset="-122"/>
                <a:cs typeface="Times New Roman" pitchFamily="18" charset="0"/>
              </a:rPr>
              <a:t>。</a:t>
            </a:r>
            <a:r>
              <a:rPr lang="en-US" altLang="zh-CN" sz="2400" b="1" dirty="0">
                <a:latin typeface="Times New Roman" pitchFamily="18" charset="0"/>
                <a:ea typeface="宋体" pitchFamily="2" charset="-122"/>
                <a:cs typeface="Times New Roman" pitchFamily="18" charset="0"/>
              </a:rPr>
              <a:t> </a:t>
            </a:r>
            <a:endParaRPr lang="zh-CN" altLang="zh-CN" sz="2400" b="1" dirty="0">
              <a:latin typeface="Times New Roman" pitchFamily="18" charset="0"/>
              <a:ea typeface="宋体" pitchFamily="2" charset="-122"/>
              <a:cs typeface="Times New Roman" pitchFamily="18" charset="0"/>
            </a:endParaRPr>
          </a:p>
        </p:txBody>
      </p:sp>
      <p:sp>
        <p:nvSpPr>
          <p:cNvPr id="26" name="椭圆 7"/>
          <p:cNvSpPr>
            <a:spLocks noChangeAspect="1"/>
          </p:cNvSpPr>
          <p:nvPr>
            <p:custDataLst>
              <p:tags r:id="rId1"/>
            </p:custDataLst>
          </p:nvPr>
        </p:nvSpPr>
        <p:spPr>
          <a:xfrm>
            <a:off x="720000" y="3158875"/>
            <a:ext cx="3445600"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en-US" altLang="zh-CN"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a:t>
            </a:r>
            <a:r>
              <a:rPr lang="en-US" altLang="zh-CN" sz="24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化学方程式清单</a:t>
            </a:r>
            <a:endParaRPr lang="zh-CN" altLang="en-US" sz="2400" b="1" strike="noStrike" noProof="1">
              <a:solidFill>
                <a:schemeClr val="bg1"/>
              </a:solidFill>
              <a:latin typeface="Times New Roman" pitchFamily="18" charset="0"/>
              <a:cs typeface="Times New Roman" pitchFamily="18" charset="0"/>
            </a:endParaRPr>
          </a:p>
        </p:txBody>
      </p:sp>
      <mc:AlternateContent xmlns:mc="http://schemas.openxmlformats.org/markup-compatibility/2006">
        <mc:Choice xmlns:a14="http://schemas.microsoft.com/office/drawing/2010/main" xmlns="" Requires="a14">
          <p:sp>
            <p:nvSpPr>
              <p:cNvPr id="15" name="TextBox 14"/>
              <p:cNvSpPr txBox="1"/>
              <p:nvPr/>
            </p:nvSpPr>
            <p:spPr>
              <a:xfrm>
                <a:off x="4319985" y="4284084"/>
                <a:ext cx="3850683" cy="538802"/>
              </a:xfrm>
              <a:prstGeom prst="rect">
                <a:avLst/>
              </a:prstGeom>
              <a:noFill/>
            </p:spPr>
            <p:txBody>
              <a:bodyPr wrap="square" rtlCol="0">
                <a:spAutoFit/>
              </a:bodyPr>
              <a:lstStyle/>
              <a:p>
                <a:r>
                  <a:rPr lang="en-US" altLang="zh-CN" sz="2400" b="1" dirty="0" smtClean="0">
                    <a:solidFill>
                      <a:srgbClr val="FF0000"/>
                    </a:solidFill>
                    <a:latin typeface="Times New Roman" pitchFamily="18" charset="0"/>
                    <a:cs typeface="Times New Roman" pitchFamily="18" charset="0"/>
                  </a:rPr>
                  <a:t>Fe</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O</a:t>
                </a:r>
                <a:r>
                  <a:rPr lang="en-US" altLang="zh-CN" sz="2400" b="1" baseline="-25000" dirty="0">
                    <a:solidFill>
                      <a:srgbClr val="FF0000"/>
                    </a:solidFill>
                    <a:latin typeface="Times New Roman" pitchFamily="18" charset="0"/>
                    <a:cs typeface="Times New Roman" pitchFamily="18" charset="0"/>
                  </a:rPr>
                  <a:t>3</a:t>
                </a:r>
                <a:r>
                  <a:rPr lang="en-US" altLang="zh-CN" sz="2400" b="1" dirty="0">
                    <a:solidFill>
                      <a:srgbClr val="FF0000"/>
                    </a:solidFill>
                    <a:latin typeface="Times New Roman" pitchFamily="18" charset="0"/>
                    <a:cs typeface="Times New Roman" pitchFamily="18" charset="0"/>
                  </a:rPr>
                  <a:t>+3CO</a:t>
                </a:r>
                <a:r>
                  <a:rPr lang="en-US" altLang="zh-CN" sz="2400" b="1" dirty="0" smtClean="0">
                    <a:solidFill>
                      <a:srgbClr val="FF0000"/>
                    </a:solidFill>
                    <a:latin typeface="Times New Roman" pitchFamily="18" charset="0"/>
                    <a:ea typeface="宋体" panose="02010600030101010101" pitchFamily="2" charset="-122"/>
                    <a:cs typeface="Times New Roman" pitchFamily="18" charset="0"/>
                  </a:rPr>
                  <a:t/>
                </a:r>
                <a14:m>
                  <m:oMath xmlns:m="http://schemas.openxmlformats.org/officeDocument/2006/math">
                    <m:f>
                      <m:fPr>
                        <m:ctrlPr>
                          <a:rPr lang="en-US" altLang="zh-CN" sz="1600"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sz="1600" b="1" i="1" dirty="0">
                                <a:solidFill>
                                  <a:srgbClr val="FF0000"/>
                                </a:solidFill>
                                <a:latin typeface="Cambria Math"/>
                                <a:ea typeface="宋体" panose="02010600030101010101" pitchFamily="2" charset="-122"/>
                                <a:cs typeface="Cambria Math" panose="02040503050406030204" charset="0"/>
                              </a:rPr>
                            </m:ctrlPr>
                          </m:barPr>
                          <m:e>
                            <m:r>
                              <a:rPr lang="en-US" altLang="zh-CN" sz="1600" b="1" i="0" dirty="0" smtClean="0">
                                <a:solidFill>
                                  <a:srgbClr val="FF0000"/>
                                </a:solidFill>
                                <a:latin typeface="Cambria Math"/>
                                <a:ea typeface="宋体" panose="02010600030101010101" pitchFamily="2" charset="-122"/>
                                <a:cs typeface="Cambria Math" panose="02040503050406030204" charset="0"/>
                              </a:rPr>
                              <m:t>  </m:t>
                            </m:r>
                            <m:r>
                              <a:rPr lang="zh-CN" altLang="en-US" sz="1600" b="1" i="1" dirty="0">
                                <a:solidFill>
                                  <a:srgbClr val="FF0000"/>
                                </a:solidFill>
                                <a:latin typeface="Cambria Math"/>
                                <a:ea typeface="宋体" panose="02010600030101010101" pitchFamily="2" charset="-122"/>
                                <a:cs typeface="Cambria Math" panose="02040503050406030204" charset="0"/>
                              </a:rPr>
                              <m:t>高温</m:t>
                            </m:r>
                            <m:r>
                              <a:rPr lang="en-US" altLang="zh-CN" sz="1600" b="1" i="0" dirty="0" smtClean="0">
                                <a:solidFill>
                                  <a:srgbClr val="FF0000"/>
                                </a:solidFill>
                                <a:latin typeface="Cambria Math"/>
                                <a:ea typeface="宋体" panose="02010600030101010101" pitchFamily="2" charset="-122"/>
                                <a:cs typeface="Cambria Math" panose="02040503050406030204" charset="0"/>
                              </a:rPr>
                              <m:t>  </m:t>
                            </m:r>
                          </m:e>
                        </m:bar>
                      </m:num>
                      <m:den>
                        <m:r>
                          <a:rPr lang="en-US" altLang="zh-CN" sz="1600" b="1" i="1" dirty="0">
                            <a:solidFill>
                              <a:srgbClr val="FF0000"/>
                            </a:solidFill>
                            <a:latin typeface="Cambria Math" panose="02040503050406030204" charset="0"/>
                            <a:ea typeface="宋体" panose="02010600030101010101" pitchFamily="2" charset="-122"/>
                            <a:cs typeface="Cambria Math" panose="02040503050406030204" charset="0"/>
                          </a:rPr>
                          <m:t> </m:t>
                        </m:r>
                      </m:den>
                    </m:f>
                    <m:r>
                      <a:rPr lang="en-US" altLang="zh-CN" sz="1600" b="1" i="1" dirty="0">
                        <a:solidFill>
                          <a:srgbClr val="FF0000"/>
                        </a:solidFill>
                        <a:latin typeface="Cambria Math"/>
                        <a:ea typeface="宋体" panose="02010600030101010101" pitchFamily="2" charset="-122"/>
                        <a:cs typeface="Cambria Math" panose="02040503050406030204" charset="0"/>
                      </a:rPr>
                      <m:t> </m:t>
                    </m:r>
                  </m:oMath>
                </a14:m>
                <a:r>
                  <a:rPr lang="en-US" altLang="zh-CN" sz="2400" b="1" dirty="0">
                    <a:solidFill>
                      <a:srgbClr val="FF0000"/>
                    </a:solidFill>
                    <a:latin typeface="Times New Roman" pitchFamily="18" charset="0"/>
                    <a:cs typeface="Times New Roman" pitchFamily="18" charset="0"/>
                  </a:rPr>
                  <a:t>2Fe+3CO</a:t>
                </a:r>
                <a:r>
                  <a:rPr lang="en-US" altLang="zh-CN" sz="2400" b="1" baseline="-25000" dirty="0">
                    <a:solidFill>
                      <a:srgbClr val="FF0000"/>
                    </a:solidFill>
                    <a:latin typeface="Times New Roman" pitchFamily="18" charset="0"/>
                    <a:cs typeface="Times New Roman" pitchFamily="18" charset="0"/>
                  </a:rPr>
                  <a:t>2</a:t>
                </a:r>
                <a:endParaRPr lang="zh-CN" altLang="en-US" b="1" dirty="0">
                  <a:solidFill>
                    <a:srgbClr val="FF0000"/>
                  </a:solidFill>
                  <a:latin typeface="Times New Roman" pitchFamily="18" charset="0"/>
                  <a:ea typeface="宋体" pitchFamily="2" charset="-122"/>
                  <a:cs typeface="Times New Roman" pitchFamily="18" charset="0"/>
                </a:endParaRPr>
              </a:p>
            </p:txBody>
          </p:sp>
        </mc:Choice>
        <mc:Fallback>
          <p:sp>
            <p:nvSpPr>
              <p:cNvPr id="15" name="TextBox 14"/>
              <p:cNvSpPr txBox="1">
                <a:spLocks noRot="1" noChangeAspect="1" noMove="1" noResize="1" noEditPoints="1" noAdjustHandles="1" noChangeArrowheads="1" noChangeShapeType="1" noTextEdit="1"/>
              </p:cNvSpPr>
              <p:nvPr/>
            </p:nvSpPr>
            <p:spPr>
              <a:xfrm>
                <a:off x="4319985" y="4284084"/>
                <a:ext cx="3850683" cy="538802"/>
              </a:xfrm>
              <a:prstGeom prst="rect">
                <a:avLst/>
              </a:prstGeom>
              <a:blipFill rotWithShape="1">
                <a:blip r:embed="rId4"/>
                <a:stretch>
                  <a:fillRect l="-2536" b="-20455"/>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xmlns="" Requires="a14">
          <p:sp>
            <p:nvSpPr>
              <p:cNvPr id="16" name="TextBox 15"/>
              <p:cNvSpPr txBox="1"/>
              <p:nvPr/>
            </p:nvSpPr>
            <p:spPr>
              <a:xfrm>
                <a:off x="4417937" y="5024784"/>
                <a:ext cx="4284721" cy="538802"/>
              </a:xfrm>
              <a:prstGeom prst="rect">
                <a:avLst/>
              </a:prstGeom>
              <a:noFill/>
            </p:spPr>
            <p:txBody>
              <a:bodyPr wrap="square" rtlCol="0">
                <a:spAutoFit/>
              </a:bodyPr>
              <a:lstStyle/>
              <a:p>
                <a:r>
                  <a:rPr lang="en-US" altLang="zh-CN" sz="2400" b="1" dirty="0" smtClean="0">
                    <a:solidFill>
                      <a:srgbClr val="FF0000"/>
                    </a:solidFill>
                    <a:latin typeface="Times New Roman" pitchFamily="18" charset="0"/>
                    <a:cs typeface="Times New Roman" pitchFamily="18" charset="0"/>
                  </a:rPr>
                  <a:t>Fe</a:t>
                </a:r>
                <a:r>
                  <a:rPr lang="en-US" altLang="zh-CN" sz="2400" b="1" baseline="-25000" dirty="0">
                    <a:solidFill>
                      <a:srgbClr val="FF0000"/>
                    </a:solidFill>
                    <a:latin typeface="Times New Roman" pitchFamily="18" charset="0"/>
                    <a:cs typeface="Times New Roman" pitchFamily="18" charset="0"/>
                  </a:rPr>
                  <a:t>3</a:t>
                </a:r>
                <a:r>
                  <a:rPr lang="en-US" altLang="zh-CN" sz="2400" b="1" dirty="0">
                    <a:solidFill>
                      <a:srgbClr val="FF0000"/>
                    </a:solidFill>
                    <a:latin typeface="Times New Roman" pitchFamily="18" charset="0"/>
                    <a:cs typeface="Times New Roman" pitchFamily="18" charset="0"/>
                  </a:rPr>
                  <a:t>O</a:t>
                </a:r>
                <a:r>
                  <a:rPr lang="en-US" altLang="zh-CN" sz="2400" b="1" baseline="-25000" dirty="0">
                    <a:solidFill>
                      <a:srgbClr val="FF0000"/>
                    </a:solidFill>
                    <a:latin typeface="Times New Roman" pitchFamily="18" charset="0"/>
                    <a:cs typeface="Times New Roman" pitchFamily="18" charset="0"/>
                  </a:rPr>
                  <a:t>4</a:t>
                </a:r>
                <a:r>
                  <a:rPr lang="en-US" altLang="zh-CN" sz="2400" b="1" dirty="0">
                    <a:solidFill>
                      <a:srgbClr val="FF0000"/>
                    </a:solidFill>
                    <a:latin typeface="Times New Roman" pitchFamily="18" charset="0"/>
                    <a:cs typeface="Times New Roman" pitchFamily="18" charset="0"/>
                  </a:rPr>
                  <a:t>+4CO</a:t>
                </a:r>
                <a:r>
                  <a:rPr lang="en-US" altLang="zh-CN" sz="2400" b="1" dirty="0" smtClean="0">
                    <a:solidFill>
                      <a:srgbClr val="FF0000"/>
                    </a:solidFill>
                    <a:latin typeface="Times New Roman" pitchFamily="18" charset="0"/>
                    <a:cs typeface="Times New Roman" pitchFamily="18" charset="0"/>
                  </a:rPr>
                  <a:t/>
                </a:r>
                <a14:m>
                  <m:oMath xmlns:m="http://schemas.openxmlformats.org/officeDocument/2006/math">
                    <m:f>
                      <m:fPr>
                        <m:ctrlPr>
                          <a:rPr lang="en-US" altLang="zh-CN" sz="1600"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sz="1600" b="1" i="1" dirty="0">
                                <a:solidFill>
                                  <a:srgbClr val="FF0000"/>
                                </a:solidFill>
                                <a:latin typeface="Cambria Math"/>
                                <a:ea typeface="宋体" panose="02010600030101010101" pitchFamily="2" charset="-122"/>
                                <a:cs typeface="Cambria Math" panose="02040503050406030204" charset="0"/>
                              </a:rPr>
                            </m:ctrlPr>
                          </m:barPr>
                          <m:e>
                            <m:r>
                              <a:rPr lang="en-US" altLang="zh-CN" sz="1600" b="1" i="0" dirty="0" smtClean="0">
                                <a:solidFill>
                                  <a:srgbClr val="FF0000"/>
                                </a:solidFill>
                                <a:latin typeface="Cambria Math"/>
                                <a:ea typeface="宋体" panose="02010600030101010101" pitchFamily="2" charset="-122"/>
                                <a:cs typeface="Cambria Math" panose="02040503050406030204" charset="0"/>
                              </a:rPr>
                              <m:t>  </m:t>
                            </m:r>
                            <m:r>
                              <a:rPr lang="zh-CN" altLang="en-US" sz="1600" b="1" i="1" dirty="0">
                                <a:solidFill>
                                  <a:srgbClr val="FF0000"/>
                                </a:solidFill>
                                <a:latin typeface="Cambria Math"/>
                                <a:ea typeface="宋体" panose="02010600030101010101" pitchFamily="2" charset="-122"/>
                                <a:cs typeface="Cambria Math" panose="02040503050406030204" charset="0"/>
                              </a:rPr>
                              <m:t>高温</m:t>
                            </m:r>
                            <m:r>
                              <a:rPr lang="en-US" altLang="zh-CN" sz="1600" b="1" i="0" dirty="0" smtClean="0">
                                <a:solidFill>
                                  <a:srgbClr val="FF0000"/>
                                </a:solidFill>
                                <a:latin typeface="Cambria Math"/>
                                <a:ea typeface="宋体" panose="02010600030101010101" pitchFamily="2" charset="-122"/>
                                <a:cs typeface="Cambria Math" panose="02040503050406030204" charset="0"/>
                              </a:rPr>
                              <m:t>  </m:t>
                            </m:r>
                          </m:e>
                        </m:bar>
                      </m:num>
                      <m:den>
                        <m:r>
                          <a:rPr lang="en-US" altLang="zh-CN" sz="1600" b="1" i="1" dirty="0">
                            <a:solidFill>
                              <a:srgbClr val="FF0000"/>
                            </a:solidFill>
                            <a:latin typeface="Cambria Math" panose="02040503050406030204" charset="0"/>
                            <a:ea typeface="宋体" panose="02010600030101010101" pitchFamily="2" charset="-122"/>
                            <a:cs typeface="Cambria Math" panose="02040503050406030204" charset="0"/>
                          </a:rPr>
                          <m:t> </m:t>
                        </m:r>
                      </m:den>
                    </m:f>
                    <m:r>
                      <a:rPr lang="en-US" altLang="zh-CN" sz="1600" b="1" i="1" dirty="0">
                        <a:solidFill>
                          <a:srgbClr val="FF0000"/>
                        </a:solidFill>
                        <a:latin typeface="Cambria Math"/>
                        <a:ea typeface="宋体" panose="02010600030101010101" pitchFamily="2" charset="-122"/>
                        <a:cs typeface="Cambria Math" panose="02040503050406030204" charset="0"/>
                      </a:rPr>
                      <m:t> </m:t>
                    </m:r>
                  </m:oMath>
                </a14:m>
                <a:r>
                  <a:rPr lang="en-US" altLang="zh-CN" sz="2400" b="1" dirty="0">
                    <a:solidFill>
                      <a:srgbClr val="FF0000"/>
                    </a:solidFill>
                    <a:latin typeface="Times New Roman" pitchFamily="18" charset="0"/>
                    <a:cs typeface="Times New Roman" pitchFamily="18" charset="0"/>
                  </a:rPr>
                  <a:t>3Fe+4CO</a:t>
                </a:r>
                <a:r>
                  <a:rPr lang="en-US" altLang="zh-CN" sz="2400" b="1" baseline="-25000" dirty="0">
                    <a:solidFill>
                      <a:srgbClr val="FF0000"/>
                    </a:solidFill>
                    <a:latin typeface="Times New Roman" pitchFamily="18" charset="0"/>
                    <a:cs typeface="Times New Roman" pitchFamily="18" charset="0"/>
                  </a:rPr>
                  <a:t>2</a:t>
                </a:r>
                <a:endParaRPr lang="zh-CN" altLang="en-US" b="1" dirty="0">
                  <a:solidFill>
                    <a:srgbClr val="FF0000"/>
                  </a:solidFill>
                  <a:latin typeface="Times New Roman" pitchFamily="18" charset="0"/>
                  <a:ea typeface="宋体" pitchFamily="2" charset="-122"/>
                  <a:cs typeface="Times New Roman" pitchFamily="18" charset="0"/>
                </a:endParaRPr>
              </a:p>
            </p:txBody>
          </p:sp>
        </mc:Choice>
        <mc:Fallback>
          <p:sp>
            <p:nvSpPr>
              <p:cNvPr id="16" name="TextBox 15"/>
              <p:cNvSpPr txBox="1">
                <a:spLocks noRot="1" noChangeAspect="1" noMove="1" noResize="1" noEditPoints="1" noAdjustHandles="1" noChangeArrowheads="1" noChangeShapeType="1" noTextEdit="1"/>
              </p:cNvSpPr>
              <p:nvPr/>
            </p:nvSpPr>
            <p:spPr>
              <a:xfrm>
                <a:off x="4417937" y="5024784"/>
                <a:ext cx="4284721" cy="538802"/>
              </a:xfrm>
              <a:prstGeom prst="rect">
                <a:avLst/>
              </a:prstGeom>
              <a:blipFill rotWithShape="1">
                <a:blip r:embed="rId5"/>
                <a:stretch>
                  <a:fillRect l="-2276" b="-19101"/>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29926272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randombar(horizontal)">
                                      <p:cBhvr>
                                        <p:cTn id="7" dur="500"/>
                                        <p:tgtEl>
                                          <p:spTgt spid="1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16">
                                            <p:txEl>
                                              <p:pRg st="0" end="0"/>
                                            </p:txEl>
                                          </p:spTgt>
                                        </p:tgtEl>
                                        <p:attrNameLst>
                                          <p:attrName>style.visibility</p:attrName>
                                        </p:attrNameLst>
                                      </p:cBhvr>
                                      <p:to>
                                        <p:strVal val="visible"/>
                                      </p:to>
                                    </p:set>
                                    <p:animEffect transition="in" filter="randombar(horizontal)">
                                      <p:cBhvr>
                                        <p:cTn id="12" dur="500"/>
                                        <p:tgtEl>
                                          <p:spTgt spid="1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24822"/>
            <a:ext cx="1746910" cy="457900"/>
            <a:chOff x="8480182" y="1575737"/>
            <a:chExt cx="1678579" cy="520692"/>
          </a:xfrm>
        </p:grpSpPr>
        <p:sp>
          <p:nvSpPr>
            <p:cNvPr id="7" name="圆角矩形 6"/>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1" name="TextBox 10"/>
          <p:cNvSpPr txBox="1"/>
          <p:nvPr/>
        </p:nvSpPr>
        <p:spPr>
          <a:xfrm>
            <a:off x="719998" y="2414194"/>
            <a:ext cx="5330845" cy="461665"/>
          </a:xfrm>
          <a:prstGeom prst="rect">
            <a:avLst/>
          </a:prstGeom>
          <a:noFill/>
        </p:spPr>
        <p:txBody>
          <a:bodyPr wrap="square" rtlCol="0">
            <a:spAutoFit/>
          </a:bodyPr>
          <a:lstStyle/>
          <a:p>
            <a:r>
              <a:rPr lang="zh-CN" altLang="en-US" sz="2400" b="1" dirty="0" smtClean="0">
                <a:solidFill>
                  <a:schemeClr val="accent2"/>
                </a:solidFill>
                <a:latin typeface="Times New Roman" pitchFamily="18" charset="0"/>
                <a:ea typeface="黑体" pitchFamily="49" charset="-122"/>
              </a:rPr>
              <a:t>考点 </a:t>
            </a:r>
            <a:r>
              <a:rPr lang="en-US" altLang="zh-CN" sz="2400" b="1" dirty="0" smtClean="0">
                <a:solidFill>
                  <a:schemeClr val="accent2"/>
                </a:solidFill>
                <a:latin typeface="Times New Roman" pitchFamily="18" charset="0"/>
                <a:ea typeface="黑体" pitchFamily="49" charset="-122"/>
              </a:rPr>
              <a:t>1  </a:t>
            </a:r>
            <a:r>
              <a:rPr lang="zh-CN" altLang="en-US" sz="2400" b="1" dirty="0" smtClean="0">
                <a:solidFill>
                  <a:schemeClr val="accent2"/>
                </a:solidFill>
                <a:latin typeface="Times New Roman" pitchFamily="18" charset="0"/>
                <a:ea typeface="黑体" pitchFamily="49" charset="-122"/>
              </a:rPr>
              <a:t>常见</a:t>
            </a:r>
            <a:r>
              <a:rPr lang="zh-CN" altLang="en-US" sz="2400" b="1" dirty="0">
                <a:solidFill>
                  <a:schemeClr val="accent2"/>
                </a:solidFill>
                <a:latin typeface="Times New Roman" pitchFamily="18" charset="0"/>
                <a:ea typeface="黑体" pitchFamily="49" charset="-122"/>
              </a:rPr>
              <a:t>的金属及合金</a:t>
            </a:r>
          </a:p>
        </p:txBody>
      </p:sp>
      <p:sp>
        <p:nvSpPr>
          <p:cNvPr id="20" name="TextBox 19"/>
          <p:cNvSpPr txBox="1"/>
          <p:nvPr/>
        </p:nvSpPr>
        <p:spPr>
          <a:xfrm>
            <a:off x="1195754" y="2790092"/>
            <a:ext cx="184731" cy="369332"/>
          </a:xfrm>
          <a:prstGeom prst="rect">
            <a:avLst/>
          </a:prstGeom>
          <a:noFill/>
        </p:spPr>
        <p:txBody>
          <a:bodyPr wrap="none" rtlCol="0">
            <a:spAutoFit/>
          </a:bodyPr>
          <a:lstStyle/>
          <a:p>
            <a:endParaRPr lang="zh-CN" altLang="en-US" dirty="0"/>
          </a:p>
        </p:txBody>
      </p:sp>
      <p:sp>
        <p:nvSpPr>
          <p:cNvPr id="21" name="TextBox 20"/>
          <p:cNvSpPr txBox="1"/>
          <p:nvPr/>
        </p:nvSpPr>
        <p:spPr>
          <a:xfrm>
            <a:off x="855785" y="2696308"/>
            <a:ext cx="184731" cy="369332"/>
          </a:xfrm>
          <a:prstGeom prst="rect">
            <a:avLst/>
          </a:prstGeom>
          <a:noFill/>
        </p:spPr>
        <p:txBody>
          <a:bodyPr wrap="none" rtlCol="0">
            <a:spAutoFit/>
          </a:bodyPr>
          <a:lstStyle/>
          <a:p>
            <a:endParaRPr lang="zh-CN" altLang="en-US" dirty="0"/>
          </a:p>
        </p:txBody>
      </p:sp>
      <p:sp>
        <p:nvSpPr>
          <p:cNvPr id="14" name="椭圆 7"/>
          <p:cNvSpPr>
            <a:spLocks noChangeAspect="1"/>
          </p:cNvSpPr>
          <p:nvPr>
            <p:custDataLst>
              <p:tags r:id="rId1"/>
            </p:custDataLst>
          </p:nvPr>
        </p:nvSpPr>
        <p:spPr>
          <a:xfrm>
            <a:off x="720000" y="1491972"/>
            <a:ext cx="3445600"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en-US" altLang="zh-CN"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a:t>
            </a:r>
            <a:r>
              <a:rPr lang="en-US" altLang="zh-CN" sz="24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知识考点清单</a:t>
            </a:r>
            <a:endParaRPr lang="zh-CN" altLang="en-US" sz="2400" b="1" strike="noStrike" noProof="1">
              <a:solidFill>
                <a:schemeClr val="bg1"/>
              </a:solidFill>
              <a:latin typeface="Times New Roman" pitchFamily="18" charset="0"/>
              <a:cs typeface="Times New Roman" pitchFamily="18" charset="0"/>
            </a:endParaRPr>
          </a:p>
        </p:txBody>
      </p:sp>
      <p:sp>
        <p:nvSpPr>
          <p:cNvPr id="15" name="文本框 99"/>
          <p:cNvSpPr txBox="1">
            <a:spLocks noChangeArrowheads="1"/>
          </p:cNvSpPr>
          <p:nvPr/>
        </p:nvSpPr>
        <p:spPr bwMode="auto">
          <a:xfrm>
            <a:off x="719998" y="3091215"/>
            <a:ext cx="10114842" cy="34163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lnSpc>
                <a:spcPct val="150000"/>
              </a:lnSpc>
            </a:pPr>
            <a:r>
              <a:rPr lang="en-US" altLang="zh-CN" sz="2400" b="1" dirty="0">
                <a:latin typeface="Times New Roman" pitchFamily="18" charset="0"/>
                <a:cs typeface="Times New Roman" pitchFamily="18" charset="0"/>
              </a:rPr>
              <a:t>1.</a:t>
            </a:r>
            <a:r>
              <a:rPr lang="zh-CN" altLang="zh-CN" sz="2400" b="1" dirty="0">
                <a:latin typeface="Times New Roman" pitchFamily="18" charset="0"/>
                <a:cs typeface="Times New Roman" pitchFamily="18" charset="0"/>
              </a:rPr>
              <a:t>金属材料的分类</a:t>
            </a:r>
          </a:p>
          <a:p>
            <a:pPr algn="just">
              <a:lnSpc>
                <a:spcPct val="150000"/>
              </a:lnSpc>
            </a:pPr>
            <a:r>
              <a:rPr lang="zh-CN" altLang="zh-CN" sz="2400" b="1" dirty="0">
                <a:latin typeface="Times New Roman" pitchFamily="18" charset="0"/>
                <a:cs typeface="Times New Roman" pitchFamily="18" charset="0"/>
              </a:rPr>
              <a:t>金属材料</a:t>
            </a:r>
            <a:r>
              <a:rPr lang="zh-CN" altLang="zh-CN" sz="2400" b="1" dirty="0" smtClean="0">
                <a:latin typeface="Times New Roman" pitchFamily="18" charset="0"/>
                <a:cs typeface="Times New Roman" pitchFamily="18" charset="0"/>
              </a:rPr>
              <a:t>包括</a:t>
            </a:r>
            <a:r>
              <a:rPr lang="zh-CN" altLang="en-US" sz="2400" b="1" dirty="0" smtClean="0">
                <a:latin typeface="Times New Roman" pitchFamily="18" charset="0"/>
                <a:cs typeface="Times New Roman" pitchFamily="18" charset="0"/>
              </a:rPr>
              <a:t>：</a:t>
            </a:r>
            <a:r>
              <a:rPr lang="zh-CN" altLang="zh-CN" sz="2400" b="1" u="sng" dirty="0">
                <a:latin typeface="Times New Roman" pitchFamily="18" charset="0"/>
                <a:cs typeface="Times New Roman" pitchFamily="18" charset="0"/>
              </a:rPr>
              <a:t>　　　　</a:t>
            </a:r>
            <a:r>
              <a:rPr lang="zh-CN" altLang="zh-CN" sz="2400" b="1" dirty="0" smtClean="0">
                <a:latin typeface="Times New Roman" pitchFamily="18" charset="0"/>
                <a:cs typeface="Times New Roman" pitchFamily="18" charset="0"/>
              </a:rPr>
              <a:t>和</a:t>
            </a:r>
            <a:r>
              <a:rPr lang="zh-CN" altLang="zh-CN" sz="2400" b="1" u="sng" dirty="0">
                <a:latin typeface="Times New Roman" pitchFamily="18" charset="0"/>
                <a:cs typeface="Times New Roman" pitchFamily="18" charset="0"/>
              </a:rPr>
              <a:t>　　　　</a:t>
            </a:r>
            <a:r>
              <a:rPr lang="zh-CN" altLang="zh-CN" sz="2400" b="1" dirty="0">
                <a:latin typeface="Times New Roman" pitchFamily="18" charset="0"/>
                <a:cs typeface="Times New Roman" pitchFamily="18" charset="0"/>
              </a:rPr>
              <a:t>。</a:t>
            </a:r>
            <a:r>
              <a:rPr lang="en-US" altLang="zh-CN" sz="2400" b="1" dirty="0">
                <a:latin typeface="Times New Roman" pitchFamily="18" charset="0"/>
                <a:cs typeface="Times New Roman" pitchFamily="18" charset="0"/>
              </a:rPr>
              <a:t> </a:t>
            </a:r>
            <a:endParaRPr lang="zh-CN" altLang="zh-CN" sz="2400" b="1" dirty="0">
              <a:latin typeface="Times New Roman" pitchFamily="18" charset="0"/>
              <a:cs typeface="Times New Roman" pitchFamily="18" charset="0"/>
            </a:endParaRPr>
          </a:p>
          <a:p>
            <a:pPr algn="just">
              <a:lnSpc>
                <a:spcPct val="150000"/>
              </a:lnSpc>
            </a:pPr>
            <a:r>
              <a:rPr lang="en-US" altLang="zh-CN" sz="2400" b="1" dirty="0">
                <a:latin typeface="Times New Roman" pitchFamily="18" charset="0"/>
                <a:cs typeface="Times New Roman" pitchFamily="18" charset="0"/>
              </a:rPr>
              <a:t>2.</a:t>
            </a:r>
            <a:r>
              <a:rPr lang="zh-CN" altLang="zh-CN" sz="2400" b="1" dirty="0">
                <a:latin typeface="Times New Roman" pitchFamily="18" charset="0"/>
                <a:cs typeface="Times New Roman" pitchFamily="18" charset="0"/>
              </a:rPr>
              <a:t>金属的物理性质</a:t>
            </a:r>
          </a:p>
          <a:p>
            <a:pPr algn="just">
              <a:lnSpc>
                <a:spcPct val="150000"/>
              </a:lnSpc>
            </a:pPr>
            <a:r>
              <a:rPr lang="zh-CN" altLang="zh-CN" sz="2400" b="1" dirty="0">
                <a:latin typeface="Times New Roman" pitchFamily="18" charset="0"/>
                <a:cs typeface="Times New Roman" pitchFamily="18" charset="0"/>
              </a:rPr>
              <a:t>在常温</a:t>
            </a:r>
            <a:r>
              <a:rPr lang="zh-CN" altLang="zh-CN" sz="2400" b="1" dirty="0" smtClean="0">
                <a:latin typeface="Times New Roman" pitchFamily="18" charset="0"/>
                <a:cs typeface="Times New Roman" pitchFamily="18" charset="0"/>
              </a:rPr>
              <a:t>下</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除</a:t>
            </a:r>
            <a:r>
              <a:rPr lang="zh-CN" altLang="zh-CN" sz="2400" b="1" u="sng" dirty="0">
                <a:latin typeface="Times New Roman" pitchFamily="18" charset="0"/>
                <a:cs typeface="Times New Roman" pitchFamily="18" charset="0"/>
              </a:rPr>
              <a:t>　　　　</a:t>
            </a:r>
            <a:r>
              <a:rPr lang="zh-CN" altLang="zh-CN" sz="2400" b="1" dirty="0">
                <a:latin typeface="Times New Roman" pitchFamily="18" charset="0"/>
                <a:cs typeface="Times New Roman" pitchFamily="18" charset="0"/>
              </a:rPr>
              <a:t>呈液态外</a:t>
            </a:r>
            <a:r>
              <a:rPr lang="en-US" altLang="zh-CN"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金属都是固态</a:t>
            </a:r>
            <a:r>
              <a:rPr lang="zh-CN" altLang="zh-CN" sz="2400" b="1" dirty="0" smtClean="0">
                <a:latin typeface="Times New Roman" pitchFamily="18" charset="0"/>
                <a:cs typeface="Times New Roman" pitchFamily="18" charset="0"/>
              </a:rPr>
              <a:t>的</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金属</a:t>
            </a:r>
            <a:r>
              <a:rPr lang="zh-CN" altLang="zh-CN" sz="2400" b="1" dirty="0">
                <a:latin typeface="Times New Roman" pitchFamily="18" charset="0"/>
                <a:cs typeface="Times New Roman" pitchFamily="18" charset="0"/>
              </a:rPr>
              <a:t>都带有</a:t>
            </a:r>
            <a:r>
              <a:rPr lang="zh-CN" altLang="zh-CN" sz="2400" b="1" dirty="0" smtClean="0">
                <a:latin typeface="Times New Roman" pitchFamily="18" charset="0"/>
                <a:cs typeface="Times New Roman" pitchFamily="18" charset="0"/>
              </a:rPr>
              <a:t>金属光泽</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具有</a:t>
            </a:r>
            <a:r>
              <a:rPr lang="zh-CN" altLang="zh-CN" sz="2400" b="1" dirty="0">
                <a:latin typeface="Times New Roman" pitchFamily="18" charset="0"/>
                <a:cs typeface="Times New Roman" pitchFamily="18" charset="0"/>
              </a:rPr>
              <a:t>良好</a:t>
            </a:r>
            <a:r>
              <a:rPr lang="zh-CN" altLang="zh-CN" sz="2400" b="1" dirty="0" smtClean="0">
                <a:latin typeface="Times New Roman" pitchFamily="18" charset="0"/>
                <a:cs typeface="Times New Roman" pitchFamily="18" charset="0"/>
              </a:rPr>
              <a:t>的</a:t>
            </a:r>
            <a:r>
              <a:rPr lang="zh-CN" altLang="zh-CN" sz="2400" b="1" u="sng" dirty="0">
                <a:latin typeface="Times New Roman" pitchFamily="18" charset="0"/>
                <a:cs typeface="Times New Roman" pitchFamily="18" charset="0"/>
              </a:rPr>
              <a:t>　　　　</a:t>
            </a:r>
            <a:r>
              <a:rPr lang="zh-CN" altLang="zh-CN" sz="2400" b="1" dirty="0">
                <a:latin typeface="Times New Roman" pitchFamily="18" charset="0"/>
                <a:cs typeface="Times New Roman" pitchFamily="18" charset="0"/>
              </a:rPr>
              <a:t>性</a:t>
            </a:r>
            <a:r>
              <a:rPr lang="zh-CN" altLang="zh-CN" sz="2400" b="1" dirty="0" smtClean="0">
                <a:latin typeface="Times New Roman" pitchFamily="18" charset="0"/>
                <a:cs typeface="Times New Roman" pitchFamily="18" charset="0"/>
              </a:rPr>
              <a:t>、</a:t>
            </a:r>
            <a:r>
              <a:rPr lang="zh-CN" altLang="zh-CN" sz="2400" b="1" u="sng" dirty="0">
                <a:latin typeface="Times New Roman" pitchFamily="18" charset="0"/>
                <a:cs typeface="Times New Roman" pitchFamily="18" charset="0"/>
              </a:rPr>
              <a:t>　　　　</a:t>
            </a:r>
            <a:r>
              <a:rPr lang="zh-CN" altLang="zh-CN" sz="2400" b="1" dirty="0">
                <a:latin typeface="Times New Roman" pitchFamily="18" charset="0"/>
                <a:cs typeface="Times New Roman" pitchFamily="18" charset="0"/>
              </a:rPr>
              <a:t>性和</a:t>
            </a:r>
            <a:r>
              <a:rPr lang="zh-CN" altLang="zh-CN" sz="2400" b="1" dirty="0" smtClean="0">
                <a:latin typeface="Times New Roman" pitchFamily="18" charset="0"/>
                <a:cs typeface="Times New Roman" pitchFamily="18" charset="0"/>
              </a:rPr>
              <a:t>延展性</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机械</a:t>
            </a:r>
            <a:r>
              <a:rPr lang="zh-CN" altLang="zh-CN" sz="2400" b="1" dirty="0">
                <a:latin typeface="Times New Roman" pitchFamily="18" charset="0"/>
                <a:cs typeface="Times New Roman" pitchFamily="18" charset="0"/>
              </a:rPr>
              <a:t>强度大。大多数金属</a:t>
            </a:r>
            <a:r>
              <a:rPr lang="zh-CN" altLang="zh-CN" sz="2400" b="1" dirty="0" smtClean="0">
                <a:latin typeface="Times New Roman" pitchFamily="18" charset="0"/>
                <a:cs typeface="Times New Roman" pitchFamily="18" charset="0"/>
              </a:rPr>
              <a:t>为</a:t>
            </a:r>
            <a:r>
              <a:rPr lang="zh-CN" altLang="zh-CN" sz="2400" b="1" u="sng" dirty="0">
                <a:latin typeface="Times New Roman" pitchFamily="18" charset="0"/>
                <a:cs typeface="Times New Roman" pitchFamily="18" charset="0"/>
              </a:rPr>
              <a:t>　　　　</a:t>
            </a:r>
            <a:r>
              <a:rPr lang="zh-CN" altLang="zh-CN" sz="2400" b="1" dirty="0" smtClean="0">
                <a:latin typeface="Times New Roman" pitchFamily="18" charset="0"/>
                <a:cs typeface="Times New Roman" pitchFamily="18" charset="0"/>
              </a:rPr>
              <a:t>色</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金</a:t>
            </a:r>
            <a:r>
              <a:rPr lang="zh-CN" altLang="zh-CN" sz="2400" b="1" dirty="0">
                <a:latin typeface="Times New Roman" pitchFamily="18" charset="0"/>
                <a:cs typeface="Times New Roman" pitchFamily="18" charset="0"/>
              </a:rPr>
              <a:t>为</a:t>
            </a:r>
            <a:r>
              <a:rPr lang="zh-CN" altLang="zh-CN" sz="2400" b="1" dirty="0" smtClean="0">
                <a:latin typeface="Times New Roman" pitchFamily="18" charset="0"/>
                <a:cs typeface="Times New Roman" pitchFamily="18" charset="0"/>
              </a:rPr>
              <a:t>黄色</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铜</a:t>
            </a:r>
            <a:r>
              <a:rPr lang="zh-CN" altLang="zh-CN" sz="2400" b="1" dirty="0">
                <a:latin typeface="Times New Roman" pitchFamily="18" charset="0"/>
                <a:cs typeface="Times New Roman" pitchFamily="18" charset="0"/>
              </a:rPr>
              <a:t>为紫红色。</a:t>
            </a:r>
            <a:r>
              <a:rPr lang="en-US" altLang="zh-CN" sz="2400" b="1" dirty="0">
                <a:latin typeface="Times New Roman" pitchFamily="18" charset="0"/>
                <a:cs typeface="Times New Roman" pitchFamily="18" charset="0"/>
              </a:rPr>
              <a:t> </a:t>
            </a:r>
            <a:endParaRPr lang="zh-CN" altLang="zh-CN" sz="2400" b="1" dirty="0">
              <a:latin typeface="Times New Roman" pitchFamily="18" charset="0"/>
              <a:cs typeface="Times New Roman" pitchFamily="18" charset="0"/>
            </a:endParaRPr>
          </a:p>
        </p:txBody>
      </p:sp>
      <p:sp>
        <p:nvSpPr>
          <p:cNvPr id="16" name="TextBox 15"/>
          <p:cNvSpPr txBox="1"/>
          <p:nvPr/>
        </p:nvSpPr>
        <p:spPr>
          <a:xfrm>
            <a:off x="3017574" y="3727749"/>
            <a:ext cx="1112805" cy="461665"/>
          </a:xfrm>
          <a:prstGeom prst="rect">
            <a:avLst/>
          </a:prstGeom>
          <a:noFill/>
        </p:spPr>
        <p:txBody>
          <a:bodyPr wrap="none" rtlCol="0">
            <a:spAutoFit/>
          </a:bodyPr>
          <a:lstStyle/>
          <a:p>
            <a:r>
              <a:rPr lang="zh-CN" altLang="en-US" sz="2400" b="1" dirty="0">
                <a:solidFill>
                  <a:srgbClr val="FF0000"/>
                </a:solidFill>
                <a:latin typeface="宋体" pitchFamily="2" charset="-122"/>
                <a:ea typeface="宋体" pitchFamily="2" charset="-122"/>
                <a:cs typeface="Times New Roman" pitchFamily="18" charset="0"/>
              </a:rPr>
              <a:t>纯金属</a:t>
            </a:r>
          </a:p>
        </p:txBody>
      </p:sp>
      <p:sp>
        <p:nvSpPr>
          <p:cNvPr id="17" name="TextBox 16"/>
          <p:cNvSpPr txBox="1"/>
          <p:nvPr/>
        </p:nvSpPr>
        <p:spPr>
          <a:xfrm>
            <a:off x="4677697" y="3727749"/>
            <a:ext cx="803425" cy="461665"/>
          </a:xfrm>
          <a:prstGeom prst="rect">
            <a:avLst/>
          </a:prstGeom>
          <a:noFill/>
        </p:spPr>
        <p:txBody>
          <a:bodyPr wrap="none" rtlCol="0">
            <a:spAutoFit/>
          </a:bodyPr>
          <a:lstStyle/>
          <a:p>
            <a:r>
              <a:rPr lang="zh-CN" altLang="en-US" sz="2400" b="1" dirty="0" smtClean="0">
                <a:solidFill>
                  <a:srgbClr val="FF0000"/>
                </a:solidFill>
                <a:latin typeface="宋体" pitchFamily="2" charset="-122"/>
                <a:ea typeface="宋体" pitchFamily="2" charset="-122"/>
                <a:cs typeface="Times New Roman" pitchFamily="18" charset="0"/>
              </a:rPr>
              <a:t>合金</a:t>
            </a:r>
            <a:endParaRPr lang="zh-CN" altLang="en-US" sz="2400" b="1" dirty="0">
              <a:solidFill>
                <a:srgbClr val="FF0000"/>
              </a:solidFill>
              <a:latin typeface="宋体" pitchFamily="2" charset="-122"/>
              <a:ea typeface="宋体" pitchFamily="2" charset="-122"/>
              <a:cs typeface="Times New Roman" pitchFamily="18" charset="0"/>
            </a:endParaRPr>
          </a:p>
        </p:txBody>
      </p:sp>
      <p:sp>
        <p:nvSpPr>
          <p:cNvPr id="18" name="TextBox 17"/>
          <p:cNvSpPr txBox="1"/>
          <p:nvPr/>
        </p:nvSpPr>
        <p:spPr>
          <a:xfrm>
            <a:off x="2983707" y="4802801"/>
            <a:ext cx="494046" cy="461665"/>
          </a:xfrm>
          <a:prstGeom prst="rect">
            <a:avLst/>
          </a:prstGeom>
          <a:noFill/>
        </p:spPr>
        <p:txBody>
          <a:bodyPr wrap="none" rtlCol="0">
            <a:spAutoFit/>
          </a:bodyPr>
          <a:lstStyle/>
          <a:p>
            <a:r>
              <a:rPr lang="zh-CN" altLang="en-US" sz="2400" b="1" dirty="0">
                <a:solidFill>
                  <a:srgbClr val="FF0000"/>
                </a:solidFill>
                <a:latin typeface="宋体" pitchFamily="2" charset="-122"/>
                <a:ea typeface="宋体" pitchFamily="2" charset="-122"/>
                <a:cs typeface="Times New Roman" pitchFamily="18" charset="0"/>
              </a:rPr>
              <a:t>汞</a:t>
            </a:r>
          </a:p>
        </p:txBody>
      </p:sp>
      <p:sp>
        <p:nvSpPr>
          <p:cNvPr id="19" name="TextBox 18"/>
          <p:cNvSpPr txBox="1"/>
          <p:nvPr/>
        </p:nvSpPr>
        <p:spPr>
          <a:xfrm>
            <a:off x="2651750" y="5372847"/>
            <a:ext cx="803425" cy="461665"/>
          </a:xfrm>
          <a:prstGeom prst="rect">
            <a:avLst/>
          </a:prstGeom>
          <a:noFill/>
        </p:spPr>
        <p:txBody>
          <a:bodyPr wrap="none" rtlCol="0">
            <a:spAutoFit/>
          </a:bodyPr>
          <a:lstStyle/>
          <a:p>
            <a:r>
              <a:rPr lang="zh-CN" altLang="en-US" sz="2400" b="1" dirty="0">
                <a:solidFill>
                  <a:srgbClr val="FF0000"/>
                </a:solidFill>
                <a:latin typeface="宋体" pitchFamily="2" charset="-122"/>
                <a:ea typeface="宋体" pitchFamily="2" charset="-122"/>
                <a:cs typeface="Times New Roman" pitchFamily="18" charset="0"/>
              </a:rPr>
              <a:t>导电</a:t>
            </a:r>
          </a:p>
        </p:txBody>
      </p:sp>
      <p:sp>
        <p:nvSpPr>
          <p:cNvPr id="22" name="TextBox 21"/>
          <p:cNvSpPr txBox="1"/>
          <p:nvPr/>
        </p:nvSpPr>
        <p:spPr>
          <a:xfrm>
            <a:off x="4461294" y="5373178"/>
            <a:ext cx="803425" cy="461665"/>
          </a:xfrm>
          <a:prstGeom prst="rect">
            <a:avLst/>
          </a:prstGeom>
          <a:noFill/>
        </p:spPr>
        <p:txBody>
          <a:bodyPr wrap="none" rtlCol="0">
            <a:spAutoFit/>
          </a:bodyPr>
          <a:lstStyle/>
          <a:p>
            <a:r>
              <a:rPr lang="zh-CN" altLang="en-US" sz="2400" b="1" dirty="0">
                <a:solidFill>
                  <a:srgbClr val="FF0000"/>
                </a:solidFill>
                <a:latin typeface="宋体" pitchFamily="2" charset="-122"/>
                <a:ea typeface="宋体" pitchFamily="2" charset="-122"/>
                <a:cs typeface="Times New Roman" pitchFamily="18" charset="0"/>
              </a:rPr>
              <a:t>导热</a:t>
            </a:r>
          </a:p>
        </p:txBody>
      </p:sp>
      <p:sp>
        <p:nvSpPr>
          <p:cNvPr id="25" name="TextBox 24"/>
          <p:cNvSpPr txBox="1"/>
          <p:nvPr/>
        </p:nvSpPr>
        <p:spPr>
          <a:xfrm>
            <a:off x="1380485" y="5913867"/>
            <a:ext cx="803425" cy="461665"/>
          </a:xfrm>
          <a:prstGeom prst="rect">
            <a:avLst/>
          </a:prstGeom>
          <a:noFill/>
        </p:spPr>
        <p:txBody>
          <a:bodyPr wrap="none" rtlCol="0">
            <a:spAutoFit/>
          </a:bodyPr>
          <a:lstStyle/>
          <a:p>
            <a:r>
              <a:rPr lang="zh-CN" altLang="en-US" sz="2400" b="1" dirty="0">
                <a:solidFill>
                  <a:srgbClr val="FF0000"/>
                </a:solidFill>
                <a:latin typeface="宋体" pitchFamily="2" charset="-122"/>
                <a:ea typeface="宋体" pitchFamily="2" charset="-122"/>
                <a:cs typeface="Times New Roman" pitchFamily="18" charset="0"/>
              </a:rPr>
              <a:t>银白</a:t>
            </a:r>
          </a:p>
        </p:txBody>
      </p:sp>
    </p:spTree>
    <p:extLst>
      <p:ext uri="{BB962C8B-B14F-4D97-AF65-F5344CB8AC3E}">
        <p14:creationId xmlns:p14="http://schemas.microsoft.com/office/powerpoint/2010/main" xmlns="" val="15530396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randombar(horizontal)">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randombar(horizontal)">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randombar(horizontal)">
                                      <p:cBhvr>
                                        <p:cTn id="17" dur="5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randombar(horizontal)">
                                      <p:cBhvr>
                                        <p:cTn id="22" dur="500"/>
                                        <p:tgtEl>
                                          <p:spTgt spid="19"/>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randombar(horizontal)">
                                      <p:cBhvr>
                                        <p:cTn id="27" dur="500"/>
                                        <p:tgtEl>
                                          <p:spTgt spid="22"/>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randombar(horizontal)">
                                      <p:cBhvr>
                                        <p:cTn id="3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2" grpId="0"/>
      <p:bldP spid="2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24822"/>
            <a:ext cx="1746910" cy="457900"/>
            <a:chOff x="8480182" y="1575737"/>
            <a:chExt cx="1678579" cy="520692"/>
          </a:xfrm>
        </p:grpSpPr>
        <p:sp>
          <p:nvSpPr>
            <p:cNvPr id="7" name="圆角矩形 6"/>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20" name="TextBox 19"/>
          <p:cNvSpPr txBox="1"/>
          <p:nvPr/>
        </p:nvSpPr>
        <p:spPr>
          <a:xfrm>
            <a:off x="1195754" y="2790092"/>
            <a:ext cx="184731" cy="369332"/>
          </a:xfrm>
          <a:prstGeom prst="rect">
            <a:avLst/>
          </a:prstGeom>
          <a:noFill/>
        </p:spPr>
        <p:txBody>
          <a:bodyPr wrap="none" rtlCol="0">
            <a:spAutoFit/>
          </a:bodyPr>
          <a:lstStyle/>
          <a:p>
            <a:endParaRPr lang="zh-CN" altLang="en-US" dirty="0"/>
          </a:p>
        </p:txBody>
      </p:sp>
      <p:sp>
        <p:nvSpPr>
          <p:cNvPr id="21" name="TextBox 20"/>
          <p:cNvSpPr txBox="1"/>
          <p:nvPr/>
        </p:nvSpPr>
        <p:spPr>
          <a:xfrm>
            <a:off x="855785" y="2696308"/>
            <a:ext cx="184731" cy="369332"/>
          </a:xfrm>
          <a:prstGeom prst="rect">
            <a:avLst/>
          </a:prstGeom>
          <a:noFill/>
        </p:spPr>
        <p:txBody>
          <a:bodyPr wrap="none" rtlCol="0">
            <a:spAutoFit/>
          </a:bodyPr>
          <a:lstStyle/>
          <a:p>
            <a:endParaRPr lang="zh-CN" altLang="en-US" dirty="0"/>
          </a:p>
        </p:txBody>
      </p:sp>
      <p:sp>
        <p:nvSpPr>
          <p:cNvPr id="15" name="文本框 99"/>
          <p:cNvSpPr txBox="1">
            <a:spLocks noChangeArrowheads="1"/>
          </p:cNvSpPr>
          <p:nvPr/>
        </p:nvSpPr>
        <p:spPr bwMode="auto">
          <a:xfrm>
            <a:off x="855783" y="1759126"/>
            <a:ext cx="10433105" cy="34163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lnSpc>
                <a:spcPct val="150000"/>
              </a:lnSpc>
            </a:pPr>
            <a:r>
              <a:rPr lang="en-US" altLang="zh-CN" sz="2400" b="1" dirty="0">
                <a:latin typeface="Times New Roman" pitchFamily="18" charset="0"/>
                <a:cs typeface="Times New Roman" pitchFamily="18" charset="0"/>
              </a:rPr>
              <a:t>3.</a:t>
            </a:r>
            <a:r>
              <a:rPr lang="zh-CN" altLang="zh-CN" sz="2400" b="1" dirty="0">
                <a:latin typeface="Times New Roman" pitchFamily="18" charset="0"/>
                <a:cs typeface="Times New Roman" pitchFamily="18" charset="0"/>
              </a:rPr>
              <a:t>合金</a:t>
            </a:r>
          </a:p>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1</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合金</a:t>
            </a:r>
            <a:r>
              <a:rPr lang="zh-CN" altLang="zh-CN" sz="2400" b="1" dirty="0">
                <a:latin typeface="Times New Roman" pitchFamily="18" charset="0"/>
                <a:cs typeface="Times New Roman" pitchFamily="18" charset="0"/>
              </a:rPr>
              <a:t>是由一种金属跟</a:t>
            </a:r>
            <a:r>
              <a:rPr lang="zh-CN" altLang="zh-CN" sz="2400" b="1" dirty="0" smtClean="0">
                <a:latin typeface="Times New Roman" pitchFamily="18" charset="0"/>
                <a:cs typeface="Times New Roman" pitchFamily="18" charset="0"/>
              </a:rPr>
              <a:t>其他</a:t>
            </a:r>
            <a:r>
              <a:rPr lang="zh-CN" altLang="zh-CN" sz="2400" b="1" u="sng" dirty="0">
                <a:latin typeface="Times New Roman" pitchFamily="18" charset="0"/>
                <a:cs typeface="Times New Roman" pitchFamily="18" charset="0"/>
              </a:rPr>
              <a:t>　　　　</a:t>
            </a:r>
            <a:r>
              <a:rPr lang="zh-CN" altLang="zh-CN" sz="2400" b="1" dirty="0" smtClean="0">
                <a:latin typeface="Times New Roman" pitchFamily="18" charset="0"/>
                <a:cs typeface="Times New Roman" pitchFamily="18" charset="0"/>
              </a:rPr>
              <a:t>或</a:t>
            </a:r>
            <a:r>
              <a:rPr lang="zh-CN" altLang="zh-CN" sz="2400" b="1" u="sng" dirty="0">
                <a:latin typeface="Times New Roman" pitchFamily="18" charset="0"/>
                <a:cs typeface="Times New Roman" pitchFamily="18" charset="0"/>
              </a:rPr>
              <a:t>　　　　</a:t>
            </a:r>
            <a:r>
              <a:rPr lang="zh-CN" altLang="zh-CN" sz="2400" b="1" dirty="0">
                <a:latin typeface="Times New Roman" pitchFamily="18" charset="0"/>
                <a:cs typeface="Times New Roman" pitchFamily="18" charset="0"/>
              </a:rPr>
              <a:t>加热熔合而成的具有金属特性</a:t>
            </a:r>
            <a:r>
              <a:rPr lang="zh-CN" altLang="zh-CN" sz="2400" b="1" dirty="0" smtClean="0">
                <a:latin typeface="Times New Roman" pitchFamily="18" charset="0"/>
                <a:cs typeface="Times New Roman" pitchFamily="18" charset="0"/>
              </a:rPr>
              <a:t>的</a:t>
            </a:r>
            <a:r>
              <a:rPr lang="zh-CN" altLang="zh-CN" sz="2400" b="1" u="sng" dirty="0">
                <a:latin typeface="Times New Roman" pitchFamily="18" charset="0"/>
                <a:cs typeface="Times New Roman" pitchFamily="18" charset="0"/>
              </a:rPr>
              <a:t>　　　　</a:t>
            </a:r>
            <a:r>
              <a:rPr lang="en-US" altLang="zh-CN" sz="2400" b="1" dirty="0">
                <a:latin typeface="宋体" pitchFamily="2" charset="-122"/>
                <a:ea typeface="宋体" pitchFamily="2" charset="-122"/>
                <a:cs typeface="Times New Roman" pitchFamily="18" charset="0"/>
              </a:rPr>
              <a:t>(</a:t>
            </a:r>
            <a:r>
              <a:rPr lang="zh-CN" altLang="zh-CN" sz="2400" b="1" dirty="0">
                <a:latin typeface="宋体" pitchFamily="2" charset="-122"/>
                <a:ea typeface="宋体" pitchFamily="2" charset="-122"/>
                <a:cs typeface="Times New Roman" pitchFamily="18" charset="0"/>
              </a:rPr>
              <a:t>填“纯净”或“混合”</a:t>
            </a:r>
            <a:r>
              <a:rPr lang="en-US" altLang="zh-CN" sz="2400" b="1" dirty="0">
                <a:latin typeface="宋体" pitchFamily="2" charset="-122"/>
                <a:ea typeface="宋体" pitchFamily="2" charset="-122"/>
                <a:cs typeface="Times New Roman" pitchFamily="18" charset="0"/>
              </a:rPr>
              <a:t>)</a:t>
            </a:r>
            <a:r>
              <a:rPr lang="zh-CN" altLang="zh-CN" sz="2400" b="1" dirty="0">
                <a:latin typeface="Times New Roman" pitchFamily="18" charset="0"/>
                <a:cs typeface="Times New Roman" pitchFamily="18" charset="0"/>
              </a:rPr>
              <a:t>物。</a:t>
            </a:r>
            <a:r>
              <a:rPr lang="en-US" altLang="zh-CN" sz="2400" b="1" dirty="0">
                <a:latin typeface="Times New Roman" pitchFamily="18" charset="0"/>
                <a:cs typeface="Times New Roman" pitchFamily="18" charset="0"/>
              </a:rPr>
              <a:t> </a:t>
            </a:r>
            <a:endParaRPr lang="zh-CN" altLang="zh-CN" sz="2400" b="1" dirty="0">
              <a:latin typeface="Times New Roman" pitchFamily="18" charset="0"/>
              <a:cs typeface="Times New Roman" pitchFamily="18" charset="0"/>
            </a:endParaRPr>
          </a:p>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2</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合金</a:t>
            </a:r>
            <a:r>
              <a:rPr lang="zh-CN" altLang="zh-CN" sz="2400" b="1" dirty="0">
                <a:latin typeface="Times New Roman" pitchFamily="18" charset="0"/>
                <a:cs typeface="Times New Roman" pitchFamily="18" charset="0"/>
              </a:rPr>
              <a:t>和纯金属的组成</a:t>
            </a:r>
            <a:r>
              <a:rPr lang="zh-CN" altLang="zh-CN" sz="2400" b="1" dirty="0" smtClean="0">
                <a:latin typeface="Times New Roman" pitchFamily="18" charset="0"/>
                <a:cs typeface="Times New Roman" pitchFamily="18" charset="0"/>
              </a:rPr>
              <a:t>不同</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合金</a:t>
            </a:r>
            <a:r>
              <a:rPr lang="zh-CN" altLang="zh-CN" sz="2400" b="1" dirty="0">
                <a:latin typeface="Times New Roman" pitchFamily="18" charset="0"/>
                <a:cs typeface="Times New Roman" pitchFamily="18" charset="0"/>
              </a:rPr>
              <a:t>与组成它们的纯金属相</a:t>
            </a:r>
            <a:r>
              <a:rPr lang="zh-CN" altLang="zh-CN" sz="2400" b="1" dirty="0" smtClean="0">
                <a:latin typeface="Times New Roman" pitchFamily="18" charset="0"/>
                <a:cs typeface="Times New Roman" pitchFamily="18" charset="0"/>
              </a:rPr>
              <a:t>比</a:t>
            </a: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________</a:t>
            </a:r>
            <a:r>
              <a:rPr lang="zh-CN" altLang="zh-CN" sz="2400" b="1" dirty="0" smtClean="0">
                <a:latin typeface="Times New Roman" pitchFamily="18" charset="0"/>
                <a:cs typeface="Times New Roman" pitchFamily="18" charset="0"/>
              </a:rPr>
              <a:t>低</a:t>
            </a: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 </a:t>
            </a:r>
            <a:r>
              <a:rPr lang="zh-CN" altLang="zh-CN" sz="2400" b="1" u="sng" dirty="0">
                <a:latin typeface="Times New Roman" pitchFamily="18" charset="0"/>
                <a:cs typeface="Times New Roman" pitchFamily="18" charset="0"/>
              </a:rPr>
              <a:t>　　　　</a:t>
            </a:r>
            <a:r>
              <a:rPr lang="zh-CN" altLang="zh-CN" sz="2400" b="1" dirty="0" smtClean="0">
                <a:latin typeface="Times New Roman" pitchFamily="18" charset="0"/>
                <a:cs typeface="Times New Roman" pitchFamily="18" charset="0"/>
              </a:rPr>
              <a:t>大</a:t>
            </a: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 </a:t>
            </a:r>
            <a:r>
              <a:rPr lang="zh-CN" altLang="zh-CN" sz="2400" b="1" u="sng" dirty="0">
                <a:latin typeface="Times New Roman" pitchFamily="18" charset="0"/>
                <a:cs typeface="Times New Roman" pitchFamily="18" charset="0"/>
              </a:rPr>
              <a:t>　　　　</a:t>
            </a:r>
            <a:r>
              <a:rPr lang="zh-CN" altLang="zh-CN" sz="2400" b="1" dirty="0">
                <a:latin typeface="Times New Roman" pitchFamily="18" charset="0"/>
                <a:cs typeface="Times New Roman" pitchFamily="18" charset="0"/>
              </a:rPr>
              <a:t>能力更</a:t>
            </a:r>
            <a:r>
              <a:rPr lang="zh-CN" altLang="zh-CN" sz="2400" b="1" dirty="0" smtClean="0">
                <a:latin typeface="Times New Roman" pitchFamily="18" charset="0"/>
                <a:cs typeface="Times New Roman" pitchFamily="18" charset="0"/>
              </a:rPr>
              <a:t>强</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具有</a:t>
            </a:r>
            <a:r>
              <a:rPr lang="zh-CN" altLang="zh-CN" sz="2400" b="1" dirty="0">
                <a:latin typeface="Times New Roman" pitchFamily="18" charset="0"/>
                <a:cs typeface="Times New Roman" pitchFamily="18" charset="0"/>
              </a:rPr>
              <a:t>更好的机械性能。</a:t>
            </a:r>
            <a:r>
              <a:rPr lang="en-US" altLang="zh-CN" sz="2400" b="1" dirty="0">
                <a:latin typeface="Times New Roman" pitchFamily="18" charset="0"/>
                <a:cs typeface="Times New Roman" pitchFamily="18" charset="0"/>
              </a:rPr>
              <a:t> </a:t>
            </a:r>
            <a:endParaRPr lang="zh-CN" altLang="zh-CN" sz="2400" b="1" dirty="0">
              <a:latin typeface="Times New Roman" pitchFamily="18" charset="0"/>
              <a:cs typeface="Times New Roman" pitchFamily="18" charset="0"/>
            </a:endParaRPr>
          </a:p>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3</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铁</a:t>
            </a:r>
            <a:r>
              <a:rPr lang="zh-CN" altLang="zh-CN" sz="2400" b="1" dirty="0">
                <a:latin typeface="Times New Roman" pitchFamily="18" charset="0"/>
                <a:cs typeface="Times New Roman" pitchFamily="18" charset="0"/>
              </a:rPr>
              <a:t>的常见合金是</a:t>
            </a:r>
            <a:r>
              <a:rPr lang="en-US" altLang="zh-CN" sz="2400" b="1" dirty="0">
                <a:latin typeface="Times New Roman" pitchFamily="18" charset="0"/>
                <a:cs typeface="Times New Roman" pitchFamily="18" charset="0"/>
              </a:rPr>
              <a:t> </a:t>
            </a:r>
            <a:r>
              <a:rPr lang="zh-CN" altLang="zh-CN" sz="2400" b="1" u="sng" dirty="0">
                <a:latin typeface="Times New Roman" pitchFamily="18" charset="0"/>
                <a:cs typeface="Times New Roman" pitchFamily="18" charset="0"/>
              </a:rPr>
              <a:t>　　　　</a:t>
            </a:r>
            <a:r>
              <a:rPr lang="zh-CN" altLang="zh-CN" sz="2400" b="1" dirty="0" smtClean="0">
                <a:latin typeface="Times New Roman" pitchFamily="18" charset="0"/>
                <a:cs typeface="Times New Roman" pitchFamily="18" charset="0"/>
              </a:rPr>
              <a:t>和</a:t>
            </a:r>
            <a:r>
              <a:rPr lang="zh-CN" altLang="zh-CN" sz="2400" b="1" u="sng" dirty="0">
                <a:latin typeface="Times New Roman" pitchFamily="18" charset="0"/>
                <a:cs typeface="Times New Roman" pitchFamily="18" charset="0"/>
              </a:rPr>
              <a:t>　　　</a:t>
            </a:r>
            <a:r>
              <a:rPr lang="zh-CN" altLang="zh-CN"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 </a:t>
            </a:r>
            <a:endParaRPr lang="zh-CN" altLang="zh-CN" sz="2400" b="1" dirty="0">
              <a:latin typeface="Times New Roman" pitchFamily="18" charset="0"/>
              <a:cs typeface="Times New Roman" pitchFamily="18" charset="0"/>
            </a:endParaRPr>
          </a:p>
        </p:txBody>
      </p:sp>
      <p:sp>
        <p:nvSpPr>
          <p:cNvPr id="16" name="TextBox 15"/>
          <p:cNvSpPr txBox="1"/>
          <p:nvPr/>
        </p:nvSpPr>
        <p:spPr>
          <a:xfrm>
            <a:off x="5359222" y="2390533"/>
            <a:ext cx="803425" cy="461665"/>
          </a:xfrm>
          <a:prstGeom prst="rect">
            <a:avLst/>
          </a:prstGeom>
          <a:noFill/>
        </p:spPr>
        <p:txBody>
          <a:bodyPr wrap="none" rtlCol="0">
            <a:spAutoFit/>
          </a:bodyPr>
          <a:lstStyle/>
          <a:p>
            <a:r>
              <a:rPr lang="zh-CN" altLang="en-US" sz="2400" b="1" dirty="0" smtClean="0">
                <a:solidFill>
                  <a:srgbClr val="FF0000"/>
                </a:solidFill>
                <a:latin typeface="宋体" pitchFamily="2" charset="-122"/>
                <a:ea typeface="宋体" pitchFamily="2" charset="-122"/>
                <a:cs typeface="Times New Roman" pitchFamily="18" charset="0"/>
              </a:rPr>
              <a:t>金属</a:t>
            </a:r>
            <a:endParaRPr lang="zh-CN" altLang="en-US" sz="2400" b="1" dirty="0">
              <a:solidFill>
                <a:srgbClr val="FF0000"/>
              </a:solidFill>
              <a:latin typeface="宋体" pitchFamily="2" charset="-122"/>
              <a:ea typeface="宋体" pitchFamily="2" charset="-122"/>
              <a:cs typeface="Times New Roman" pitchFamily="18" charset="0"/>
            </a:endParaRPr>
          </a:p>
        </p:txBody>
      </p:sp>
      <p:sp>
        <p:nvSpPr>
          <p:cNvPr id="17" name="TextBox 16"/>
          <p:cNvSpPr txBox="1"/>
          <p:nvPr/>
        </p:nvSpPr>
        <p:spPr>
          <a:xfrm>
            <a:off x="2403942" y="2949070"/>
            <a:ext cx="803425" cy="461665"/>
          </a:xfrm>
          <a:prstGeom prst="rect">
            <a:avLst/>
          </a:prstGeom>
          <a:noFill/>
        </p:spPr>
        <p:txBody>
          <a:bodyPr wrap="none" rtlCol="0">
            <a:spAutoFit/>
          </a:bodyPr>
          <a:lstStyle/>
          <a:p>
            <a:r>
              <a:rPr lang="zh-CN" altLang="en-US" sz="2400" b="1" dirty="0">
                <a:solidFill>
                  <a:srgbClr val="FF0000"/>
                </a:solidFill>
                <a:latin typeface="宋体" pitchFamily="2" charset="-122"/>
                <a:ea typeface="宋体" pitchFamily="2" charset="-122"/>
                <a:cs typeface="Times New Roman" pitchFamily="18" charset="0"/>
              </a:rPr>
              <a:t>混合</a:t>
            </a:r>
          </a:p>
        </p:txBody>
      </p:sp>
      <p:sp>
        <p:nvSpPr>
          <p:cNvPr id="18" name="TextBox 17"/>
          <p:cNvSpPr txBox="1"/>
          <p:nvPr/>
        </p:nvSpPr>
        <p:spPr>
          <a:xfrm>
            <a:off x="10228509" y="3489864"/>
            <a:ext cx="803425" cy="461665"/>
          </a:xfrm>
          <a:prstGeom prst="rect">
            <a:avLst/>
          </a:prstGeom>
          <a:noFill/>
        </p:spPr>
        <p:txBody>
          <a:bodyPr wrap="none" rtlCol="0">
            <a:spAutoFit/>
          </a:bodyPr>
          <a:lstStyle/>
          <a:p>
            <a:r>
              <a:rPr lang="zh-CN" altLang="en-US" sz="2400" b="1" dirty="0">
                <a:solidFill>
                  <a:srgbClr val="FF0000"/>
                </a:solidFill>
                <a:latin typeface="宋体" pitchFamily="2" charset="-122"/>
                <a:ea typeface="宋体" pitchFamily="2" charset="-122"/>
                <a:cs typeface="Times New Roman" pitchFamily="18" charset="0"/>
              </a:rPr>
              <a:t>熔点</a:t>
            </a:r>
          </a:p>
        </p:txBody>
      </p:sp>
      <p:sp>
        <p:nvSpPr>
          <p:cNvPr id="19" name="TextBox 18"/>
          <p:cNvSpPr txBox="1"/>
          <p:nvPr/>
        </p:nvSpPr>
        <p:spPr>
          <a:xfrm>
            <a:off x="1910004" y="4034561"/>
            <a:ext cx="803425" cy="461665"/>
          </a:xfrm>
          <a:prstGeom prst="rect">
            <a:avLst/>
          </a:prstGeom>
          <a:noFill/>
        </p:spPr>
        <p:txBody>
          <a:bodyPr wrap="none" rtlCol="0">
            <a:spAutoFit/>
          </a:bodyPr>
          <a:lstStyle/>
          <a:p>
            <a:r>
              <a:rPr lang="zh-CN" altLang="en-US" sz="2400" b="1" dirty="0">
                <a:solidFill>
                  <a:srgbClr val="FF0000"/>
                </a:solidFill>
                <a:latin typeface="宋体" pitchFamily="2" charset="-122"/>
                <a:ea typeface="宋体" pitchFamily="2" charset="-122"/>
                <a:cs typeface="Times New Roman" pitchFamily="18" charset="0"/>
              </a:rPr>
              <a:t>硬度</a:t>
            </a:r>
          </a:p>
        </p:txBody>
      </p:sp>
      <p:sp>
        <p:nvSpPr>
          <p:cNvPr id="22" name="TextBox 21"/>
          <p:cNvSpPr txBox="1"/>
          <p:nvPr/>
        </p:nvSpPr>
        <p:spPr>
          <a:xfrm>
            <a:off x="3632530" y="4015888"/>
            <a:ext cx="1112805" cy="461665"/>
          </a:xfrm>
          <a:prstGeom prst="rect">
            <a:avLst/>
          </a:prstGeom>
          <a:noFill/>
        </p:spPr>
        <p:txBody>
          <a:bodyPr wrap="none" rtlCol="0">
            <a:spAutoFit/>
          </a:bodyPr>
          <a:lstStyle/>
          <a:p>
            <a:r>
              <a:rPr lang="zh-CN" altLang="en-US" sz="2400" b="1" dirty="0">
                <a:solidFill>
                  <a:srgbClr val="FF0000"/>
                </a:solidFill>
                <a:latin typeface="宋体" pitchFamily="2" charset="-122"/>
                <a:ea typeface="宋体" pitchFamily="2" charset="-122"/>
                <a:cs typeface="Times New Roman" pitchFamily="18" charset="0"/>
              </a:rPr>
              <a:t>耐腐蚀</a:t>
            </a:r>
          </a:p>
        </p:txBody>
      </p:sp>
      <p:sp>
        <p:nvSpPr>
          <p:cNvPr id="25" name="TextBox 24"/>
          <p:cNvSpPr txBox="1"/>
          <p:nvPr/>
        </p:nvSpPr>
        <p:spPr>
          <a:xfrm>
            <a:off x="4184129" y="4571222"/>
            <a:ext cx="803425" cy="461665"/>
          </a:xfrm>
          <a:prstGeom prst="rect">
            <a:avLst/>
          </a:prstGeom>
          <a:noFill/>
        </p:spPr>
        <p:txBody>
          <a:bodyPr wrap="none" rtlCol="0">
            <a:spAutoFit/>
          </a:bodyPr>
          <a:lstStyle/>
          <a:p>
            <a:r>
              <a:rPr lang="zh-CN" altLang="en-US" sz="2400" b="1" dirty="0">
                <a:solidFill>
                  <a:srgbClr val="FF0000"/>
                </a:solidFill>
                <a:latin typeface="宋体" pitchFamily="2" charset="-122"/>
                <a:ea typeface="宋体" pitchFamily="2" charset="-122"/>
                <a:cs typeface="Times New Roman" pitchFamily="18" charset="0"/>
              </a:rPr>
              <a:t>生铁</a:t>
            </a:r>
          </a:p>
        </p:txBody>
      </p:sp>
      <p:sp>
        <p:nvSpPr>
          <p:cNvPr id="23" name="TextBox 22"/>
          <p:cNvSpPr txBox="1"/>
          <p:nvPr/>
        </p:nvSpPr>
        <p:spPr>
          <a:xfrm>
            <a:off x="6878173" y="2390532"/>
            <a:ext cx="1112805" cy="461665"/>
          </a:xfrm>
          <a:prstGeom prst="rect">
            <a:avLst/>
          </a:prstGeom>
          <a:noFill/>
        </p:spPr>
        <p:txBody>
          <a:bodyPr wrap="none" rtlCol="0">
            <a:spAutoFit/>
          </a:bodyPr>
          <a:lstStyle/>
          <a:p>
            <a:r>
              <a:rPr lang="zh-CN" altLang="en-US" sz="2400" b="1" dirty="0">
                <a:solidFill>
                  <a:srgbClr val="FF0000"/>
                </a:solidFill>
                <a:latin typeface="宋体" pitchFamily="2" charset="-122"/>
                <a:ea typeface="宋体" pitchFamily="2" charset="-122"/>
                <a:cs typeface="Times New Roman" pitchFamily="18" charset="0"/>
              </a:rPr>
              <a:t>非</a:t>
            </a:r>
            <a:r>
              <a:rPr lang="zh-CN" altLang="en-US" sz="2400" b="1" dirty="0" smtClean="0">
                <a:solidFill>
                  <a:srgbClr val="FF0000"/>
                </a:solidFill>
                <a:latin typeface="宋体" pitchFamily="2" charset="-122"/>
                <a:ea typeface="宋体" pitchFamily="2" charset="-122"/>
                <a:cs typeface="Times New Roman" pitchFamily="18" charset="0"/>
              </a:rPr>
              <a:t>金属</a:t>
            </a:r>
            <a:endParaRPr lang="zh-CN" altLang="en-US" sz="2400" b="1" dirty="0">
              <a:solidFill>
                <a:srgbClr val="FF0000"/>
              </a:solidFill>
              <a:latin typeface="宋体" pitchFamily="2" charset="-122"/>
              <a:ea typeface="宋体" pitchFamily="2" charset="-122"/>
              <a:cs typeface="Times New Roman" pitchFamily="18" charset="0"/>
            </a:endParaRPr>
          </a:p>
        </p:txBody>
      </p:sp>
      <p:sp>
        <p:nvSpPr>
          <p:cNvPr id="24" name="TextBox 23"/>
          <p:cNvSpPr txBox="1"/>
          <p:nvPr/>
        </p:nvSpPr>
        <p:spPr>
          <a:xfrm>
            <a:off x="5735000" y="4578313"/>
            <a:ext cx="494046" cy="461665"/>
          </a:xfrm>
          <a:prstGeom prst="rect">
            <a:avLst/>
          </a:prstGeom>
          <a:noFill/>
        </p:spPr>
        <p:txBody>
          <a:bodyPr wrap="none" rtlCol="0">
            <a:spAutoFit/>
          </a:bodyPr>
          <a:lstStyle/>
          <a:p>
            <a:r>
              <a:rPr lang="zh-CN" altLang="en-US" sz="2400" b="1" dirty="0">
                <a:solidFill>
                  <a:srgbClr val="FF0000"/>
                </a:solidFill>
                <a:latin typeface="宋体" pitchFamily="2" charset="-122"/>
                <a:ea typeface="宋体" pitchFamily="2" charset="-122"/>
                <a:cs typeface="Times New Roman" pitchFamily="18" charset="0"/>
              </a:rPr>
              <a:t>钢</a:t>
            </a:r>
          </a:p>
        </p:txBody>
      </p:sp>
    </p:spTree>
    <p:extLst>
      <p:ext uri="{BB962C8B-B14F-4D97-AF65-F5344CB8AC3E}">
        <p14:creationId xmlns:p14="http://schemas.microsoft.com/office/powerpoint/2010/main" xmlns="" val="31355348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randombar(horizontal)">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randombar(horizontal)">
                                      <p:cBhvr>
                                        <p:cTn id="12" dur="500"/>
                                        <p:tgtEl>
                                          <p:spTgt spid="23"/>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randombar(horizontal)">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randombar(horizontal)">
                                      <p:cBhvr>
                                        <p:cTn id="22" dur="500"/>
                                        <p:tgtEl>
                                          <p:spTgt spid="18"/>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randombar(horizontal)">
                                      <p:cBhvr>
                                        <p:cTn id="27" dur="500"/>
                                        <p:tgtEl>
                                          <p:spTgt spid="19"/>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randombar(horizontal)">
                                      <p:cBhvr>
                                        <p:cTn id="32" dur="500"/>
                                        <p:tgtEl>
                                          <p:spTgt spid="22"/>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randombar(horizontal)">
                                      <p:cBhvr>
                                        <p:cTn id="37" dur="500"/>
                                        <p:tgtEl>
                                          <p:spTgt spid="25"/>
                                        </p:tgtEl>
                                      </p:cBhvr>
                                    </p:animEffect>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grpId="0" nodeType="click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randombar(horizontal)">
                                      <p:cBhvr>
                                        <p:cTn id="4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2" grpId="0"/>
      <p:bldP spid="25" grpId="0"/>
      <p:bldP spid="23" grpId="0"/>
      <p:bldP spid="2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7" name="TextBox 6"/>
          <p:cNvSpPr txBox="1"/>
          <p:nvPr/>
        </p:nvSpPr>
        <p:spPr>
          <a:xfrm>
            <a:off x="720000" y="2316778"/>
            <a:ext cx="10456000" cy="2308324"/>
          </a:xfrm>
          <a:prstGeom prst="rect">
            <a:avLst/>
          </a:prstGeom>
          <a:solidFill>
            <a:schemeClr val="accent4">
              <a:lumMod val="60000"/>
              <a:lumOff val="40000"/>
            </a:schemeClr>
          </a:solidFill>
        </p:spPr>
        <p:txBody>
          <a:bodyPr wrap="square" rtlCol="0">
            <a:spAutoFit/>
          </a:bodyPr>
          <a:lstStyle/>
          <a:p>
            <a:pPr>
              <a:lnSpc>
                <a:spcPct val="150000"/>
              </a:lnSpc>
            </a:pPr>
            <a:r>
              <a:rPr lang="en-US" altLang="zh-CN" sz="2400" b="1" dirty="0" smtClean="0">
                <a:latin typeface="黑体" pitchFamily="49" charset="-122"/>
                <a:ea typeface="黑体" pitchFamily="49" charset="-122"/>
                <a:cs typeface="Times New Roman" pitchFamily="18" charset="0"/>
              </a:rPr>
              <a:t>【</a:t>
            </a:r>
            <a:r>
              <a:rPr lang="zh-CN" altLang="en-US" sz="2400" b="1" dirty="0">
                <a:latin typeface="黑体" pitchFamily="49" charset="-122"/>
                <a:ea typeface="黑体" pitchFamily="49" charset="-122"/>
                <a:cs typeface="Times New Roman" pitchFamily="18" charset="0"/>
              </a:rPr>
              <a:t>温馨提示</a:t>
            </a:r>
            <a:r>
              <a:rPr lang="en-US" altLang="zh-CN" sz="2400" b="1" dirty="0">
                <a:latin typeface="黑体" pitchFamily="49" charset="-122"/>
                <a:ea typeface="黑体" pitchFamily="49" charset="-122"/>
                <a:cs typeface="Times New Roman" pitchFamily="18" charset="0"/>
              </a:rPr>
              <a:t>】</a:t>
            </a:r>
          </a:p>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1</a:t>
            </a:r>
            <a:r>
              <a:rPr lang="zh-CN" altLang="en-US" sz="2400" b="1" dirty="0" smtClean="0">
                <a:latin typeface="Times New Roman" pitchFamily="18" charset="0"/>
                <a:ea typeface="宋体" pitchFamily="2" charset="-122"/>
                <a:cs typeface="Times New Roman" pitchFamily="18" charset="0"/>
              </a:rPr>
              <a:t>）</a:t>
            </a:r>
            <a:r>
              <a:rPr lang="zh-CN" altLang="zh-CN" sz="2400" b="1" dirty="0"/>
              <a:t>人体中含量最高的金属元素是</a:t>
            </a:r>
            <a:r>
              <a:rPr lang="zh-CN" altLang="zh-CN" sz="2400" b="1" dirty="0" smtClean="0"/>
              <a:t>钙</a:t>
            </a:r>
            <a:r>
              <a:rPr lang="zh-CN" altLang="en-US" sz="2400" b="1" dirty="0" smtClean="0"/>
              <a:t>，</a:t>
            </a:r>
            <a:r>
              <a:rPr lang="zh-CN" altLang="zh-CN" sz="2400" b="1" dirty="0" smtClean="0"/>
              <a:t>导电</a:t>
            </a:r>
            <a:r>
              <a:rPr lang="zh-CN" altLang="zh-CN" sz="2400" b="1" dirty="0"/>
              <a:t>、导热性最好的金属是</a:t>
            </a:r>
            <a:r>
              <a:rPr lang="zh-CN" altLang="zh-CN" sz="2400" b="1" dirty="0" smtClean="0"/>
              <a:t>银</a:t>
            </a:r>
            <a:r>
              <a:rPr lang="zh-CN" altLang="en-US" sz="2400" b="1" dirty="0" smtClean="0"/>
              <a:t>，</a:t>
            </a:r>
            <a:r>
              <a:rPr lang="zh-CN" altLang="zh-CN" sz="2400" b="1" dirty="0" smtClean="0"/>
              <a:t>硬度</a:t>
            </a:r>
            <a:r>
              <a:rPr lang="zh-CN" altLang="zh-CN" sz="2400" b="1" dirty="0"/>
              <a:t>最大的金属是</a:t>
            </a:r>
            <a:r>
              <a:rPr lang="zh-CN" altLang="zh-CN" sz="2400" b="1" dirty="0" smtClean="0"/>
              <a:t>铬</a:t>
            </a:r>
            <a:r>
              <a:rPr lang="zh-CN" altLang="en-US" sz="2400" b="1" dirty="0" smtClean="0"/>
              <a:t>，</a:t>
            </a:r>
            <a:r>
              <a:rPr lang="zh-CN" altLang="zh-CN" sz="2400" b="1" dirty="0" smtClean="0"/>
              <a:t>熔点</a:t>
            </a:r>
            <a:r>
              <a:rPr lang="zh-CN" altLang="zh-CN" sz="2400" b="1" dirty="0"/>
              <a:t>最高的金属是</a:t>
            </a:r>
            <a:r>
              <a:rPr lang="zh-CN" altLang="zh-CN" sz="2400" b="1" dirty="0" smtClean="0"/>
              <a:t>钨</a:t>
            </a:r>
            <a:r>
              <a:rPr lang="zh-CN" altLang="en-US" sz="2400" b="1" dirty="0" smtClean="0"/>
              <a:t>，</a:t>
            </a:r>
            <a:r>
              <a:rPr lang="zh-CN" altLang="zh-CN" sz="2400" b="1" dirty="0" smtClean="0"/>
              <a:t>熔点</a:t>
            </a:r>
            <a:r>
              <a:rPr lang="zh-CN" altLang="zh-CN" sz="2400" b="1" dirty="0"/>
              <a:t>最低的金属是汞。</a:t>
            </a:r>
          </a:p>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a:t>
            </a:r>
            <a:r>
              <a:rPr lang="zh-CN" altLang="en-US" sz="2400" b="1" dirty="0" smtClean="0">
                <a:latin typeface="Times New Roman" pitchFamily="18" charset="0"/>
                <a:ea typeface="宋体" pitchFamily="2" charset="-122"/>
                <a:cs typeface="Times New Roman" pitchFamily="18" charset="0"/>
              </a:rPr>
              <a:t>）</a:t>
            </a:r>
            <a:r>
              <a:rPr lang="zh-CN" altLang="zh-CN" sz="2400" b="1" dirty="0"/>
              <a:t>合金中各成分依然保持各自原有的</a:t>
            </a:r>
            <a:r>
              <a:rPr lang="zh-CN" altLang="zh-CN" sz="2400" b="1" dirty="0" smtClean="0"/>
              <a:t>化学性质</a:t>
            </a:r>
            <a:r>
              <a:rPr lang="zh-CN" altLang="en-US" sz="2400" b="1" dirty="0" smtClean="0">
                <a:latin typeface="Times New Roman" pitchFamily="18" charset="0"/>
                <a:ea typeface="宋体" pitchFamily="2" charset="-122"/>
                <a:cs typeface="Times New Roman" pitchFamily="18" charset="0"/>
              </a:rPr>
              <a:t>。</a:t>
            </a:r>
            <a:endParaRPr lang="zh-CN" altLang="en-US" sz="2400" b="1" dirty="0">
              <a:latin typeface="Times New Roman" pitchFamily="18" charset="0"/>
              <a:ea typeface="宋体" pitchFamily="2" charset="-122"/>
              <a:cs typeface="Times New Roman" pitchFamily="18" charset="0"/>
            </a:endParaRPr>
          </a:p>
        </p:txBody>
      </p:sp>
    </p:spTree>
    <p:extLst>
      <p:ext uri="{BB962C8B-B14F-4D97-AF65-F5344CB8AC3E}">
        <p14:creationId xmlns:p14="http://schemas.microsoft.com/office/powerpoint/2010/main" xmlns="" val="330001848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24822"/>
            <a:ext cx="1746910" cy="457900"/>
            <a:chOff x="8480182" y="1575737"/>
            <a:chExt cx="1678579" cy="520692"/>
          </a:xfrm>
        </p:grpSpPr>
        <p:sp>
          <p:nvSpPr>
            <p:cNvPr id="7" name="圆角矩形 6"/>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9" name="TextBox 18"/>
          <p:cNvSpPr txBox="1"/>
          <p:nvPr/>
        </p:nvSpPr>
        <p:spPr>
          <a:xfrm>
            <a:off x="855783" y="1509240"/>
            <a:ext cx="5892798" cy="461665"/>
          </a:xfrm>
          <a:prstGeom prst="rect">
            <a:avLst/>
          </a:prstGeom>
          <a:noFill/>
        </p:spPr>
        <p:txBody>
          <a:bodyPr wrap="square" rtlCol="0">
            <a:spAutoFit/>
          </a:bodyPr>
          <a:lstStyle/>
          <a:p>
            <a:r>
              <a:rPr lang="zh-CN" altLang="en-US" sz="2400" b="1" dirty="0" smtClean="0">
                <a:solidFill>
                  <a:schemeClr val="accent2"/>
                </a:solidFill>
                <a:latin typeface="Times New Roman" pitchFamily="18" charset="0"/>
                <a:ea typeface="黑体" pitchFamily="49" charset="-122"/>
              </a:rPr>
              <a:t>考点 </a:t>
            </a:r>
            <a:r>
              <a:rPr lang="en-US" altLang="zh-CN" sz="2400" b="1" dirty="0" smtClean="0">
                <a:solidFill>
                  <a:schemeClr val="accent2"/>
                </a:solidFill>
                <a:latin typeface="Times New Roman" pitchFamily="18" charset="0"/>
                <a:ea typeface="黑体" pitchFamily="49" charset="-122"/>
              </a:rPr>
              <a:t>2  </a:t>
            </a:r>
            <a:r>
              <a:rPr lang="zh-CN" altLang="en-US" sz="2400" b="1" dirty="0" smtClean="0">
                <a:solidFill>
                  <a:schemeClr val="accent2"/>
                </a:solidFill>
                <a:latin typeface="Times New Roman" pitchFamily="18" charset="0"/>
                <a:ea typeface="黑体" pitchFamily="49" charset="-122"/>
              </a:rPr>
              <a:t>金属</a:t>
            </a:r>
            <a:r>
              <a:rPr lang="zh-CN" altLang="en-US" sz="2400" b="1" dirty="0">
                <a:solidFill>
                  <a:schemeClr val="accent2"/>
                </a:solidFill>
                <a:latin typeface="Times New Roman" pitchFamily="18" charset="0"/>
                <a:ea typeface="黑体" pitchFamily="49" charset="-122"/>
              </a:rPr>
              <a:t>资源的利用和保护</a:t>
            </a:r>
          </a:p>
        </p:txBody>
      </p:sp>
      <p:sp>
        <p:nvSpPr>
          <p:cNvPr id="20" name="文本框 99"/>
          <p:cNvSpPr txBox="1">
            <a:spLocks noChangeArrowheads="1"/>
          </p:cNvSpPr>
          <p:nvPr/>
        </p:nvSpPr>
        <p:spPr bwMode="auto">
          <a:xfrm>
            <a:off x="855783" y="2255837"/>
            <a:ext cx="10433105" cy="39703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lnSpc>
                <a:spcPct val="150000"/>
              </a:lnSpc>
            </a:pPr>
            <a:r>
              <a:rPr lang="en-US" altLang="zh-CN" sz="2400" b="1" dirty="0">
                <a:latin typeface="Times New Roman" pitchFamily="18" charset="0"/>
                <a:cs typeface="Times New Roman" pitchFamily="18" charset="0"/>
              </a:rPr>
              <a:t>1.</a:t>
            </a:r>
            <a:r>
              <a:rPr lang="zh-CN" altLang="zh-CN" sz="2400" b="1" dirty="0">
                <a:latin typeface="Times New Roman" pitchFamily="18" charset="0"/>
                <a:cs typeface="Times New Roman" pitchFamily="18" charset="0"/>
              </a:rPr>
              <a:t>金属元素在自然界中的存在与分布</a:t>
            </a:r>
          </a:p>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1</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地壳</a:t>
            </a:r>
            <a:r>
              <a:rPr lang="zh-CN" altLang="zh-CN" sz="2400" b="1" dirty="0">
                <a:latin typeface="Times New Roman" pitchFamily="18" charset="0"/>
                <a:cs typeface="Times New Roman" pitchFamily="18" charset="0"/>
              </a:rPr>
              <a:t>中含量最多的金属元素</a:t>
            </a:r>
            <a:r>
              <a:rPr lang="zh-CN" altLang="zh-CN" sz="2400" b="1" dirty="0" smtClean="0">
                <a:latin typeface="Times New Roman" pitchFamily="18" charset="0"/>
                <a:cs typeface="Times New Roman" pitchFamily="18" charset="0"/>
              </a:rPr>
              <a:t>是</a:t>
            </a:r>
            <a:r>
              <a:rPr lang="zh-CN" altLang="zh-CN" sz="2400" b="1" u="sng" dirty="0">
                <a:latin typeface="Times New Roman" pitchFamily="18" charset="0"/>
                <a:cs typeface="Times New Roman" pitchFamily="18" charset="0"/>
              </a:rPr>
              <a:t>　　　　</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其次是</a:t>
            </a:r>
            <a:r>
              <a:rPr lang="zh-CN" altLang="zh-CN" sz="2400" b="1" u="sng" dirty="0">
                <a:latin typeface="Times New Roman" pitchFamily="18" charset="0"/>
                <a:cs typeface="Times New Roman" pitchFamily="18" charset="0"/>
              </a:rPr>
              <a:t>　　　　</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目前</a:t>
            </a:r>
            <a:r>
              <a:rPr lang="zh-CN" altLang="zh-CN" sz="2400" b="1" dirty="0">
                <a:latin typeface="Times New Roman" pitchFamily="18" charset="0"/>
                <a:cs typeface="Times New Roman" pitchFamily="18" charset="0"/>
              </a:rPr>
              <a:t>世界年产量最高的金属是</a:t>
            </a:r>
            <a:r>
              <a:rPr lang="en-US" altLang="zh-CN" sz="2400" b="1" dirty="0">
                <a:latin typeface="Times New Roman" pitchFamily="18" charset="0"/>
                <a:cs typeface="Times New Roman" pitchFamily="18" charset="0"/>
              </a:rPr>
              <a:t> </a:t>
            </a:r>
            <a:r>
              <a:rPr lang="zh-CN" altLang="zh-CN" sz="2400" b="1" u="sng" dirty="0">
                <a:latin typeface="Times New Roman" pitchFamily="18" charset="0"/>
                <a:cs typeface="Times New Roman" pitchFamily="18" charset="0"/>
              </a:rPr>
              <a:t>　　　　</a:t>
            </a:r>
            <a:r>
              <a:rPr lang="zh-CN" altLang="zh-CN" sz="2400" b="1" dirty="0">
                <a:latin typeface="Times New Roman" pitchFamily="18" charset="0"/>
                <a:cs typeface="Times New Roman" pitchFamily="18" charset="0"/>
              </a:rPr>
              <a:t>。</a:t>
            </a:r>
            <a:r>
              <a:rPr lang="en-US" altLang="zh-CN" sz="2400" b="1" dirty="0">
                <a:latin typeface="Times New Roman" pitchFamily="18" charset="0"/>
                <a:cs typeface="Times New Roman" pitchFamily="18" charset="0"/>
              </a:rPr>
              <a:t> </a:t>
            </a:r>
            <a:endParaRPr lang="zh-CN" altLang="zh-CN" sz="2400" b="1" dirty="0">
              <a:latin typeface="Times New Roman" pitchFamily="18" charset="0"/>
              <a:cs typeface="Times New Roman" pitchFamily="18" charset="0"/>
            </a:endParaRPr>
          </a:p>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2</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在</a:t>
            </a:r>
            <a:r>
              <a:rPr lang="zh-CN" altLang="zh-CN" sz="2400" b="1" dirty="0">
                <a:latin typeface="Times New Roman" pitchFamily="18" charset="0"/>
                <a:cs typeface="Times New Roman" pitchFamily="18" charset="0"/>
              </a:rPr>
              <a:t>自然界中大多数金属</a:t>
            </a:r>
            <a:r>
              <a:rPr lang="zh-CN" altLang="zh-CN" sz="2400" b="1" dirty="0" smtClean="0">
                <a:latin typeface="Times New Roman" pitchFamily="18" charset="0"/>
                <a:cs typeface="Times New Roman" pitchFamily="18" charset="0"/>
              </a:rPr>
              <a:t>以</a:t>
            </a:r>
            <a:r>
              <a:rPr lang="zh-CN" altLang="zh-CN" sz="2400" b="1" u="sng" dirty="0">
                <a:latin typeface="Times New Roman" pitchFamily="18" charset="0"/>
                <a:cs typeface="Times New Roman" pitchFamily="18" charset="0"/>
              </a:rPr>
              <a:t>　　　　</a:t>
            </a:r>
            <a:r>
              <a:rPr lang="zh-CN" altLang="zh-CN" sz="2400" b="1" dirty="0">
                <a:latin typeface="Times New Roman" pitchFamily="18" charset="0"/>
                <a:cs typeface="Times New Roman" pitchFamily="18" charset="0"/>
              </a:rPr>
              <a:t>的形式</a:t>
            </a:r>
            <a:r>
              <a:rPr lang="zh-CN" altLang="zh-CN" sz="2400" b="1" dirty="0" smtClean="0">
                <a:latin typeface="Times New Roman" pitchFamily="18" charset="0"/>
                <a:cs typeface="Times New Roman" pitchFamily="18" charset="0"/>
              </a:rPr>
              <a:t>存在</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有</a:t>
            </a:r>
            <a:r>
              <a:rPr lang="zh-CN" altLang="zh-CN" sz="2400" b="1" dirty="0">
                <a:latin typeface="Times New Roman" pitchFamily="18" charset="0"/>
                <a:cs typeface="Times New Roman" pitchFamily="18" charset="0"/>
              </a:rPr>
              <a:t>少数很不活泼的金属如金、银等能以</a:t>
            </a:r>
            <a:r>
              <a:rPr lang="en-US" altLang="zh-CN" sz="2400" b="1" dirty="0">
                <a:latin typeface="Times New Roman" pitchFamily="18" charset="0"/>
                <a:cs typeface="Times New Roman" pitchFamily="18" charset="0"/>
              </a:rPr>
              <a:t> </a:t>
            </a:r>
            <a:r>
              <a:rPr lang="zh-CN" altLang="zh-CN" sz="2400" b="1" u="sng" dirty="0">
                <a:latin typeface="Times New Roman" pitchFamily="18" charset="0"/>
                <a:cs typeface="Times New Roman" pitchFamily="18" charset="0"/>
              </a:rPr>
              <a:t>　　　</a:t>
            </a:r>
            <a:r>
              <a:rPr lang="zh-CN" altLang="zh-CN" sz="2400" b="1" dirty="0">
                <a:latin typeface="Times New Roman" pitchFamily="18" charset="0"/>
                <a:cs typeface="Times New Roman" pitchFamily="18" charset="0"/>
              </a:rPr>
              <a:t>形式存在。</a:t>
            </a:r>
            <a:r>
              <a:rPr lang="en-US" altLang="zh-CN" sz="2400" b="1" dirty="0">
                <a:latin typeface="Times New Roman" pitchFamily="18" charset="0"/>
                <a:cs typeface="Times New Roman" pitchFamily="18" charset="0"/>
              </a:rPr>
              <a:t> </a:t>
            </a:r>
            <a:endParaRPr lang="zh-CN" altLang="zh-CN" sz="2400" b="1" dirty="0">
              <a:latin typeface="Times New Roman" pitchFamily="18" charset="0"/>
              <a:cs typeface="Times New Roman" pitchFamily="18" charset="0"/>
            </a:endParaRPr>
          </a:p>
          <a:p>
            <a:pPr algn="just">
              <a:lnSpc>
                <a:spcPct val="150000"/>
              </a:lnSpc>
            </a:pPr>
            <a:r>
              <a:rPr lang="en-US" altLang="zh-CN" sz="2400" b="1" dirty="0">
                <a:latin typeface="Times New Roman" pitchFamily="18" charset="0"/>
                <a:cs typeface="Times New Roman" pitchFamily="18" charset="0"/>
              </a:rPr>
              <a:t>2.</a:t>
            </a:r>
            <a:r>
              <a:rPr lang="zh-CN" altLang="zh-CN" sz="2400" b="1" dirty="0">
                <a:latin typeface="Times New Roman" pitchFamily="18" charset="0"/>
                <a:cs typeface="Times New Roman" pitchFamily="18" charset="0"/>
              </a:rPr>
              <a:t>常见的铁矿石有磁铁矿</a:t>
            </a:r>
            <a:r>
              <a:rPr lang="en-US" altLang="zh-CN" sz="2400" b="1" dirty="0">
                <a:latin typeface="宋体" pitchFamily="2" charset="-122"/>
                <a:ea typeface="宋体" pitchFamily="2" charset="-122"/>
                <a:cs typeface="Times New Roman" pitchFamily="18" charset="0"/>
              </a:rPr>
              <a:t>(</a:t>
            </a:r>
            <a:r>
              <a:rPr lang="zh-CN" altLang="zh-CN" sz="2400" b="1" dirty="0">
                <a:latin typeface="宋体" pitchFamily="2" charset="-122"/>
                <a:ea typeface="宋体" pitchFamily="2" charset="-122"/>
                <a:cs typeface="Times New Roman" pitchFamily="18" charset="0"/>
              </a:rPr>
              <a:t>主要</a:t>
            </a:r>
            <a:r>
              <a:rPr lang="zh-CN" altLang="zh-CN" sz="2400" b="1" dirty="0" smtClean="0">
                <a:latin typeface="宋体" pitchFamily="2" charset="-122"/>
                <a:ea typeface="宋体" pitchFamily="2" charset="-122"/>
                <a:cs typeface="Times New Roman" pitchFamily="18" charset="0"/>
              </a:rPr>
              <a:t>成分是</a:t>
            </a:r>
            <a:r>
              <a:rPr lang="zh-CN" altLang="zh-CN" sz="2400" b="1" u="sng" dirty="0">
                <a:latin typeface="宋体" pitchFamily="2" charset="-122"/>
                <a:ea typeface="宋体" pitchFamily="2" charset="-122"/>
                <a:cs typeface="Times New Roman" pitchFamily="18" charset="0"/>
              </a:rPr>
              <a:t>　　　　</a:t>
            </a:r>
            <a:r>
              <a:rPr lang="en-US" altLang="zh-CN" sz="2400" b="1" dirty="0">
                <a:latin typeface="宋体" pitchFamily="2" charset="-122"/>
                <a:ea typeface="宋体" pitchFamily="2" charset="-122"/>
                <a:cs typeface="Times New Roman" pitchFamily="18" charset="0"/>
              </a:rPr>
              <a:t>)</a:t>
            </a:r>
            <a:r>
              <a:rPr lang="zh-CN" altLang="zh-CN" sz="2400" b="1" dirty="0">
                <a:latin typeface="宋体" pitchFamily="2" charset="-122"/>
                <a:ea typeface="宋体" pitchFamily="2" charset="-122"/>
                <a:cs typeface="Times New Roman" pitchFamily="18" charset="0"/>
              </a:rPr>
              <a:t>、赤铁矿</a:t>
            </a:r>
            <a:r>
              <a:rPr lang="en-US" altLang="zh-CN" sz="2400" b="1" dirty="0">
                <a:latin typeface="宋体" pitchFamily="2" charset="-122"/>
                <a:ea typeface="宋体" pitchFamily="2" charset="-122"/>
                <a:cs typeface="Times New Roman" pitchFamily="18" charset="0"/>
              </a:rPr>
              <a:t>(</a:t>
            </a:r>
            <a:r>
              <a:rPr lang="zh-CN" altLang="zh-CN" sz="2400" b="1" dirty="0">
                <a:latin typeface="宋体" pitchFamily="2" charset="-122"/>
                <a:ea typeface="宋体" pitchFamily="2" charset="-122"/>
                <a:cs typeface="Times New Roman" pitchFamily="18" charset="0"/>
              </a:rPr>
              <a:t>主要成分</a:t>
            </a:r>
            <a:r>
              <a:rPr lang="zh-CN" altLang="zh-CN" sz="2400" b="1" dirty="0" smtClean="0">
                <a:latin typeface="宋体" pitchFamily="2" charset="-122"/>
                <a:ea typeface="宋体" pitchFamily="2" charset="-122"/>
                <a:cs typeface="Times New Roman" pitchFamily="18" charset="0"/>
              </a:rPr>
              <a:t>是</a:t>
            </a:r>
            <a:r>
              <a:rPr lang="zh-CN" altLang="zh-CN" sz="2400" b="1" u="sng" dirty="0">
                <a:latin typeface="宋体" pitchFamily="2" charset="-122"/>
                <a:ea typeface="宋体" pitchFamily="2" charset="-122"/>
                <a:cs typeface="Times New Roman" pitchFamily="18" charset="0"/>
              </a:rPr>
              <a:t>　　　　</a:t>
            </a:r>
            <a:r>
              <a:rPr lang="en-US" altLang="zh-CN" sz="2400" b="1" dirty="0">
                <a:latin typeface="宋体" pitchFamily="2" charset="-122"/>
                <a:ea typeface="宋体" pitchFamily="2" charset="-122"/>
                <a:cs typeface="Times New Roman" pitchFamily="18" charset="0"/>
              </a:rPr>
              <a:t>)</a:t>
            </a:r>
            <a:r>
              <a:rPr lang="zh-CN" altLang="zh-CN" sz="2400" b="1" dirty="0">
                <a:latin typeface="宋体" pitchFamily="2" charset="-122"/>
                <a:ea typeface="宋体" pitchFamily="2" charset="-122"/>
                <a:cs typeface="Times New Roman" pitchFamily="18" charset="0"/>
              </a:rPr>
              <a:t>、菱铁矿</a:t>
            </a:r>
            <a:r>
              <a:rPr lang="en-US" altLang="zh-CN" sz="2400" b="1" dirty="0">
                <a:latin typeface="宋体" pitchFamily="2" charset="-122"/>
                <a:ea typeface="宋体" pitchFamily="2" charset="-122"/>
                <a:cs typeface="Times New Roman" pitchFamily="18" charset="0"/>
              </a:rPr>
              <a:t>(</a:t>
            </a:r>
            <a:r>
              <a:rPr lang="zh-CN" altLang="zh-CN" sz="2400" b="1" dirty="0">
                <a:latin typeface="Times New Roman" pitchFamily="18" charset="0"/>
                <a:cs typeface="Times New Roman" pitchFamily="18" charset="0"/>
              </a:rPr>
              <a:t>主要成分是</a:t>
            </a:r>
            <a:r>
              <a:rPr lang="en-US" altLang="zh-CN" sz="2400" b="1" dirty="0">
                <a:latin typeface="Times New Roman" pitchFamily="18" charset="0"/>
                <a:cs typeface="Times New Roman" pitchFamily="18" charset="0"/>
              </a:rPr>
              <a:t>FeCO</a:t>
            </a:r>
            <a:r>
              <a:rPr lang="en-US" altLang="zh-CN" sz="2400" b="1" baseline="-25000" dirty="0">
                <a:latin typeface="Times New Roman" pitchFamily="18" charset="0"/>
                <a:cs typeface="Times New Roman" pitchFamily="18" charset="0"/>
              </a:rPr>
              <a:t>3</a:t>
            </a:r>
            <a:r>
              <a:rPr lang="en-US" altLang="zh-CN" sz="2400" b="1" dirty="0">
                <a:latin typeface="宋体" pitchFamily="2" charset="-122"/>
                <a:ea typeface="宋体" pitchFamily="2" charset="-122"/>
                <a:cs typeface="Times New Roman" pitchFamily="18" charset="0"/>
              </a:rPr>
              <a:t>)</a:t>
            </a:r>
            <a:r>
              <a:rPr lang="zh-CN" altLang="zh-CN" sz="2400" b="1" dirty="0">
                <a:latin typeface="Times New Roman" pitchFamily="18" charset="0"/>
                <a:cs typeface="Times New Roman" pitchFamily="18" charset="0"/>
              </a:rPr>
              <a:t>等。</a:t>
            </a:r>
            <a:r>
              <a:rPr lang="en-US" altLang="zh-CN" sz="2400" b="1" dirty="0" smtClean="0">
                <a:latin typeface="Times New Roman" pitchFamily="18" charset="0"/>
                <a:cs typeface="Times New Roman" pitchFamily="18" charset="0"/>
              </a:rPr>
              <a:t> </a:t>
            </a:r>
            <a:endParaRPr lang="zh-CN" altLang="zh-CN" sz="2400" b="1" dirty="0">
              <a:latin typeface="Times New Roman" pitchFamily="18" charset="0"/>
              <a:cs typeface="Times New Roman" pitchFamily="18" charset="0"/>
            </a:endParaRPr>
          </a:p>
        </p:txBody>
      </p:sp>
      <p:sp>
        <p:nvSpPr>
          <p:cNvPr id="21" name="TextBox 20"/>
          <p:cNvSpPr txBox="1"/>
          <p:nvPr/>
        </p:nvSpPr>
        <p:spPr>
          <a:xfrm>
            <a:off x="6173936" y="2874776"/>
            <a:ext cx="494046" cy="461665"/>
          </a:xfrm>
          <a:prstGeom prst="rect">
            <a:avLst/>
          </a:prstGeom>
          <a:noFill/>
        </p:spPr>
        <p:txBody>
          <a:bodyPr wrap="none" rtlCol="0">
            <a:spAutoFit/>
          </a:bodyPr>
          <a:lstStyle/>
          <a:p>
            <a:r>
              <a:rPr lang="zh-CN" altLang="en-US" sz="2400" b="1" dirty="0">
                <a:solidFill>
                  <a:srgbClr val="FF0000"/>
                </a:solidFill>
                <a:latin typeface="宋体" pitchFamily="2" charset="-122"/>
                <a:ea typeface="宋体" pitchFamily="2" charset="-122"/>
                <a:cs typeface="Times New Roman" pitchFamily="18" charset="0"/>
              </a:rPr>
              <a:t>铝</a:t>
            </a:r>
          </a:p>
        </p:txBody>
      </p:sp>
      <p:sp>
        <p:nvSpPr>
          <p:cNvPr id="22" name="TextBox 21"/>
          <p:cNvSpPr txBox="1"/>
          <p:nvPr/>
        </p:nvSpPr>
        <p:spPr>
          <a:xfrm>
            <a:off x="8810830" y="2883353"/>
            <a:ext cx="494046" cy="461665"/>
          </a:xfrm>
          <a:prstGeom prst="rect">
            <a:avLst/>
          </a:prstGeom>
          <a:noFill/>
        </p:spPr>
        <p:txBody>
          <a:bodyPr wrap="none" rtlCol="0">
            <a:spAutoFit/>
          </a:bodyPr>
          <a:lstStyle/>
          <a:p>
            <a:r>
              <a:rPr lang="zh-CN" altLang="en-US" sz="2400" b="1" dirty="0">
                <a:solidFill>
                  <a:srgbClr val="FF0000"/>
                </a:solidFill>
                <a:latin typeface="宋体" pitchFamily="2" charset="-122"/>
                <a:ea typeface="宋体" pitchFamily="2" charset="-122"/>
                <a:cs typeface="Times New Roman" pitchFamily="18" charset="0"/>
              </a:rPr>
              <a:t>铁</a:t>
            </a:r>
          </a:p>
        </p:txBody>
      </p:sp>
      <p:sp>
        <p:nvSpPr>
          <p:cNvPr id="23" name="TextBox 22"/>
          <p:cNvSpPr txBox="1"/>
          <p:nvPr/>
        </p:nvSpPr>
        <p:spPr>
          <a:xfrm>
            <a:off x="4094868" y="3427931"/>
            <a:ext cx="494046" cy="461665"/>
          </a:xfrm>
          <a:prstGeom prst="rect">
            <a:avLst/>
          </a:prstGeom>
          <a:noFill/>
        </p:spPr>
        <p:txBody>
          <a:bodyPr wrap="none" rtlCol="0">
            <a:spAutoFit/>
          </a:bodyPr>
          <a:lstStyle/>
          <a:p>
            <a:r>
              <a:rPr lang="zh-CN" altLang="en-US" sz="2400" b="1" dirty="0">
                <a:solidFill>
                  <a:srgbClr val="FF0000"/>
                </a:solidFill>
                <a:latin typeface="宋体" pitchFamily="2" charset="-122"/>
                <a:ea typeface="宋体" pitchFamily="2" charset="-122"/>
                <a:cs typeface="Times New Roman" pitchFamily="18" charset="0"/>
              </a:rPr>
              <a:t>铁</a:t>
            </a:r>
          </a:p>
        </p:txBody>
      </p:sp>
      <p:sp>
        <p:nvSpPr>
          <p:cNvPr id="24" name="TextBox 23"/>
          <p:cNvSpPr txBox="1"/>
          <p:nvPr/>
        </p:nvSpPr>
        <p:spPr>
          <a:xfrm>
            <a:off x="5312978" y="3987585"/>
            <a:ext cx="1112805" cy="461665"/>
          </a:xfrm>
          <a:prstGeom prst="rect">
            <a:avLst/>
          </a:prstGeom>
          <a:noFill/>
        </p:spPr>
        <p:txBody>
          <a:bodyPr wrap="none" rtlCol="0">
            <a:spAutoFit/>
          </a:bodyPr>
          <a:lstStyle/>
          <a:p>
            <a:r>
              <a:rPr lang="zh-CN" altLang="en-US" sz="2400" b="1" dirty="0">
                <a:solidFill>
                  <a:srgbClr val="FF0000"/>
                </a:solidFill>
                <a:latin typeface="宋体" pitchFamily="2" charset="-122"/>
                <a:ea typeface="宋体" pitchFamily="2" charset="-122"/>
                <a:cs typeface="Times New Roman" pitchFamily="18" charset="0"/>
              </a:rPr>
              <a:t>化合物</a:t>
            </a:r>
          </a:p>
        </p:txBody>
      </p:sp>
      <p:sp>
        <p:nvSpPr>
          <p:cNvPr id="25" name="TextBox 24"/>
          <p:cNvSpPr txBox="1"/>
          <p:nvPr/>
        </p:nvSpPr>
        <p:spPr>
          <a:xfrm>
            <a:off x="3523820" y="4526989"/>
            <a:ext cx="803425" cy="461665"/>
          </a:xfrm>
          <a:prstGeom prst="rect">
            <a:avLst/>
          </a:prstGeom>
          <a:noFill/>
        </p:spPr>
        <p:txBody>
          <a:bodyPr wrap="none" rtlCol="0">
            <a:spAutoFit/>
          </a:bodyPr>
          <a:lstStyle/>
          <a:p>
            <a:r>
              <a:rPr lang="zh-CN" altLang="en-US" sz="2400" b="1" dirty="0">
                <a:solidFill>
                  <a:srgbClr val="FF0000"/>
                </a:solidFill>
                <a:latin typeface="宋体" pitchFamily="2" charset="-122"/>
                <a:ea typeface="宋体" pitchFamily="2" charset="-122"/>
                <a:cs typeface="Times New Roman" pitchFamily="18" charset="0"/>
              </a:rPr>
              <a:t>单质</a:t>
            </a:r>
          </a:p>
        </p:txBody>
      </p:sp>
      <p:sp>
        <p:nvSpPr>
          <p:cNvPr id="26" name="TextBox 25"/>
          <p:cNvSpPr txBox="1"/>
          <p:nvPr/>
        </p:nvSpPr>
        <p:spPr>
          <a:xfrm>
            <a:off x="6966072" y="5054960"/>
            <a:ext cx="952505" cy="461665"/>
          </a:xfrm>
          <a:prstGeom prst="rect">
            <a:avLst/>
          </a:prstGeom>
          <a:noFill/>
        </p:spPr>
        <p:txBody>
          <a:bodyPr wrap="none" rtlCol="0">
            <a:spAutoFit/>
          </a:bodyPr>
          <a:lstStyle/>
          <a:p>
            <a:r>
              <a:rPr lang="en-US" altLang="zh-CN" sz="2400" b="1" dirty="0">
                <a:solidFill>
                  <a:srgbClr val="FF0000"/>
                </a:solidFill>
                <a:latin typeface="Times New Roman" pitchFamily="18" charset="0"/>
                <a:ea typeface="宋体" pitchFamily="2" charset="-122"/>
                <a:cs typeface="Times New Roman" pitchFamily="18" charset="0"/>
              </a:rPr>
              <a:t>Fe</a:t>
            </a:r>
            <a:r>
              <a:rPr lang="en-US" altLang="zh-CN" sz="2400" b="1" baseline="-25000" dirty="0">
                <a:solidFill>
                  <a:srgbClr val="FF0000"/>
                </a:solidFill>
                <a:latin typeface="Times New Roman" pitchFamily="18" charset="0"/>
                <a:ea typeface="宋体" pitchFamily="2" charset="-122"/>
                <a:cs typeface="Times New Roman" pitchFamily="18" charset="0"/>
              </a:rPr>
              <a:t>3</a:t>
            </a:r>
            <a:r>
              <a:rPr lang="en-US" altLang="zh-CN" sz="2400" b="1" dirty="0">
                <a:solidFill>
                  <a:srgbClr val="FF0000"/>
                </a:solidFill>
                <a:latin typeface="Times New Roman" pitchFamily="18" charset="0"/>
                <a:ea typeface="宋体" pitchFamily="2" charset="-122"/>
                <a:cs typeface="Times New Roman" pitchFamily="18" charset="0"/>
              </a:rPr>
              <a:t>O</a:t>
            </a:r>
            <a:r>
              <a:rPr lang="en-US" altLang="zh-CN" sz="2400" b="1" baseline="-25000" dirty="0">
                <a:solidFill>
                  <a:srgbClr val="FF0000"/>
                </a:solidFill>
                <a:latin typeface="Times New Roman" pitchFamily="18" charset="0"/>
                <a:ea typeface="宋体" pitchFamily="2" charset="-122"/>
                <a:cs typeface="Times New Roman" pitchFamily="18" charset="0"/>
              </a:rPr>
              <a:t>4</a:t>
            </a:r>
            <a:endParaRPr lang="zh-CN" altLang="en-US" sz="2400" b="1" baseline="-25000" dirty="0">
              <a:solidFill>
                <a:srgbClr val="FF0000"/>
              </a:solidFill>
              <a:latin typeface="Times New Roman" pitchFamily="18" charset="0"/>
              <a:ea typeface="宋体" pitchFamily="2" charset="-122"/>
              <a:cs typeface="Times New Roman" pitchFamily="18" charset="0"/>
            </a:endParaRPr>
          </a:p>
        </p:txBody>
      </p:sp>
      <p:sp>
        <p:nvSpPr>
          <p:cNvPr id="27" name="TextBox 26"/>
          <p:cNvSpPr txBox="1"/>
          <p:nvPr/>
        </p:nvSpPr>
        <p:spPr>
          <a:xfrm>
            <a:off x="1441976" y="5605154"/>
            <a:ext cx="952505" cy="461665"/>
          </a:xfrm>
          <a:prstGeom prst="rect">
            <a:avLst/>
          </a:prstGeom>
          <a:noFill/>
        </p:spPr>
        <p:txBody>
          <a:bodyPr wrap="none" rtlCol="0">
            <a:spAutoFit/>
          </a:bodyPr>
          <a:lstStyle/>
          <a:p>
            <a:r>
              <a:rPr lang="en-US" altLang="zh-CN" sz="2400" b="1" dirty="0">
                <a:solidFill>
                  <a:srgbClr val="FF0000"/>
                </a:solidFill>
                <a:latin typeface="Times New Roman" pitchFamily="18" charset="0"/>
                <a:cs typeface="Times New Roman" pitchFamily="18" charset="0"/>
              </a:rPr>
              <a:t>Fe</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O</a:t>
            </a:r>
            <a:r>
              <a:rPr lang="en-US" altLang="zh-CN" sz="2400" b="1" baseline="-25000" dirty="0">
                <a:solidFill>
                  <a:srgbClr val="FF0000"/>
                </a:solidFill>
                <a:latin typeface="Times New Roman" pitchFamily="18" charset="0"/>
                <a:cs typeface="Times New Roman" pitchFamily="18" charset="0"/>
              </a:rPr>
              <a:t>3</a:t>
            </a:r>
            <a:endParaRPr lang="zh-CN" altLang="en-US" sz="2400" b="1" dirty="0">
              <a:solidFill>
                <a:srgbClr val="FF0000"/>
              </a:solidFill>
              <a:latin typeface="Times New Roman" pitchFamily="18" charset="0"/>
              <a:ea typeface="宋体" pitchFamily="2" charset="-122"/>
              <a:cs typeface="Times New Roman" pitchFamily="18" charset="0"/>
            </a:endParaRPr>
          </a:p>
        </p:txBody>
      </p:sp>
    </p:spTree>
    <p:extLst>
      <p:ext uri="{BB962C8B-B14F-4D97-AF65-F5344CB8AC3E}">
        <p14:creationId xmlns:p14="http://schemas.microsoft.com/office/powerpoint/2010/main" xmlns="" val="954276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randombar(horizontal)">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randombar(horizontal)">
                                      <p:cBhvr>
                                        <p:cTn id="12" dur="500"/>
                                        <p:tgtEl>
                                          <p:spTgt spid="22"/>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randombar(horizontal)">
                                      <p:cBhvr>
                                        <p:cTn id="17" dur="500"/>
                                        <p:tgtEl>
                                          <p:spTgt spid="23"/>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randombar(horizontal)">
                                      <p:cBhvr>
                                        <p:cTn id="22" dur="500"/>
                                        <p:tgtEl>
                                          <p:spTgt spid="24"/>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randombar(horizontal)">
                                      <p:cBhvr>
                                        <p:cTn id="27" dur="500"/>
                                        <p:tgtEl>
                                          <p:spTgt spid="25"/>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randombar(horizontal)">
                                      <p:cBhvr>
                                        <p:cTn id="32" dur="500"/>
                                        <p:tgtEl>
                                          <p:spTgt spid="26"/>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randombar(horizontal)">
                                      <p:cBhvr>
                                        <p:cTn id="3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p:bldP spid="26" grpId="0"/>
      <p:bldP spid="2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7" name="文本框 99"/>
          <p:cNvSpPr txBox="1">
            <a:spLocks noChangeArrowheads="1"/>
          </p:cNvSpPr>
          <p:nvPr/>
        </p:nvSpPr>
        <p:spPr bwMode="auto">
          <a:xfrm>
            <a:off x="855782" y="1770414"/>
            <a:ext cx="10433105" cy="39703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lnSpc>
                <a:spcPct val="150000"/>
              </a:lnSpc>
            </a:pPr>
            <a:r>
              <a:rPr lang="en-US" altLang="zh-CN" sz="2400" b="1" dirty="0">
                <a:latin typeface="Times New Roman" pitchFamily="18" charset="0"/>
                <a:cs typeface="Times New Roman" pitchFamily="18" charset="0"/>
              </a:rPr>
              <a:t>3.</a:t>
            </a:r>
            <a:r>
              <a:rPr lang="zh-CN" altLang="zh-CN" sz="2400" b="1" dirty="0">
                <a:latin typeface="Times New Roman" pitchFamily="18" charset="0"/>
                <a:cs typeface="Times New Roman" pitchFamily="18" charset="0"/>
              </a:rPr>
              <a:t>金属的锈蚀</a:t>
            </a:r>
          </a:p>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1</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铁</a:t>
            </a:r>
            <a:r>
              <a:rPr lang="zh-CN" altLang="zh-CN" sz="2400" b="1" dirty="0">
                <a:latin typeface="Times New Roman" pitchFamily="18" charset="0"/>
                <a:cs typeface="Times New Roman" pitchFamily="18" charset="0"/>
              </a:rPr>
              <a:t>生锈是铁与空气中</a:t>
            </a:r>
            <a:r>
              <a:rPr lang="zh-CN" altLang="zh-CN" sz="2400" b="1" dirty="0" smtClean="0">
                <a:latin typeface="Times New Roman" pitchFamily="18" charset="0"/>
                <a:cs typeface="Times New Roman" pitchFamily="18" charset="0"/>
              </a:rPr>
              <a:t>的</a:t>
            </a:r>
            <a:r>
              <a:rPr lang="zh-CN" altLang="zh-CN" sz="2400" b="1" u="sng" dirty="0">
                <a:latin typeface="Times New Roman" pitchFamily="18" charset="0"/>
                <a:cs typeface="Times New Roman" pitchFamily="18" charset="0"/>
              </a:rPr>
              <a:t>　　　　</a:t>
            </a:r>
            <a:r>
              <a:rPr lang="zh-CN" altLang="zh-CN" sz="2400" b="1" dirty="0" smtClean="0">
                <a:latin typeface="Times New Roman" pitchFamily="18" charset="0"/>
                <a:cs typeface="Times New Roman" pitchFamily="18" charset="0"/>
              </a:rPr>
              <a:t>和</a:t>
            </a:r>
            <a:r>
              <a:rPr lang="zh-CN" altLang="zh-CN" sz="2400" b="1" u="sng" dirty="0">
                <a:latin typeface="Times New Roman" pitchFamily="18" charset="0"/>
                <a:cs typeface="Times New Roman" pitchFamily="18" charset="0"/>
              </a:rPr>
              <a:t>　　　　　</a:t>
            </a:r>
            <a:r>
              <a:rPr lang="zh-CN" altLang="zh-CN" sz="2400" b="1" dirty="0">
                <a:latin typeface="Times New Roman" pitchFamily="18" charset="0"/>
                <a:cs typeface="Times New Roman" pitchFamily="18" charset="0"/>
              </a:rPr>
              <a:t>共同作用的</a:t>
            </a:r>
            <a:r>
              <a:rPr lang="zh-CN" altLang="zh-CN" sz="2400" b="1" dirty="0" smtClean="0">
                <a:latin typeface="Times New Roman" pitchFamily="18" charset="0"/>
                <a:cs typeface="Times New Roman" pitchFamily="18" charset="0"/>
              </a:rPr>
              <a:t>结果</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铁</a:t>
            </a:r>
            <a:r>
              <a:rPr lang="zh-CN" altLang="zh-CN" sz="2400" b="1" dirty="0">
                <a:latin typeface="Times New Roman" pitchFamily="18" charset="0"/>
                <a:cs typeface="Times New Roman" pitchFamily="18" charset="0"/>
              </a:rPr>
              <a:t>生锈</a:t>
            </a:r>
            <a:r>
              <a:rPr lang="zh-CN" altLang="zh-CN" sz="2400" b="1" dirty="0" smtClean="0">
                <a:latin typeface="Times New Roman" pitchFamily="18" charset="0"/>
                <a:cs typeface="Times New Roman" pitchFamily="18" charset="0"/>
              </a:rPr>
              <a:t>属于</a:t>
            </a:r>
            <a:r>
              <a:rPr lang="zh-CN" altLang="zh-CN" sz="2400" b="1" u="sng" dirty="0">
                <a:latin typeface="Times New Roman" pitchFamily="18" charset="0"/>
                <a:cs typeface="Times New Roman" pitchFamily="18" charset="0"/>
              </a:rPr>
              <a:t>　　　　</a:t>
            </a:r>
            <a:r>
              <a:rPr lang="zh-CN" altLang="zh-CN" sz="2400" b="1" dirty="0">
                <a:latin typeface="Times New Roman" pitchFamily="18" charset="0"/>
                <a:cs typeface="Times New Roman" pitchFamily="18" charset="0"/>
              </a:rPr>
              <a:t>氧化。铁锈是一</a:t>
            </a:r>
            <a:r>
              <a:rPr lang="zh-CN" altLang="zh-CN" sz="2400" b="1" dirty="0" smtClean="0">
                <a:latin typeface="Times New Roman" pitchFamily="18" charset="0"/>
                <a:cs typeface="Times New Roman" pitchFamily="18" charset="0"/>
              </a:rPr>
              <a:t>种</a:t>
            </a:r>
            <a:r>
              <a:rPr lang="zh-CN" altLang="zh-CN" sz="2400" b="1" u="sng" dirty="0">
                <a:latin typeface="Times New Roman" pitchFamily="18" charset="0"/>
                <a:cs typeface="Times New Roman" pitchFamily="18" charset="0"/>
              </a:rPr>
              <a:t>　　　　</a:t>
            </a:r>
            <a:r>
              <a:rPr lang="en-US" altLang="zh-CN" sz="2400" b="1" dirty="0">
                <a:latin typeface="宋体" pitchFamily="2" charset="-122"/>
                <a:ea typeface="宋体" pitchFamily="2" charset="-122"/>
                <a:cs typeface="Times New Roman" pitchFamily="18" charset="0"/>
              </a:rPr>
              <a:t>(</a:t>
            </a:r>
            <a:r>
              <a:rPr lang="zh-CN" altLang="zh-CN" sz="2400" b="1" dirty="0">
                <a:latin typeface="宋体" pitchFamily="2" charset="-122"/>
                <a:ea typeface="宋体" pitchFamily="2" charset="-122"/>
                <a:cs typeface="Times New Roman" pitchFamily="18" charset="0"/>
              </a:rPr>
              <a:t>填“纯净”或“混合”</a:t>
            </a:r>
            <a:r>
              <a:rPr lang="en-US" altLang="zh-CN" sz="2400" b="1" dirty="0">
                <a:latin typeface="宋体" pitchFamily="2" charset="-122"/>
                <a:ea typeface="宋体" pitchFamily="2" charset="-122"/>
                <a:cs typeface="Times New Roman" pitchFamily="18" charset="0"/>
              </a:rPr>
              <a:t>)</a:t>
            </a:r>
            <a:r>
              <a:rPr lang="zh-CN" altLang="zh-CN" sz="2400" b="1" dirty="0" smtClean="0">
                <a:latin typeface="宋体" pitchFamily="2" charset="-122"/>
                <a:ea typeface="宋体" pitchFamily="2" charset="-122"/>
                <a:cs typeface="Times New Roman" pitchFamily="18" charset="0"/>
              </a:rPr>
              <a:t>物</a:t>
            </a:r>
            <a:r>
              <a:rPr lang="zh-CN" altLang="en-US" sz="2400" b="1" dirty="0" smtClean="0">
                <a:latin typeface="宋体" pitchFamily="2" charset="-122"/>
                <a:ea typeface="宋体" pitchFamily="2" charset="-122"/>
                <a:cs typeface="Times New Roman" pitchFamily="18" charset="0"/>
              </a:rPr>
              <a:t>，</a:t>
            </a:r>
            <a:r>
              <a:rPr lang="zh-CN" altLang="zh-CN" sz="2400" b="1" dirty="0" smtClean="0">
                <a:latin typeface="Times New Roman" pitchFamily="18" charset="0"/>
                <a:cs typeface="Times New Roman" pitchFamily="18" charset="0"/>
              </a:rPr>
              <a:t>其</a:t>
            </a:r>
            <a:r>
              <a:rPr lang="zh-CN" altLang="zh-CN" sz="2400" b="1" dirty="0">
                <a:latin typeface="Times New Roman" pitchFamily="18" charset="0"/>
                <a:cs typeface="Times New Roman" pitchFamily="18" charset="0"/>
              </a:rPr>
              <a:t>主要成分是</a:t>
            </a:r>
            <a:r>
              <a:rPr lang="en-US" altLang="zh-CN" sz="2400" b="1" dirty="0">
                <a:latin typeface="Times New Roman" pitchFamily="18" charset="0"/>
                <a:cs typeface="Times New Roman" pitchFamily="18" charset="0"/>
              </a:rPr>
              <a:t>Fe</a:t>
            </a:r>
            <a:r>
              <a:rPr lang="en-US" altLang="zh-CN" sz="2400" b="1" baseline="-25000" dirty="0">
                <a:latin typeface="Times New Roman" pitchFamily="18" charset="0"/>
                <a:cs typeface="Times New Roman" pitchFamily="18" charset="0"/>
              </a:rPr>
              <a:t>2</a:t>
            </a:r>
            <a:r>
              <a:rPr lang="en-US" altLang="zh-CN" sz="2400" b="1" dirty="0">
                <a:latin typeface="Times New Roman" pitchFamily="18" charset="0"/>
                <a:cs typeface="Times New Roman" pitchFamily="18" charset="0"/>
              </a:rPr>
              <a:t>O</a:t>
            </a:r>
            <a:r>
              <a:rPr lang="en-US" altLang="zh-CN" sz="2400" b="1" baseline="-25000" dirty="0">
                <a:latin typeface="Times New Roman" pitchFamily="18" charset="0"/>
                <a:cs typeface="Times New Roman" pitchFamily="18" charset="0"/>
              </a:rPr>
              <a:t>3</a:t>
            </a:r>
            <a:r>
              <a:rPr lang="zh-CN" altLang="zh-CN" sz="2400" b="1" dirty="0">
                <a:latin typeface="Times New Roman" pitchFamily="18" charset="0"/>
                <a:cs typeface="Times New Roman" pitchFamily="18" charset="0"/>
              </a:rPr>
              <a:t>·</a:t>
            </a:r>
            <a:r>
              <a:rPr lang="en-US" altLang="zh-CN" sz="2400" b="1" i="1" dirty="0" smtClean="0">
                <a:latin typeface="Times New Roman" pitchFamily="18" charset="0"/>
                <a:cs typeface="Times New Roman" pitchFamily="18" charset="0"/>
              </a:rPr>
              <a:t>x</a:t>
            </a:r>
            <a:r>
              <a:rPr lang="en-US" altLang="zh-CN" sz="2400" b="1" dirty="0" smtClean="0">
                <a:latin typeface="Times New Roman" pitchFamily="18" charset="0"/>
                <a:cs typeface="Times New Roman" pitchFamily="18" charset="0"/>
              </a:rPr>
              <a:t>H</a:t>
            </a:r>
            <a:r>
              <a:rPr lang="en-US" altLang="zh-CN" sz="2400" b="1" baseline="-25000" dirty="0" smtClean="0">
                <a:latin typeface="Times New Roman" pitchFamily="18" charset="0"/>
                <a:cs typeface="Times New Roman" pitchFamily="18" charset="0"/>
              </a:rPr>
              <a:t>2</a:t>
            </a:r>
            <a:r>
              <a:rPr lang="en-US" altLang="zh-CN" sz="2400" b="1" dirty="0" smtClean="0">
                <a:latin typeface="Times New Roman" pitchFamily="18" charset="0"/>
                <a:cs typeface="Times New Roman" pitchFamily="18" charset="0"/>
              </a:rPr>
              <a:t>O</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铁锈</a:t>
            </a:r>
            <a:r>
              <a:rPr lang="zh-CN" altLang="zh-CN" sz="2400" b="1" dirty="0">
                <a:latin typeface="Times New Roman" pitchFamily="18" charset="0"/>
                <a:cs typeface="Times New Roman" pitchFamily="18" charset="0"/>
              </a:rPr>
              <a:t>是一种疏松的物质。铁锈不仅不能阻止铁进一步</a:t>
            </a:r>
            <a:r>
              <a:rPr lang="zh-CN" altLang="zh-CN" sz="2400" b="1" dirty="0" smtClean="0">
                <a:latin typeface="Times New Roman" pitchFamily="18" charset="0"/>
                <a:cs typeface="Times New Roman" pitchFamily="18" charset="0"/>
              </a:rPr>
              <a:t>锈蚀</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还</a:t>
            </a:r>
            <a:r>
              <a:rPr lang="zh-CN" altLang="zh-CN" sz="2400" b="1" dirty="0">
                <a:latin typeface="Times New Roman" pitchFamily="18" charset="0"/>
                <a:cs typeface="Times New Roman" pitchFamily="18" charset="0"/>
              </a:rPr>
              <a:t>会加快铁锈蚀。</a:t>
            </a:r>
            <a:r>
              <a:rPr lang="en-US" altLang="zh-CN" sz="2400" b="1" dirty="0">
                <a:latin typeface="Times New Roman" pitchFamily="18" charset="0"/>
                <a:cs typeface="Times New Roman" pitchFamily="18" charset="0"/>
              </a:rPr>
              <a:t> </a:t>
            </a:r>
            <a:endParaRPr lang="zh-CN" altLang="zh-CN" sz="2400" b="1" dirty="0">
              <a:latin typeface="Times New Roman" pitchFamily="18" charset="0"/>
              <a:cs typeface="Times New Roman" pitchFamily="18" charset="0"/>
            </a:endParaRPr>
          </a:p>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2</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除去</a:t>
            </a:r>
            <a:r>
              <a:rPr lang="zh-CN" altLang="zh-CN" sz="2400" b="1" dirty="0">
                <a:latin typeface="Times New Roman" pitchFamily="18" charset="0"/>
                <a:cs typeface="Times New Roman" pitchFamily="18" charset="0"/>
              </a:rPr>
              <a:t>铁锈的</a:t>
            </a:r>
            <a:r>
              <a:rPr lang="zh-CN" altLang="zh-CN" sz="2400" b="1" dirty="0" smtClean="0">
                <a:latin typeface="Times New Roman" pitchFamily="18" charset="0"/>
                <a:cs typeface="Times New Roman" pitchFamily="18" charset="0"/>
              </a:rPr>
              <a:t>方法</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物理</a:t>
            </a:r>
            <a:r>
              <a:rPr lang="zh-CN" altLang="zh-CN" sz="2400" b="1" dirty="0">
                <a:latin typeface="Times New Roman" pitchFamily="18" charset="0"/>
                <a:cs typeface="Times New Roman" pitchFamily="18" charset="0"/>
              </a:rPr>
              <a:t>方法</a:t>
            </a:r>
            <a:r>
              <a:rPr lang="zh-CN" altLang="zh-CN" sz="2400" b="1" dirty="0" smtClean="0">
                <a:latin typeface="Times New Roman" pitchFamily="18" charset="0"/>
                <a:cs typeface="Times New Roman" pitchFamily="18" charset="0"/>
              </a:rPr>
              <a:t>是</a:t>
            </a:r>
            <a:r>
              <a:rPr lang="zh-CN" altLang="zh-CN" sz="2400" b="1" u="sng" dirty="0">
                <a:latin typeface="Times New Roman" pitchFamily="18" charset="0"/>
                <a:cs typeface="Times New Roman" pitchFamily="18" charset="0"/>
              </a:rPr>
              <a:t>　　　　</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化学</a:t>
            </a:r>
            <a:r>
              <a:rPr lang="zh-CN" altLang="zh-CN" sz="2400" b="1" dirty="0">
                <a:latin typeface="Times New Roman" pitchFamily="18" charset="0"/>
                <a:cs typeface="Times New Roman" pitchFamily="18" charset="0"/>
              </a:rPr>
              <a:t>方法</a:t>
            </a:r>
            <a:r>
              <a:rPr lang="zh-CN" altLang="zh-CN" sz="2400" b="1" dirty="0" smtClean="0">
                <a:latin typeface="Times New Roman" pitchFamily="18" charset="0"/>
                <a:cs typeface="Times New Roman" pitchFamily="18" charset="0"/>
              </a:rPr>
              <a:t>可用</a:t>
            </a:r>
            <a:r>
              <a:rPr lang="en-US" altLang="zh-CN" sz="2400" b="1" dirty="0" smtClean="0">
                <a:latin typeface="Times New Roman" pitchFamily="18" charset="0"/>
                <a:cs typeface="Times New Roman" pitchFamily="18" charset="0"/>
              </a:rPr>
              <a:t>__________</a:t>
            </a:r>
            <a:r>
              <a:rPr lang="zh-CN" altLang="zh-CN" sz="2400" b="1" dirty="0" smtClean="0">
                <a:latin typeface="Times New Roman" pitchFamily="18" charset="0"/>
                <a:cs typeface="Times New Roman" pitchFamily="18" charset="0"/>
              </a:rPr>
              <a:t>除</a:t>
            </a:r>
            <a:r>
              <a:rPr lang="zh-CN" altLang="zh-CN" sz="2400" b="1" dirty="0">
                <a:latin typeface="Times New Roman" pitchFamily="18" charset="0"/>
                <a:cs typeface="Times New Roman" pitchFamily="18" charset="0"/>
              </a:rPr>
              <a:t>铁锈。</a:t>
            </a:r>
            <a:r>
              <a:rPr lang="en-US" altLang="zh-CN" sz="2400" b="1" dirty="0">
                <a:latin typeface="Times New Roman" pitchFamily="18" charset="0"/>
                <a:cs typeface="Times New Roman" pitchFamily="18" charset="0"/>
              </a:rPr>
              <a:t> </a:t>
            </a:r>
            <a:endParaRPr lang="zh-CN" altLang="zh-CN" sz="2400" b="1" dirty="0">
              <a:latin typeface="Times New Roman" pitchFamily="18" charset="0"/>
              <a:cs typeface="Times New Roman" pitchFamily="18" charset="0"/>
            </a:endParaRPr>
          </a:p>
        </p:txBody>
      </p:sp>
      <p:sp>
        <p:nvSpPr>
          <p:cNvPr id="8" name="TextBox 7"/>
          <p:cNvSpPr txBox="1"/>
          <p:nvPr/>
        </p:nvSpPr>
        <p:spPr>
          <a:xfrm>
            <a:off x="5167308" y="2376533"/>
            <a:ext cx="803425" cy="461665"/>
          </a:xfrm>
          <a:prstGeom prst="rect">
            <a:avLst/>
          </a:prstGeom>
          <a:noFill/>
        </p:spPr>
        <p:txBody>
          <a:bodyPr wrap="none" rtlCol="0">
            <a:spAutoFit/>
          </a:bodyPr>
          <a:lstStyle/>
          <a:p>
            <a:r>
              <a:rPr lang="zh-CN" altLang="en-US" sz="2400" b="1" dirty="0">
                <a:solidFill>
                  <a:srgbClr val="FF0000"/>
                </a:solidFill>
                <a:latin typeface="宋体" pitchFamily="2" charset="-122"/>
                <a:ea typeface="宋体" pitchFamily="2" charset="-122"/>
                <a:cs typeface="Times New Roman" pitchFamily="18" charset="0"/>
              </a:rPr>
              <a:t>氧气</a:t>
            </a:r>
          </a:p>
        </p:txBody>
      </p:sp>
      <p:sp>
        <p:nvSpPr>
          <p:cNvPr id="9" name="TextBox 8"/>
          <p:cNvSpPr txBox="1"/>
          <p:nvPr/>
        </p:nvSpPr>
        <p:spPr>
          <a:xfrm>
            <a:off x="6776247" y="2376533"/>
            <a:ext cx="1112805" cy="461665"/>
          </a:xfrm>
          <a:prstGeom prst="rect">
            <a:avLst/>
          </a:prstGeom>
          <a:noFill/>
        </p:spPr>
        <p:txBody>
          <a:bodyPr wrap="none" rtlCol="0">
            <a:spAutoFit/>
          </a:bodyPr>
          <a:lstStyle/>
          <a:p>
            <a:r>
              <a:rPr lang="zh-CN" altLang="en-US" sz="2400" b="1" dirty="0">
                <a:solidFill>
                  <a:srgbClr val="FF0000"/>
                </a:solidFill>
                <a:latin typeface="宋体" pitchFamily="2" charset="-122"/>
                <a:ea typeface="宋体" pitchFamily="2" charset="-122"/>
                <a:cs typeface="Times New Roman" pitchFamily="18" charset="0"/>
              </a:rPr>
              <a:t>水蒸气</a:t>
            </a:r>
          </a:p>
        </p:txBody>
      </p:sp>
      <p:sp>
        <p:nvSpPr>
          <p:cNvPr id="10" name="TextBox 9"/>
          <p:cNvSpPr txBox="1"/>
          <p:nvPr/>
        </p:nvSpPr>
        <p:spPr>
          <a:xfrm>
            <a:off x="2123891" y="2943687"/>
            <a:ext cx="803425" cy="461665"/>
          </a:xfrm>
          <a:prstGeom prst="rect">
            <a:avLst/>
          </a:prstGeom>
          <a:noFill/>
        </p:spPr>
        <p:txBody>
          <a:bodyPr wrap="none" rtlCol="0">
            <a:spAutoFit/>
          </a:bodyPr>
          <a:lstStyle/>
          <a:p>
            <a:r>
              <a:rPr lang="zh-CN" altLang="en-US" sz="2400" b="1" dirty="0">
                <a:solidFill>
                  <a:srgbClr val="FF0000"/>
                </a:solidFill>
                <a:latin typeface="宋体" pitchFamily="2" charset="-122"/>
                <a:ea typeface="宋体" pitchFamily="2" charset="-122"/>
                <a:cs typeface="Times New Roman" pitchFamily="18" charset="0"/>
              </a:rPr>
              <a:t>缓慢</a:t>
            </a:r>
          </a:p>
        </p:txBody>
      </p:sp>
      <p:sp>
        <p:nvSpPr>
          <p:cNvPr id="11" name="TextBox 10"/>
          <p:cNvSpPr txBox="1"/>
          <p:nvPr/>
        </p:nvSpPr>
        <p:spPr>
          <a:xfrm>
            <a:off x="5826065" y="2940975"/>
            <a:ext cx="803425" cy="461665"/>
          </a:xfrm>
          <a:prstGeom prst="rect">
            <a:avLst/>
          </a:prstGeom>
          <a:noFill/>
        </p:spPr>
        <p:txBody>
          <a:bodyPr wrap="none" rtlCol="0">
            <a:spAutoFit/>
          </a:bodyPr>
          <a:lstStyle/>
          <a:p>
            <a:r>
              <a:rPr lang="zh-CN" altLang="en-US" sz="2400" b="1" dirty="0">
                <a:solidFill>
                  <a:srgbClr val="FF0000"/>
                </a:solidFill>
                <a:latin typeface="宋体" pitchFamily="2" charset="-122"/>
                <a:ea typeface="宋体" pitchFamily="2" charset="-122"/>
                <a:cs typeface="Times New Roman" pitchFamily="18" charset="0"/>
              </a:rPr>
              <a:t>混合</a:t>
            </a:r>
          </a:p>
        </p:txBody>
      </p:sp>
      <p:sp>
        <p:nvSpPr>
          <p:cNvPr id="12" name="TextBox 11"/>
          <p:cNvSpPr txBox="1"/>
          <p:nvPr/>
        </p:nvSpPr>
        <p:spPr>
          <a:xfrm>
            <a:off x="6083623" y="4586444"/>
            <a:ext cx="803425" cy="461665"/>
          </a:xfrm>
          <a:prstGeom prst="rect">
            <a:avLst/>
          </a:prstGeom>
          <a:noFill/>
        </p:spPr>
        <p:txBody>
          <a:bodyPr wrap="none" rtlCol="0">
            <a:spAutoFit/>
          </a:bodyPr>
          <a:lstStyle/>
          <a:p>
            <a:r>
              <a:rPr lang="zh-CN" altLang="en-US" sz="2400" b="1" dirty="0">
                <a:solidFill>
                  <a:srgbClr val="FF0000"/>
                </a:solidFill>
                <a:latin typeface="宋体" pitchFamily="2" charset="-122"/>
                <a:ea typeface="宋体" pitchFamily="2" charset="-122"/>
                <a:cs typeface="Times New Roman" pitchFamily="18" charset="0"/>
              </a:rPr>
              <a:t>打磨</a:t>
            </a:r>
          </a:p>
        </p:txBody>
      </p:sp>
      <p:sp>
        <p:nvSpPr>
          <p:cNvPr id="13" name="TextBox 12"/>
          <p:cNvSpPr txBox="1"/>
          <p:nvPr/>
        </p:nvSpPr>
        <p:spPr>
          <a:xfrm>
            <a:off x="9389490" y="4620311"/>
            <a:ext cx="1447844" cy="830997"/>
          </a:xfrm>
          <a:prstGeom prst="rect">
            <a:avLst/>
          </a:prstGeom>
          <a:noFill/>
        </p:spPr>
        <p:txBody>
          <a:bodyPr wrap="square" rtlCol="0">
            <a:spAutoFit/>
          </a:bodyPr>
          <a:lstStyle/>
          <a:p>
            <a:r>
              <a:rPr lang="zh-CN" altLang="en-US" sz="2400" b="1" dirty="0">
                <a:solidFill>
                  <a:srgbClr val="FF0000"/>
                </a:solidFill>
                <a:latin typeface="宋体" pitchFamily="2" charset="-122"/>
                <a:ea typeface="宋体" pitchFamily="2" charset="-122"/>
                <a:cs typeface="Times New Roman" pitchFamily="18" charset="0"/>
              </a:rPr>
              <a:t>稀盐酸或稀硫酸</a:t>
            </a:r>
          </a:p>
        </p:txBody>
      </p:sp>
    </p:spTree>
    <p:extLst>
      <p:ext uri="{BB962C8B-B14F-4D97-AF65-F5344CB8AC3E}">
        <p14:creationId xmlns:p14="http://schemas.microsoft.com/office/powerpoint/2010/main" xmlns="" val="14638623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randombar(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randombar(horizontal)">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randombar(horizontal)">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randombar(horizontal)">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randombar(horizontal)">
                                      <p:cBhvr>
                                        <p:cTn id="3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a:extLst>
              <a:ext uri="{FF2B5EF4-FFF2-40B4-BE49-F238E27FC236}">
                <a16:creationId xmlns:a16="http://schemas.microsoft.com/office/drawing/2014/main" xmlns="" id="{A0FEA59D-C2AE-DF42-8BCB-C8C0259D0B16}"/>
              </a:ext>
            </a:extLst>
          </p:cNvPr>
          <p:cNvSpPr/>
          <p:nvPr/>
        </p:nvSpPr>
        <p:spPr>
          <a:xfrm>
            <a:off x="1072063" y="2157324"/>
            <a:ext cx="3360089" cy="3221549"/>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 name="文本框 4"/>
          <p:cNvSpPr txBox="1"/>
          <p:nvPr/>
        </p:nvSpPr>
        <p:spPr>
          <a:xfrm>
            <a:off x="1424918" y="2957815"/>
            <a:ext cx="2849714" cy="1446550"/>
          </a:xfrm>
          <a:prstGeom prst="rect">
            <a:avLst/>
          </a:prstGeom>
          <a:noFill/>
        </p:spPr>
        <p:txBody>
          <a:bodyPr wrap="square" rtlCol="0">
            <a:spAutoFit/>
          </a:bodyPr>
          <a:lstStyle/>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数据链接  </a:t>
            </a:r>
            <a:endParaRPr lang="en-US" alt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真题试做</a:t>
            </a:r>
          </a:p>
        </p:txBody>
      </p:sp>
      <p:sp>
        <p:nvSpPr>
          <p:cNvPr id="4" name="圆角矩形 3">
            <a:extLst>
              <a:ext uri="{FF2B5EF4-FFF2-40B4-BE49-F238E27FC236}">
                <a16:creationId xmlns:a16="http://schemas.microsoft.com/office/drawing/2014/main" xmlns="" id="{A964C95F-2FCC-314C-AFE2-CBA7E3267291}"/>
              </a:ext>
            </a:extLst>
          </p:cNvPr>
          <p:cNvSpPr/>
          <p:nvPr/>
        </p:nvSpPr>
        <p:spPr>
          <a:xfrm>
            <a:off x="4306761" y="1642717"/>
            <a:ext cx="286756" cy="4851699"/>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三角形 7">
            <a:extLst>
              <a:ext uri="{FF2B5EF4-FFF2-40B4-BE49-F238E27FC236}">
                <a16:creationId xmlns:a16="http://schemas.microsoft.com/office/drawing/2014/main" xmlns="" id="{D9ABA66B-E34B-3749-821C-2A104C7ACF98}"/>
              </a:ext>
            </a:extLst>
          </p:cNvPr>
          <p:cNvSpPr/>
          <p:nvPr/>
        </p:nvSpPr>
        <p:spPr>
          <a:xfrm>
            <a:off x="4089829" y="1117978"/>
            <a:ext cx="720619" cy="621223"/>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8" name="文本框 2">
            <a:hlinkClick r:id="rId2" action="ppaction://hlinksldjump"/>
          </p:cNvPr>
          <p:cNvSpPr txBox="1"/>
          <p:nvPr/>
        </p:nvSpPr>
        <p:spPr>
          <a:xfrm>
            <a:off x="4593517" y="2757679"/>
            <a:ext cx="6266393" cy="523220"/>
          </a:xfrm>
          <a:prstGeom prst="rect">
            <a:avLst/>
          </a:prstGeom>
          <a:noFill/>
          <a:ln w="9525">
            <a:noFill/>
          </a:ln>
        </p:spPr>
        <p:txBody>
          <a:bodyPr wrap="square" anchor="t">
            <a:spAutoFit/>
          </a:bodyPr>
          <a:lstStyle/>
          <a:p>
            <a:r>
              <a:rPr lang="zh-CN" altLang="en-US" sz="2800" b="1" dirty="0" smtClean="0">
                <a:latin typeface="黑体" panose="02010609060101010101" pitchFamily="49" charset="-122"/>
                <a:ea typeface="黑体" panose="02010609060101010101" pitchFamily="49" charset="-122"/>
                <a:sym typeface="宋体" panose="02010600030101010101" pitchFamily="2" charset="-122"/>
              </a:rPr>
              <a:t> 命题点 </a:t>
            </a:r>
            <a:r>
              <a:rPr lang="en-US" altLang="zh-CN" sz="2800" b="1" dirty="0">
                <a:solidFill>
                  <a:schemeClr val="bg1"/>
                </a:solidFill>
                <a:latin typeface="Times New Roman" pitchFamily="18" charset="0"/>
                <a:ea typeface="黑体" panose="02010609060101010101" pitchFamily="49" charset="-122"/>
                <a:cs typeface="Times New Roman" pitchFamily="18" charset="0"/>
                <a:sym typeface="宋体" panose="02010600030101010101" pitchFamily="2" charset="-122"/>
              </a:rPr>
              <a:t>1</a:t>
            </a:r>
            <a:r>
              <a:rPr lang="zh-CN" altLang="en-US" sz="2800" b="1" dirty="0" smtClean="0">
                <a:latin typeface="黑体" panose="02010609060101010101" pitchFamily="49" charset="-122"/>
                <a:ea typeface="黑体" panose="02010609060101010101" pitchFamily="49" charset="-122"/>
                <a:sym typeface="宋体" panose="02010600030101010101" pitchFamily="2" charset="-122"/>
              </a:rPr>
              <a:t>  金属材料</a:t>
            </a:r>
            <a:endParaRPr lang="zh-CN" altLang="zh-CN" sz="2800" dirty="0">
              <a:latin typeface="黑体" panose="02010609060101010101" pitchFamily="49" charset="-122"/>
              <a:ea typeface="黑体" panose="02010609060101010101" pitchFamily="49" charset="-122"/>
            </a:endParaRPr>
          </a:p>
        </p:txBody>
      </p:sp>
      <p:sp>
        <p:nvSpPr>
          <p:cNvPr id="14" name="文本框 2">
            <a:hlinkClick r:id="rId3" action="ppaction://hlinksldjump"/>
          </p:cNvPr>
          <p:cNvSpPr txBox="1"/>
          <p:nvPr/>
        </p:nvSpPr>
        <p:spPr>
          <a:xfrm>
            <a:off x="4607999" y="4142755"/>
            <a:ext cx="6398667" cy="523220"/>
          </a:xfrm>
          <a:prstGeom prst="rect">
            <a:avLst/>
          </a:prstGeom>
          <a:noFill/>
          <a:ln w="9525">
            <a:noFill/>
          </a:ln>
        </p:spPr>
        <p:txBody>
          <a:bodyPr wrap="square" anchor="t">
            <a:spAutoFit/>
          </a:bodyPr>
          <a:lstStyle/>
          <a:p>
            <a:r>
              <a:rPr lang="zh-CN" altLang="en-US" sz="2800" b="1" dirty="0" smtClean="0">
                <a:latin typeface="黑体" panose="02010609060101010101" pitchFamily="49" charset="-122"/>
                <a:ea typeface="黑体" panose="02010609060101010101" pitchFamily="49" charset="-122"/>
                <a:sym typeface="宋体" panose="02010600030101010101" pitchFamily="2" charset="-122"/>
              </a:rPr>
              <a:t> 命题点    金属</a:t>
            </a:r>
            <a:r>
              <a:rPr lang="zh-CN" altLang="en-US" sz="2800" b="1" dirty="0">
                <a:latin typeface="黑体" panose="02010609060101010101" pitchFamily="49" charset="-122"/>
                <a:ea typeface="黑体" panose="02010609060101010101" pitchFamily="49" charset="-122"/>
                <a:sym typeface="宋体" panose="02010600030101010101" pitchFamily="2" charset="-122"/>
              </a:rPr>
              <a:t>的冶炼、锈蚀及防护</a:t>
            </a:r>
            <a:endParaRPr lang="zh-CN" altLang="zh-CN" sz="2800" dirty="0">
              <a:latin typeface="黑体" panose="02010609060101010101" pitchFamily="49" charset="-122"/>
              <a:ea typeface="黑体" panose="02010609060101010101" pitchFamily="49" charset="-122"/>
            </a:endParaRPr>
          </a:p>
        </p:txBody>
      </p:sp>
      <p:sp>
        <p:nvSpPr>
          <p:cNvPr id="15" name="椭圆 14">
            <a:extLst>
              <a:ext uri="{FF2B5EF4-FFF2-40B4-BE49-F238E27FC236}">
                <a16:creationId xmlns:a16="http://schemas.microsoft.com/office/drawing/2014/main" xmlns="" id="{097CE391-17D6-1348-B001-A9F01EE6070D}"/>
              </a:ext>
            </a:extLst>
          </p:cNvPr>
          <p:cNvSpPr/>
          <p:nvPr/>
        </p:nvSpPr>
        <p:spPr>
          <a:xfrm>
            <a:off x="6048000" y="4229334"/>
            <a:ext cx="350062" cy="350062"/>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2400" b="1" dirty="0" smtClean="0">
                <a:latin typeface="Times New Roman" pitchFamily="18" charset="0"/>
                <a:cs typeface="Times New Roman" pitchFamily="18" charset="0"/>
              </a:rPr>
              <a:t>2</a:t>
            </a:r>
            <a:endParaRPr kumimoji="1" lang="zh-CN" altLang="en-US" sz="2400" b="1" dirty="0">
              <a:latin typeface="Times New Roman" pitchFamily="18" charset="0"/>
              <a:cs typeface="Times New Roman" pitchFamily="18" charset="0"/>
            </a:endParaRPr>
          </a:p>
        </p:txBody>
      </p:sp>
      <p:sp>
        <p:nvSpPr>
          <p:cNvPr id="23" name="椭圆 22">
            <a:extLst>
              <a:ext uri="{FF2B5EF4-FFF2-40B4-BE49-F238E27FC236}">
                <a16:creationId xmlns:a16="http://schemas.microsoft.com/office/drawing/2014/main" xmlns="" id="{097CE391-17D6-1348-B001-A9F01EE6070D}"/>
              </a:ext>
            </a:extLst>
          </p:cNvPr>
          <p:cNvSpPr/>
          <p:nvPr/>
        </p:nvSpPr>
        <p:spPr>
          <a:xfrm>
            <a:off x="6048000" y="2844258"/>
            <a:ext cx="350062" cy="350062"/>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2400" b="1" dirty="0" smtClean="0">
                <a:latin typeface="Times New Roman" pitchFamily="18" charset="0"/>
                <a:cs typeface="Times New Roman" pitchFamily="18" charset="0"/>
              </a:rPr>
              <a:t>1</a:t>
            </a:r>
            <a:endParaRPr kumimoji="1" lang="zh-CN" altLang="en-US" sz="2400" b="1" dirty="0">
              <a:latin typeface="Times New Roman" pitchFamily="18" charset="0"/>
              <a:cs typeface="Times New Roman" pitchFamily="18" charset="0"/>
            </a:endParaRPr>
          </a:p>
        </p:txBody>
      </p:sp>
    </p:spTree>
    <p:extLst>
      <p:ext uri="{BB962C8B-B14F-4D97-AF65-F5344CB8AC3E}">
        <p14:creationId xmlns:p14="http://schemas.microsoft.com/office/powerpoint/2010/main" xmlns="" val="188448965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7" name="文本框 99"/>
          <p:cNvSpPr txBox="1">
            <a:spLocks noChangeArrowheads="1"/>
          </p:cNvSpPr>
          <p:nvPr/>
        </p:nvSpPr>
        <p:spPr bwMode="auto">
          <a:xfrm>
            <a:off x="855782" y="1770414"/>
            <a:ext cx="10433105" cy="45243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3</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防止</a:t>
            </a:r>
            <a:r>
              <a:rPr lang="zh-CN" altLang="zh-CN" sz="2400" b="1" dirty="0">
                <a:latin typeface="Times New Roman" pitchFamily="18" charset="0"/>
                <a:cs typeface="Times New Roman" pitchFamily="18" charset="0"/>
              </a:rPr>
              <a:t>铁生锈的方法</a:t>
            </a:r>
            <a:r>
              <a:rPr lang="zh-CN" altLang="zh-CN" sz="2400" b="1" dirty="0" smtClean="0">
                <a:latin typeface="Times New Roman" pitchFamily="18" charset="0"/>
                <a:cs typeface="Times New Roman" pitchFamily="18" charset="0"/>
              </a:rPr>
              <a:t>有</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改变</a:t>
            </a:r>
            <a:r>
              <a:rPr lang="zh-CN" altLang="zh-CN" sz="2400" b="1" dirty="0">
                <a:latin typeface="Times New Roman" pitchFamily="18" charset="0"/>
                <a:cs typeface="Times New Roman" pitchFamily="18" charset="0"/>
              </a:rPr>
              <a:t>金属的内部</a:t>
            </a:r>
            <a:r>
              <a:rPr lang="zh-CN" altLang="zh-CN" sz="2400" b="1" dirty="0" smtClean="0">
                <a:latin typeface="Times New Roman" pitchFamily="18" charset="0"/>
                <a:cs typeface="Times New Roman" pitchFamily="18" charset="0"/>
              </a:rPr>
              <a:t>结构</a:t>
            </a:r>
            <a:r>
              <a:rPr lang="zh-CN" altLang="en-US" sz="2400" b="1" dirty="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如制成</a:t>
            </a:r>
            <a:r>
              <a:rPr lang="zh-CN" altLang="zh-CN" sz="2400" b="1" u="sng" dirty="0">
                <a:latin typeface="Times New Roman" pitchFamily="18" charset="0"/>
                <a:cs typeface="Times New Roman" pitchFamily="18" charset="0"/>
              </a:rPr>
              <a:t>　　　　</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破坏</a:t>
            </a:r>
            <a:r>
              <a:rPr lang="zh-CN" altLang="zh-CN" sz="2400" b="1" dirty="0">
                <a:latin typeface="Times New Roman" pitchFamily="18" charset="0"/>
                <a:cs typeface="Times New Roman" pitchFamily="18" charset="0"/>
              </a:rPr>
              <a:t>铁生锈的</a:t>
            </a:r>
            <a:r>
              <a:rPr lang="zh-CN" altLang="zh-CN" sz="2400" b="1" dirty="0" smtClean="0">
                <a:latin typeface="Times New Roman" pitchFamily="18" charset="0"/>
                <a:cs typeface="Times New Roman" pitchFamily="18" charset="0"/>
              </a:rPr>
              <a:t>条件</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如</a:t>
            </a:r>
            <a:r>
              <a:rPr lang="zh-CN" altLang="zh-CN" sz="2400" b="1" dirty="0">
                <a:latin typeface="Times New Roman" pitchFamily="18" charset="0"/>
                <a:cs typeface="Times New Roman" pitchFamily="18" charset="0"/>
              </a:rPr>
              <a:t>保持铁制品表面干燥和</a:t>
            </a:r>
            <a:r>
              <a:rPr lang="zh-CN" altLang="zh-CN" sz="2400" b="1" dirty="0" smtClean="0">
                <a:latin typeface="Times New Roman" pitchFamily="18" charset="0"/>
                <a:cs typeface="Times New Roman" pitchFamily="18" charset="0"/>
              </a:rPr>
              <a:t>洁净</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涂</a:t>
            </a:r>
            <a:r>
              <a:rPr lang="zh-CN" altLang="zh-CN" sz="2400" b="1" dirty="0">
                <a:latin typeface="Times New Roman" pitchFamily="18" charset="0"/>
                <a:cs typeface="Times New Roman" pitchFamily="18" charset="0"/>
              </a:rPr>
              <a:t>油、刷漆、搪瓷等。</a:t>
            </a:r>
            <a:r>
              <a:rPr lang="en-US" altLang="zh-CN" sz="2400" b="1" dirty="0">
                <a:latin typeface="Times New Roman" pitchFamily="18" charset="0"/>
                <a:cs typeface="Times New Roman" pitchFamily="18" charset="0"/>
              </a:rPr>
              <a:t> </a:t>
            </a:r>
            <a:endParaRPr lang="zh-CN" altLang="zh-CN" sz="2400" b="1" dirty="0">
              <a:latin typeface="Times New Roman" pitchFamily="18" charset="0"/>
              <a:cs typeface="Times New Roman" pitchFamily="18" charset="0"/>
            </a:endParaRPr>
          </a:p>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4</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利用</a:t>
            </a:r>
            <a:r>
              <a:rPr lang="zh-CN" altLang="zh-CN" sz="2400" b="1" dirty="0">
                <a:latin typeface="Times New Roman" pitchFamily="18" charset="0"/>
                <a:cs typeface="Times New Roman" pitchFamily="18" charset="0"/>
              </a:rPr>
              <a:t>铁生锈的</a:t>
            </a:r>
            <a:r>
              <a:rPr lang="zh-CN" altLang="zh-CN" sz="2400" b="1" dirty="0" smtClean="0">
                <a:latin typeface="Times New Roman" pitchFamily="18" charset="0"/>
                <a:cs typeface="Times New Roman" pitchFamily="18" charset="0"/>
              </a:rPr>
              <a:t>原理</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可用</a:t>
            </a:r>
            <a:r>
              <a:rPr lang="zh-CN" altLang="zh-CN" sz="2400" b="1" dirty="0">
                <a:latin typeface="Times New Roman" pitchFamily="18" charset="0"/>
                <a:cs typeface="Times New Roman" pitchFamily="18" charset="0"/>
              </a:rPr>
              <a:t>铁粉作食品包装中的双吸剂或取暖贴等。</a:t>
            </a:r>
          </a:p>
          <a:p>
            <a:pPr algn="just">
              <a:lnSpc>
                <a:spcPct val="150000"/>
              </a:lnSpc>
            </a:pPr>
            <a:r>
              <a:rPr lang="en-US" altLang="zh-CN" sz="2400" b="1" dirty="0">
                <a:latin typeface="Times New Roman" pitchFamily="18" charset="0"/>
                <a:cs typeface="Times New Roman" pitchFamily="18" charset="0"/>
              </a:rPr>
              <a:t> 4.</a:t>
            </a:r>
            <a:r>
              <a:rPr lang="zh-CN" altLang="en-US" sz="2400" b="1" dirty="0">
                <a:latin typeface="Times New Roman" pitchFamily="18" charset="0"/>
                <a:cs typeface="Times New Roman" pitchFamily="18" charset="0"/>
              </a:rPr>
              <a:t>金属资源的保护</a:t>
            </a:r>
          </a:p>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1</a:t>
            </a:r>
            <a:r>
              <a:rPr lang="zh-CN" altLang="en-US" sz="2400" b="1" dirty="0" smtClean="0">
                <a:latin typeface="Times New Roman" pitchFamily="18" charset="0"/>
                <a:cs typeface="Times New Roman" pitchFamily="18" charset="0"/>
              </a:rPr>
              <a:t>）保护</a:t>
            </a:r>
            <a:r>
              <a:rPr lang="zh-CN" altLang="en-US" sz="2400" b="1" dirty="0">
                <a:latin typeface="Times New Roman" pitchFamily="18" charset="0"/>
                <a:cs typeface="Times New Roman" pitchFamily="18" charset="0"/>
              </a:rPr>
              <a:t>金属资源的</a:t>
            </a:r>
            <a:r>
              <a:rPr lang="zh-CN" altLang="en-US" sz="2400" b="1" dirty="0" smtClean="0">
                <a:latin typeface="Times New Roman" pitchFamily="18" charset="0"/>
                <a:cs typeface="Times New Roman" pitchFamily="18" charset="0"/>
              </a:rPr>
              <a:t>途径：防止金属腐蚀；合理</a:t>
            </a:r>
            <a:r>
              <a:rPr lang="zh-CN" altLang="en-US" sz="2400" b="1" dirty="0">
                <a:latin typeface="Times New Roman" pitchFamily="18" charset="0"/>
                <a:cs typeface="Times New Roman" pitchFamily="18" charset="0"/>
              </a:rPr>
              <a:t>开采</a:t>
            </a:r>
            <a:r>
              <a:rPr lang="zh-CN" altLang="en-US" sz="2400" b="1" dirty="0" smtClean="0">
                <a:latin typeface="Times New Roman" pitchFamily="18" charset="0"/>
                <a:cs typeface="Times New Roman" pitchFamily="18" charset="0"/>
              </a:rPr>
              <a:t>矿物；寻找</a:t>
            </a:r>
            <a:r>
              <a:rPr lang="zh-CN" altLang="en-US" sz="2400" b="1" dirty="0">
                <a:latin typeface="Times New Roman" pitchFamily="18" charset="0"/>
                <a:cs typeface="Times New Roman" pitchFamily="18" charset="0"/>
              </a:rPr>
              <a:t>金属</a:t>
            </a:r>
            <a:r>
              <a:rPr lang="zh-CN" altLang="en-US" sz="2400" b="1" dirty="0" smtClean="0">
                <a:latin typeface="Times New Roman" pitchFamily="18" charset="0"/>
                <a:cs typeface="Times New Roman" pitchFamily="18" charset="0"/>
              </a:rPr>
              <a:t>代用品；回收</a:t>
            </a:r>
            <a:r>
              <a:rPr lang="zh-CN" altLang="en-US" sz="2400" b="1" dirty="0">
                <a:latin typeface="Times New Roman" pitchFamily="18" charset="0"/>
                <a:cs typeface="Times New Roman" pitchFamily="18" charset="0"/>
              </a:rPr>
              <a:t>废旧金属。</a:t>
            </a:r>
          </a:p>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2</a:t>
            </a:r>
            <a:r>
              <a:rPr lang="zh-CN" altLang="en-US" sz="2400" b="1" dirty="0" smtClean="0">
                <a:latin typeface="Times New Roman" pitchFamily="18" charset="0"/>
                <a:cs typeface="Times New Roman" pitchFamily="18" charset="0"/>
              </a:rPr>
              <a:t>）回收</a:t>
            </a:r>
            <a:r>
              <a:rPr lang="zh-CN" altLang="en-US" sz="2400" b="1" dirty="0">
                <a:latin typeface="Times New Roman" pitchFamily="18" charset="0"/>
                <a:cs typeface="Times New Roman" pitchFamily="18" charset="0"/>
              </a:rPr>
              <a:t>废旧金属的</a:t>
            </a:r>
            <a:r>
              <a:rPr lang="zh-CN" altLang="en-US" sz="2400" b="1" dirty="0" smtClean="0">
                <a:latin typeface="Times New Roman" pitchFamily="18" charset="0"/>
                <a:cs typeface="Times New Roman" pitchFamily="18" charset="0"/>
              </a:rPr>
              <a:t>意义：节约资源；节约能源；降低成本；减少</a:t>
            </a:r>
            <a:r>
              <a:rPr lang="zh-CN" altLang="en-US" sz="2400" b="1" dirty="0">
                <a:latin typeface="Times New Roman" pitchFamily="18" charset="0"/>
                <a:cs typeface="Times New Roman" pitchFamily="18" charset="0"/>
              </a:rPr>
              <a:t>对环境的污染</a:t>
            </a:r>
            <a:r>
              <a:rPr lang="zh-CN" altLang="en-US" sz="2400" b="1" dirty="0" smtClean="0">
                <a:latin typeface="Times New Roman" pitchFamily="18" charset="0"/>
                <a:cs typeface="Times New Roman" pitchFamily="18" charset="0"/>
              </a:rPr>
              <a:t>。</a:t>
            </a:r>
            <a:endParaRPr lang="zh-CN" altLang="en-US" sz="2400" b="1" dirty="0">
              <a:latin typeface="Times New Roman" pitchFamily="18" charset="0"/>
              <a:cs typeface="Times New Roman" pitchFamily="18" charset="0"/>
            </a:endParaRPr>
          </a:p>
        </p:txBody>
      </p:sp>
      <p:sp>
        <p:nvSpPr>
          <p:cNvPr id="6" name="TextBox 5"/>
          <p:cNvSpPr txBox="1"/>
          <p:nvPr/>
        </p:nvSpPr>
        <p:spPr>
          <a:xfrm>
            <a:off x="9116508" y="1836631"/>
            <a:ext cx="1112805" cy="461665"/>
          </a:xfrm>
          <a:prstGeom prst="rect">
            <a:avLst/>
          </a:prstGeom>
          <a:noFill/>
        </p:spPr>
        <p:txBody>
          <a:bodyPr wrap="none" rtlCol="0">
            <a:spAutoFit/>
          </a:bodyPr>
          <a:lstStyle/>
          <a:p>
            <a:r>
              <a:rPr lang="zh-CN" altLang="en-US" sz="2400" b="1" dirty="0">
                <a:solidFill>
                  <a:srgbClr val="FF0000"/>
                </a:solidFill>
                <a:latin typeface="宋体" pitchFamily="2" charset="-122"/>
                <a:ea typeface="宋体" pitchFamily="2" charset="-122"/>
                <a:cs typeface="Times New Roman" pitchFamily="18" charset="0"/>
              </a:rPr>
              <a:t>不锈钢</a:t>
            </a:r>
          </a:p>
        </p:txBody>
      </p:sp>
    </p:spTree>
    <p:extLst>
      <p:ext uri="{BB962C8B-B14F-4D97-AF65-F5344CB8AC3E}">
        <p14:creationId xmlns:p14="http://schemas.microsoft.com/office/powerpoint/2010/main" xmlns="" val="430564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a:extLst>
              <a:ext uri="{FF2B5EF4-FFF2-40B4-BE49-F238E27FC236}">
                <a16:creationId xmlns:a16="http://schemas.microsoft.com/office/drawing/2014/main" xmlns="" id="{F5A88B17-CAB7-7742-9C70-37C1F1ED5887}"/>
              </a:ext>
            </a:extLst>
          </p:cNvPr>
          <p:cNvSpPr/>
          <p:nvPr/>
        </p:nvSpPr>
        <p:spPr>
          <a:xfrm>
            <a:off x="6063445" y="2780130"/>
            <a:ext cx="350062" cy="350062"/>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圆角矩形 2">
            <a:extLst>
              <a:ext uri="{FF2B5EF4-FFF2-40B4-BE49-F238E27FC236}">
                <a16:creationId xmlns:a16="http://schemas.microsoft.com/office/drawing/2014/main" xmlns="" id="{A0FEA59D-C2AE-DF42-8BCB-C8C0259D0B16}"/>
              </a:ext>
            </a:extLst>
          </p:cNvPr>
          <p:cNvSpPr/>
          <p:nvPr/>
        </p:nvSpPr>
        <p:spPr>
          <a:xfrm>
            <a:off x="1389563" y="2157324"/>
            <a:ext cx="3360089" cy="3221549"/>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 name="文本框 4"/>
          <p:cNvSpPr txBox="1"/>
          <p:nvPr/>
        </p:nvSpPr>
        <p:spPr>
          <a:xfrm>
            <a:off x="1742418" y="2957815"/>
            <a:ext cx="2849714" cy="1446550"/>
          </a:xfrm>
          <a:prstGeom prst="rect">
            <a:avLst/>
          </a:prstGeom>
          <a:noFill/>
        </p:spPr>
        <p:txBody>
          <a:bodyPr wrap="square" rtlCol="0">
            <a:spAutoFit/>
          </a:bodyPr>
          <a:lstStyle/>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数据剖析  </a:t>
            </a:r>
            <a:endParaRPr lang="en-US" alt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题型突破</a:t>
            </a:r>
          </a:p>
        </p:txBody>
      </p:sp>
      <p:sp>
        <p:nvSpPr>
          <p:cNvPr id="4" name="圆角矩形 3">
            <a:extLst>
              <a:ext uri="{FF2B5EF4-FFF2-40B4-BE49-F238E27FC236}">
                <a16:creationId xmlns:a16="http://schemas.microsoft.com/office/drawing/2014/main" xmlns="" id="{A964C95F-2FCC-314C-AFE2-CBA7E3267291}"/>
              </a:ext>
            </a:extLst>
          </p:cNvPr>
          <p:cNvSpPr/>
          <p:nvPr/>
        </p:nvSpPr>
        <p:spPr>
          <a:xfrm>
            <a:off x="4624261" y="1642717"/>
            <a:ext cx="286756" cy="4851699"/>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三角形 7">
            <a:extLst>
              <a:ext uri="{FF2B5EF4-FFF2-40B4-BE49-F238E27FC236}">
                <a16:creationId xmlns:a16="http://schemas.microsoft.com/office/drawing/2014/main" xmlns="" id="{D9ABA66B-E34B-3749-821C-2A104C7ACF98}"/>
              </a:ext>
            </a:extLst>
          </p:cNvPr>
          <p:cNvSpPr/>
          <p:nvPr/>
        </p:nvSpPr>
        <p:spPr>
          <a:xfrm>
            <a:off x="4407329" y="1117978"/>
            <a:ext cx="720619" cy="621223"/>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1" name="椭圆 20">
            <a:extLst>
              <a:ext uri="{FF2B5EF4-FFF2-40B4-BE49-F238E27FC236}">
                <a16:creationId xmlns:a16="http://schemas.microsoft.com/office/drawing/2014/main" xmlns="" id="{097CE391-17D6-1348-B001-A9F01EE6070D}"/>
              </a:ext>
            </a:extLst>
          </p:cNvPr>
          <p:cNvSpPr/>
          <p:nvPr/>
        </p:nvSpPr>
        <p:spPr>
          <a:xfrm>
            <a:off x="6063445" y="3504030"/>
            <a:ext cx="350062" cy="350062"/>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2" name="椭圆 21">
            <a:extLst>
              <a:ext uri="{FF2B5EF4-FFF2-40B4-BE49-F238E27FC236}">
                <a16:creationId xmlns:a16="http://schemas.microsoft.com/office/drawing/2014/main" xmlns="" id="{62E685FC-60A4-F341-ABC6-326D6EC66351}"/>
              </a:ext>
            </a:extLst>
          </p:cNvPr>
          <p:cNvSpPr/>
          <p:nvPr/>
        </p:nvSpPr>
        <p:spPr>
          <a:xfrm>
            <a:off x="6063445" y="4291430"/>
            <a:ext cx="350062" cy="350062"/>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16" name="组合 15"/>
          <p:cNvGrpSpPr/>
          <p:nvPr/>
        </p:nvGrpSpPr>
        <p:grpSpPr>
          <a:xfrm>
            <a:off x="4911017" y="2712868"/>
            <a:ext cx="6404646" cy="1936443"/>
            <a:chOff x="3559940" y="2100735"/>
            <a:chExt cx="6404646" cy="1936443"/>
          </a:xfrm>
        </p:grpSpPr>
        <p:sp>
          <p:nvSpPr>
            <p:cNvPr id="18" name="文本框 2">
              <a:hlinkClick r:id="rId2" action="ppaction://hlinksldjump"/>
            </p:cNvPr>
            <p:cNvSpPr txBox="1"/>
            <p:nvPr/>
          </p:nvSpPr>
          <p:spPr>
            <a:xfrm>
              <a:off x="3559940" y="2100735"/>
              <a:ext cx="6404646" cy="461665"/>
            </a:xfrm>
            <a:prstGeom prst="rect">
              <a:avLst/>
            </a:prstGeom>
            <a:noFill/>
            <a:ln w="9525">
              <a:noFill/>
            </a:ln>
          </p:spPr>
          <p:txBody>
            <a:bodyPr wrap="square" anchor="t">
              <a:spAutoFit/>
            </a:bodyPr>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题型</a:t>
              </a:r>
              <a:r>
                <a:rPr lang="zh-CN" altLang="en-US" sz="2400" b="1" dirty="0">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一</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金属材料</a:t>
              </a:r>
              <a:r>
                <a:rPr lang="zh-CN" altLang="en-US" sz="2400" b="1" dirty="0">
                  <a:latin typeface="黑体" panose="02010609060101010101" pitchFamily="49" charset="-122"/>
                  <a:ea typeface="黑体" panose="02010609060101010101" pitchFamily="49" charset="-122"/>
                  <a:sym typeface="宋体" panose="02010600030101010101" pitchFamily="2" charset="-122"/>
                </a:rPr>
                <a:t>及金属的物理性质</a:t>
              </a:r>
              <a:endParaRPr lang="zh-CN" altLang="zh-CN" sz="2400" dirty="0">
                <a:latin typeface="黑体" panose="02010609060101010101" pitchFamily="49" charset="-122"/>
                <a:ea typeface="黑体" panose="02010609060101010101" pitchFamily="49" charset="-122"/>
              </a:endParaRPr>
            </a:p>
          </p:txBody>
        </p:sp>
        <p:sp>
          <p:nvSpPr>
            <p:cNvPr id="20" name="文本框 2">
              <a:hlinkClick r:id="rId3" action="ppaction://hlinksldjump"/>
            </p:cNvPr>
            <p:cNvSpPr txBox="1"/>
            <p:nvPr/>
          </p:nvSpPr>
          <p:spPr>
            <a:xfrm>
              <a:off x="3559940" y="2778783"/>
              <a:ext cx="6264284" cy="461665"/>
            </a:xfrm>
            <a:prstGeom prst="rect">
              <a:avLst/>
            </a:prstGeom>
            <a:noFill/>
            <a:ln w="9525">
              <a:noFill/>
            </a:ln>
          </p:spPr>
          <p:txBody>
            <a:bodyPr wrap="square" anchor="t">
              <a:spAutoFit/>
            </a:bodyPr>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2400" b="1" dirty="0">
                  <a:latin typeface="黑体" panose="02010609060101010101" pitchFamily="49" charset="-122"/>
                  <a:ea typeface="黑体" panose="02010609060101010101" pitchFamily="49" charset="-122"/>
                  <a:sym typeface="宋体" panose="02010600030101010101" pitchFamily="2" charset="-122"/>
                </a:rPr>
                <a:t>题型</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二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金属</a:t>
              </a:r>
              <a:r>
                <a:rPr lang="zh-CN" altLang="en-US" sz="2400" b="1" dirty="0">
                  <a:latin typeface="黑体" panose="02010609060101010101" pitchFamily="49" charset="-122"/>
                  <a:ea typeface="黑体" panose="02010609060101010101" pitchFamily="49" charset="-122"/>
                  <a:sym typeface="宋体" panose="02010600030101010101" pitchFamily="2" charset="-122"/>
                </a:rPr>
                <a:t>的冶炼</a:t>
              </a:r>
              <a:endParaRPr lang="zh-CN" altLang="zh-CN" sz="2400" dirty="0">
                <a:latin typeface="黑体" panose="02010609060101010101" pitchFamily="49" charset="-122"/>
                <a:ea typeface="黑体" panose="02010609060101010101" pitchFamily="49" charset="-122"/>
              </a:endParaRPr>
            </a:p>
          </p:txBody>
        </p:sp>
        <p:sp>
          <p:nvSpPr>
            <p:cNvPr id="23" name="文本框 2">
              <a:hlinkClick r:id="rId4" action="ppaction://hlinksldjump"/>
            </p:cNvPr>
            <p:cNvSpPr txBox="1"/>
            <p:nvPr/>
          </p:nvSpPr>
          <p:spPr>
            <a:xfrm>
              <a:off x="3559940" y="3575513"/>
              <a:ext cx="6264284" cy="461665"/>
            </a:xfrm>
            <a:prstGeom prst="rect">
              <a:avLst/>
            </a:prstGeom>
            <a:noFill/>
            <a:ln w="9525">
              <a:noFill/>
            </a:ln>
          </p:spPr>
          <p:txBody>
            <a:bodyPr wrap="square" anchor="t">
              <a:spAutoFit/>
            </a:bodyPr>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2400" b="1" dirty="0">
                  <a:latin typeface="黑体" panose="02010609060101010101" pitchFamily="49" charset="-122"/>
                  <a:ea typeface="黑体" panose="02010609060101010101" pitchFamily="49" charset="-122"/>
                  <a:sym typeface="宋体" panose="02010600030101010101" pitchFamily="2" charset="-122"/>
                </a:rPr>
                <a:t>题型</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三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金属</a:t>
              </a:r>
              <a:r>
                <a:rPr lang="zh-CN" altLang="en-US" sz="2400" b="1" dirty="0">
                  <a:latin typeface="黑体" panose="02010609060101010101" pitchFamily="49" charset="-122"/>
                  <a:ea typeface="黑体" panose="02010609060101010101" pitchFamily="49" charset="-122"/>
                  <a:sym typeface="宋体" panose="02010600030101010101" pitchFamily="2" charset="-122"/>
                </a:rPr>
                <a:t>资源的保护</a:t>
              </a:r>
              <a:endParaRPr lang="zh-CN" altLang="zh-CN" sz="2400" dirty="0">
                <a:latin typeface="黑体" panose="02010609060101010101" pitchFamily="49" charset="-122"/>
                <a:ea typeface="黑体" panose="02010609060101010101" pitchFamily="49" charset="-122"/>
              </a:endParaRPr>
            </a:p>
          </p:txBody>
        </p:sp>
      </p:grpSp>
    </p:spTree>
    <p:extLst>
      <p:ext uri="{BB962C8B-B14F-4D97-AF65-F5344CB8AC3E}">
        <p14:creationId xmlns:p14="http://schemas.microsoft.com/office/powerpoint/2010/main" xmlns="" val="137326666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720000" y="2853100"/>
            <a:ext cx="6522213" cy="627895"/>
            <a:chOff x="1034884" y="629878"/>
            <a:chExt cx="6522213" cy="627895"/>
          </a:xfrm>
        </p:grpSpPr>
        <p:sp>
          <p:nvSpPr>
            <p:cNvPr id="17" name="圆角矩形 6">
              <a:hlinkClick r:id="rId4" action="ppaction://hlinksldjump"/>
            </p:cNvPr>
            <p:cNvSpPr/>
            <p:nvPr>
              <p:custDataLst>
                <p:tags r:id="rId1"/>
              </p:custDataLst>
            </p:nvPr>
          </p:nvSpPr>
          <p:spPr>
            <a:xfrm flipH="1">
              <a:off x="2642683" y="664479"/>
              <a:ext cx="4914414" cy="580638"/>
            </a:xfrm>
            <a:prstGeom prst="snip1Rect">
              <a:avLst/>
            </a:prstGeom>
            <a:noFill/>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r>
                <a:rPr lang="zh-CN" altLang="en-US" sz="2400" b="1" dirty="0">
                  <a:latin typeface="黑体" panose="02010609060101010101" pitchFamily="49" charset="-122"/>
                  <a:ea typeface="黑体" panose="02010609060101010101" pitchFamily="49" charset="-122"/>
                  <a:sym typeface="宋体" panose="02010600030101010101" pitchFamily="2" charset="-122"/>
                </a:rPr>
                <a:t>金属材料及金属的物理性质</a:t>
              </a:r>
            </a:p>
          </p:txBody>
        </p:sp>
        <p:sp>
          <p:nvSpPr>
            <p:cNvPr id="18"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400" b="1" noProof="1" smtClean="0">
                  <a:solidFill>
                    <a:schemeClr val="bg1"/>
                  </a:solidFill>
                  <a:latin typeface="黑体" panose="02010609060101010101" pitchFamily="49" charset="-122"/>
                  <a:ea typeface="黑体" panose="02010609060101010101" pitchFamily="49" charset="-122"/>
                  <a:sym typeface="宋体" panose="02010600030101010101" pitchFamily="2" charset="-122"/>
                </a:rPr>
                <a:t>题型一</a:t>
              </a:r>
              <a:endParaRPr lang="zh-CN" altLang="en-US" sz="2400" b="1" strike="noStrike" noProof="1">
                <a:solidFill>
                  <a:schemeClr val="bg1"/>
                </a:solidFill>
              </a:endParaRPr>
            </a:p>
          </p:txBody>
        </p:sp>
        <p:sp>
          <p:nvSpPr>
            <p:cNvPr id="19" name="圆角矩形 1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grpSp>
      <p:sp>
        <p:nvSpPr>
          <p:cNvPr id="20" name="文本框 99"/>
          <p:cNvSpPr txBox="1">
            <a:spLocks noChangeArrowheads="1"/>
          </p:cNvSpPr>
          <p:nvPr/>
        </p:nvSpPr>
        <p:spPr bwMode="auto">
          <a:xfrm>
            <a:off x="720000" y="3992920"/>
            <a:ext cx="10625333" cy="175432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zh-CN" altLang="en-US" sz="2400" b="1" dirty="0">
                <a:latin typeface="Times New Roman" pitchFamily="18" charset="0"/>
                <a:ea typeface="宋体" pitchFamily="2" charset="-122"/>
                <a:cs typeface="Times New Roman" pitchFamily="18" charset="0"/>
              </a:rPr>
              <a:t>例</a:t>
            </a:r>
            <a:r>
              <a:rPr lang="en-US" altLang="zh-CN" sz="2400" b="1" dirty="0" smtClean="0">
                <a:latin typeface="Times New Roman" pitchFamily="18" charset="0"/>
                <a:ea typeface="宋体" pitchFamily="2" charset="-122"/>
                <a:cs typeface="Times New Roman" pitchFamily="18" charset="0"/>
              </a:rPr>
              <a:t>1</a:t>
            </a:r>
            <a:r>
              <a:rPr lang="zh-CN" altLang="en-US" sz="2400" b="1" dirty="0" smtClean="0">
                <a:latin typeface="Times New Roman" pitchFamily="18" charset="0"/>
                <a:ea typeface="宋体" pitchFamily="2" charset="-122"/>
                <a:cs typeface="Times New Roman" pitchFamily="18" charset="0"/>
              </a:rPr>
              <a:t>  （</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承德一模</a:t>
            </a:r>
            <a:r>
              <a:rPr lang="zh-CN" altLang="en-US" sz="2400" b="1" dirty="0" smtClean="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下列金属制品</a:t>
            </a:r>
            <a:r>
              <a:rPr lang="zh-CN" altLang="en-US" sz="2400" b="1" dirty="0" smtClean="0">
                <a:latin typeface="Times New Roman" pitchFamily="18" charset="0"/>
                <a:ea typeface="宋体" pitchFamily="2" charset="-122"/>
                <a:cs typeface="Times New Roman" pitchFamily="18" charset="0"/>
              </a:rPr>
              <a:t>中，利用</a:t>
            </a:r>
            <a:r>
              <a:rPr lang="zh-CN" altLang="en-US" sz="2400" b="1" dirty="0">
                <a:latin typeface="Times New Roman" pitchFamily="18" charset="0"/>
                <a:ea typeface="宋体" pitchFamily="2" charset="-122"/>
                <a:cs typeface="Times New Roman" pitchFamily="18" charset="0"/>
              </a:rPr>
              <a:t>金属导电性的是（ 　　</a:t>
            </a:r>
            <a:r>
              <a:rPr lang="zh-CN" altLang="en-US" sz="2400" b="1" dirty="0" smtClean="0">
                <a:latin typeface="Times New Roman" pitchFamily="18" charset="0"/>
                <a:ea typeface="宋体" pitchFamily="2" charset="-122"/>
                <a:cs typeface="Times New Roman" pitchFamily="18" charset="0"/>
              </a:rPr>
              <a:t>）</a:t>
            </a:r>
            <a:endParaRPr lang="en-US" altLang="zh-CN" sz="2400" b="1" dirty="0">
              <a:latin typeface="Times New Roman" pitchFamily="18" charset="0"/>
              <a:ea typeface="宋体" pitchFamily="2" charset="-122"/>
              <a:cs typeface="Times New Roman" pitchFamily="18" charset="0"/>
            </a:endParaRPr>
          </a:p>
          <a:p>
            <a:pPr>
              <a:lnSpc>
                <a:spcPct val="150000"/>
              </a:lnSpc>
            </a:pPr>
            <a:endParaRPr lang="en-US" altLang="zh-CN" sz="2400" b="1" dirty="0" smtClean="0">
              <a:latin typeface="Times New Roman" pitchFamily="18" charset="0"/>
              <a:ea typeface="宋体" pitchFamily="2" charset="-122"/>
              <a:cs typeface="Times New Roman" pitchFamily="18" charset="0"/>
            </a:endParaRPr>
          </a:p>
          <a:p>
            <a:pPr>
              <a:lnSpc>
                <a:spcPct val="150000"/>
              </a:lnSpc>
            </a:pPr>
            <a:r>
              <a:rPr lang="en-US" altLang="zh-CN" sz="2400" b="1" dirty="0" smtClean="0">
                <a:latin typeface="Times New Roman" pitchFamily="18" charset="0"/>
                <a:ea typeface="宋体" pitchFamily="2" charset="-122"/>
                <a:cs typeface="Times New Roman" pitchFamily="18" charset="0"/>
              </a:rPr>
              <a:t>A</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黄金首饰	</a:t>
            </a:r>
            <a:r>
              <a:rPr lang="zh-CN" altLang="en-US" sz="2400" b="1" dirty="0" smtClean="0">
                <a:latin typeface="Times New Roman" pitchFamily="18" charset="0"/>
                <a:ea typeface="宋体" pitchFamily="2" charset="-122"/>
                <a:cs typeface="Times New Roman" pitchFamily="18" charset="0"/>
              </a:rPr>
              <a:t>     </a:t>
            </a:r>
            <a:r>
              <a:rPr lang="en-US" altLang="zh-CN" sz="2400" b="1" dirty="0" smtClean="0">
                <a:latin typeface="Times New Roman" pitchFamily="18" charset="0"/>
                <a:ea typeface="宋体" pitchFamily="2" charset="-122"/>
                <a:cs typeface="Times New Roman" pitchFamily="18" charset="0"/>
              </a:rPr>
              <a:t>B</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铝</a:t>
            </a:r>
            <a:r>
              <a:rPr lang="zh-CN" altLang="en-US" sz="2400" b="1" dirty="0" smtClean="0">
                <a:latin typeface="Times New Roman" pitchFamily="18" charset="0"/>
                <a:ea typeface="宋体" pitchFamily="2" charset="-122"/>
                <a:cs typeface="Times New Roman" pitchFamily="18" charset="0"/>
              </a:rPr>
              <a:t>蒸锅             </a:t>
            </a:r>
            <a:r>
              <a:rPr lang="en-US" altLang="zh-CN" sz="2400" b="1" dirty="0" smtClean="0">
                <a:latin typeface="Times New Roman" pitchFamily="18" charset="0"/>
                <a:ea typeface="宋体" pitchFamily="2" charset="-122"/>
                <a:cs typeface="Times New Roman" pitchFamily="18" charset="0"/>
              </a:rPr>
              <a:t>C</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铜导线	</a:t>
            </a:r>
            <a:r>
              <a:rPr lang="en-US" altLang="zh-CN" sz="2400" b="1" dirty="0">
                <a:latin typeface="Times New Roman" pitchFamily="18" charset="0"/>
                <a:ea typeface="宋体" pitchFamily="2" charset="-122"/>
                <a:cs typeface="Times New Roman" pitchFamily="18" charset="0"/>
              </a:rPr>
              <a:t>D.</a:t>
            </a:r>
            <a:r>
              <a:rPr lang="zh-CN" altLang="en-US" sz="2400" b="1" dirty="0">
                <a:latin typeface="Times New Roman" pitchFamily="18" charset="0"/>
                <a:ea typeface="宋体" pitchFamily="2" charset="-122"/>
                <a:cs typeface="Times New Roman" pitchFamily="18" charset="0"/>
              </a:rPr>
              <a:t>金属乐器</a:t>
            </a:r>
          </a:p>
        </p:txBody>
      </p:sp>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15" name="组合 14"/>
          <p:cNvGrpSpPr/>
          <p:nvPr/>
        </p:nvGrpSpPr>
        <p:grpSpPr>
          <a:xfrm>
            <a:off x="2574681" y="1682599"/>
            <a:ext cx="5882885" cy="729465"/>
            <a:chOff x="823582" y="935961"/>
            <a:chExt cx="5767939" cy="729465"/>
          </a:xfrm>
        </p:grpSpPr>
        <p:sp>
          <p:nvSpPr>
            <p:cNvPr id="21" name="圆角矩形 20">
              <a:extLst>
                <a:ext uri="{FF2B5EF4-FFF2-40B4-BE49-F238E27FC236}">
                  <a16:creationId xmlns:a16="http://schemas.microsoft.com/office/drawing/2014/main" xmlns="" id="{4EC6608A-B202-7A41-BC30-4412A8F4D3B5}"/>
                </a:ext>
              </a:extLst>
            </p:cNvPr>
            <p:cNvSpPr/>
            <p:nvPr/>
          </p:nvSpPr>
          <p:spPr>
            <a:xfrm>
              <a:off x="823582" y="1085850"/>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22" name="矩形 21">
              <a:extLst>
                <a:ext uri="{FF2B5EF4-FFF2-40B4-BE49-F238E27FC236}">
                  <a16:creationId xmlns:a16="http://schemas.microsoft.com/office/drawing/2014/main" xmlns="" id="{DF2E1927-ACF9-BF46-B1D7-698A0C93C3AE}"/>
                </a:ext>
              </a:extLst>
            </p:cNvPr>
            <p:cNvSpPr/>
            <p:nvPr/>
          </p:nvSpPr>
          <p:spPr>
            <a:xfrm>
              <a:off x="1732415" y="1062568"/>
              <a:ext cx="4859106"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smtClean="0">
                  <a:latin typeface="宋体" pitchFamily="2" charset="-122"/>
                  <a:ea typeface="宋体" pitchFamily="2" charset="-122"/>
                </a:rPr>
                <a:t>数据剖析</a:t>
              </a:r>
              <a:r>
                <a:rPr kumimoji="1" lang="en-US" altLang="zh-CN" sz="2800" b="1" dirty="0" smtClean="0">
                  <a:latin typeface="宋体" pitchFamily="2" charset="-122"/>
                  <a:ea typeface="宋体" pitchFamily="2" charset="-122"/>
                </a:rPr>
                <a:t>  </a:t>
              </a:r>
              <a:r>
                <a:rPr kumimoji="1" lang="zh-CN" altLang="en-US" sz="2800" b="1" dirty="0">
                  <a:latin typeface="宋体" pitchFamily="2" charset="-122"/>
                  <a:ea typeface="宋体" pitchFamily="2" charset="-122"/>
                </a:rPr>
                <a:t>题型突破</a:t>
              </a:r>
            </a:p>
          </p:txBody>
        </p:sp>
        <p:sp>
          <p:nvSpPr>
            <p:cNvPr id="23" name="椭圆 22">
              <a:extLst>
                <a:ext uri="{FF2B5EF4-FFF2-40B4-BE49-F238E27FC236}">
                  <a16:creationId xmlns:a16="http://schemas.microsoft.com/office/drawing/2014/main" xmlns="" id="{5920A314-74D5-1E43-9B9B-B3ABE0865528}"/>
                </a:ext>
              </a:extLst>
            </p:cNvPr>
            <p:cNvSpPr/>
            <p:nvPr/>
          </p:nvSpPr>
          <p:spPr>
            <a:xfrm>
              <a:off x="1173503" y="935961"/>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7" name="TextBox 26"/>
            <p:cNvSpPr txBox="1"/>
            <p:nvPr/>
          </p:nvSpPr>
          <p:spPr>
            <a:xfrm>
              <a:off x="1245421" y="1049837"/>
              <a:ext cx="585627" cy="523220"/>
            </a:xfrm>
            <a:prstGeom prst="rect">
              <a:avLst/>
            </a:prstGeom>
            <a:noFill/>
          </p:spPr>
          <p:txBody>
            <a:bodyPr wrap="square" rtlCol="0">
              <a:spAutoFit/>
            </a:bodyPr>
            <a:lstStyle/>
            <a:p>
              <a:pPr algn="ctr"/>
              <a:r>
                <a:rPr lang="en-US" altLang="zh-CN" sz="2800" b="1" dirty="0">
                  <a:solidFill>
                    <a:schemeClr val="bg1"/>
                  </a:solidFill>
                  <a:latin typeface="Times New Roman" pitchFamily="18" charset="0"/>
                  <a:ea typeface="宋体" pitchFamily="2" charset="-122"/>
                  <a:cs typeface="Times New Roman" pitchFamily="18" charset="0"/>
                </a:rPr>
                <a:t>3</a:t>
              </a:r>
              <a:endParaRPr lang="zh-CN" altLang="en-US" sz="2800" b="1" dirty="0">
                <a:solidFill>
                  <a:schemeClr val="bg1"/>
                </a:solidFill>
                <a:latin typeface="Times New Roman" pitchFamily="18" charset="0"/>
                <a:ea typeface="宋体" pitchFamily="2" charset="-122"/>
                <a:cs typeface="Times New Roman" pitchFamily="18" charset="0"/>
              </a:endParaRPr>
            </a:p>
          </p:txBody>
        </p:sp>
      </p:grpSp>
      <p:sp>
        <p:nvSpPr>
          <p:cNvPr id="28" name="矩形 27"/>
          <p:cNvSpPr/>
          <p:nvPr/>
        </p:nvSpPr>
        <p:spPr>
          <a:xfrm>
            <a:off x="9679730" y="4080660"/>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a:solidFill>
                  <a:srgbClr val="FF0000"/>
                </a:solidFill>
                <a:latin typeface="Times New Roman" pitchFamily="18" charset="0"/>
                <a:ea typeface="宋体" panose="02010600030101010101" pitchFamily="2" charset="-122"/>
                <a:cs typeface="Times New Roman" pitchFamily="18" charset="0"/>
              </a:rPr>
              <a:t>C</a:t>
            </a:r>
            <a:endParaRPr lang="zh-CN" alt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xmlns="" val="19361252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randombar(horizontal)">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609600" y="1520722"/>
            <a:ext cx="11006667" cy="4524315"/>
          </a:xfrm>
          <a:prstGeom prst="rect">
            <a:avLst/>
          </a:prstGeom>
          <a:noFill/>
        </p:spPr>
        <p:txBody>
          <a:bodyPr wrap="square" rtlCol="0">
            <a:spAutoFit/>
          </a:bodyPr>
          <a:lstStyle/>
          <a:p>
            <a:pPr>
              <a:lnSpc>
                <a:spcPct val="150000"/>
              </a:lnSpc>
            </a:pPr>
            <a:r>
              <a:rPr lang="zh-CN" altLang="en-US" sz="2400" b="1" dirty="0" smtClean="0">
                <a:solidFill>
                  <a:schemeClr val="accent2"/>
                </a:solidFill>
                <a:latin typeface="Times New Roman" pitchFamily="18" charset="0"/>
                <a:ea typeface="黑体" pitchFamily="49" charset="-122"/>
                <a:cs typeface="Times New Roman" pitchFamily="18" charset="0"/>
              </a:rPr>
              <a:t>题型解法</a:t>
            </a:r>
            <a:endParaRPr lang="en-US" altLang="zh-CN" sz="2400" b="1" dirty="0" smtClean="0">
              <a:solidFill>
                <a:schemeClr val="accent2"/>
              </a:solidFill>
              <a:latin typeface="Times New Roman" pitchFamily="18" charset="0"/>
              <a:ea typeface="黑体" pitchFamily="49" charset="-122"/>
              <a:cs typeface="Times New Roman" pitchFamily="18" charset="0"/>
            </a:endParaRPr>
          </a:p>
          <a:p>
            <a:pPr>
              <a:lnSpc>
                <a:spcPct val="150000"/>
              </a:lnSpc>
            </a:pPr>
            <a:endParaRPr lang="en-US" altLang="zh-CN" sz="2400" b="1" dirty="0" smtClean="0">
              <a:solidFill>
                <a:schemeClr val="accent2"/>
              </a:solidFill>
              <a:latin typeface="Times New Roman" pitchFamily="18" charset="0"/>
              <a:ea typeface="黑体" pitchFamily="49" charset="-122"/>
              <a:cs typeface="Times New Roman" pitchFamily="18" charset="0"/>
            </a:endParaRPr>
          </a:p>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1</a:t>
            </a:r>
            <a:r>
              <a:rPr lang="zh-CN" altLang="en-US" sz="2400" b="1" dirty="0" smtClean="0">
                <a:latin typeface="Times New Roman" pitchFamily="18" charset="0"/>
                <a:ea typeface="宋体" pitchFamily="2" charset="-122"/>
                <a:cs typeface="Times New Roman" pitchFamily="18" charset="0"/>
              </a:rPr>
              <a:t>）</a:t>
            </a:r>
            <a:r>
              <a:rPr lang="zh-CN" altLang="zh-CN" sz="2400" b="1" dirty="0">
                <a:latin typeface="Times New Roman" pitchFamily="18" charset="0"/>
                <a:ea typeface="宋体" pitchFamily="2" charset="-122"/>
                <a:cs typeface="Times New Roman" pitchFamily="18" charset="0"/>
              </a:rPr>
              <a:t>判断金属材料时</a:t>
            </a:r>
            <a:r>
              <a:rPr lang="en-US" altLang="zh-CN" sz="2400" b="1" dirty="0">
                <a:latin typeface="宋体" pitchFamily="2" charset="-122"/>
                <a:ea typeface="宋体" pitchFamily="2" charset="-122"/>
                <a:cs typeface="Times New Roman" pitchFamily="18" charset="0"/>
              </a:rPr>
              <a:t>,</a:t>
            </a:r>
            <a:r>
              <a:rPr lang="zh-CN" altLang="zh-CN" sz="2400" b="1" dirty="0">
                <a:latin typeface="宋体" pitchFamily="2" charset="-122"/>
                <a:ea typeface="宋体" pitchFamily="2" charset="-122"/>
                <a:cs typeface="Times New Roman" pitchFamily="18" charset="0"/>
              </a:rPr>
              <a:t>需注意金属材料不仅包括纯金属</a:t>
            </a:r>
            <a:r>
              <a:rPr lang="en-US" altLang="zh-CN" sz="2400" b="1" dirty="0">
                <a:latin typeface="宋体" pitchFamily="2" charset="-122"/>
                <a:ea typeface="宋体" pitchFamily="2" charset="-122"/>
                <a:cs typeface="Times New Roman" pitchFamily="18" charset="0"/>
              </a:rPr>
              <a:t>(</a:t>
            </a:r>
            <a:r>
              <a:rPr lang="zh-CN" altLang="zh-CN" sz="2400" b="1" dirty="0">
                <a:latin typeface="宋体" pitchFamily="2" charset="-122"/>
                <a:ea typeface="宋体" pitchFamily="2" charset="-122"/>
                <a:cs typeface="Times New Roman" pitchFamily="18" charset="0"/>
              </a:rPr>
              <a:t>金属单质</a:t>
            </a:r>
            <a:r>
              <a:rPr lang="en-US" altLang="zh-CN" sz="2400" b="1" dirty="0">
                <a:latin typeface="宋体" pitchFamily="2" charset="-122"/>
                <a:ea typeface="宋体" pitchFamily="2" charset="-122"/>
                <a:cs typeface="Times New Roman" pitchFamily="18" charset="0"/>
              </a:rPr>
              <a:t>)</a:t>
            </a:r>
            <a:r>
              <a:rPr lang="zh-CN" altLang="zh-CN" sz="2400" b="1" dirty="0">
                <a:latin typeface="宋体" pitchFamily="2" charset="-122"/>
                <a:ea typeface="宋体" pitchFamily="2" charset="-122"/>
                <a:cs typeface="Times New Roman" pitchFamily="18" charset="0"/>
              </a:rPr>
              <a:t>还包括</a:t>
            </a:r>
            <a:r>
              <a:rPr lang="zh-CN" altLang="zh-CN" sz="2400" b="1" dirty="0">
                <a:latin typeface="Times New Roman" pitchFamily="18" charset="0"/>
                <a:ea typeface="宋体" pitchFamily="2" charset="-122"/>
                <a:cs typeface="Times New Roman" pitchFamily="18" charset="0"/>
              </a:rPr>
              <a:t>合金。</a:t>
            </a:r>
          </a:p>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a:t>
            </a:r>
            <a:r>
              <a:rPr lang="zh-CN" altLang="en-US" sz="2400" b="1" dirty="0" smtClean="0">
                <a:latin typeface="Times New Roman" pitchFamily="18" charset="0"/>
                <a:ea typeface="宋体" pitchFamily="2" charset="-122"/>
                <a:cs typeface="Times New Roman" pitchFamily="18" charset="0"/>
              </a:rPr>
              <a:t>）</a:t>
            </a:r>
            <a:r>
              <a:rPr lang="zh-CN" altLang="zh-CN" sz="2400" b="1" dirty="0" smtClean="0">
                <a:latin typeface="宋体" pitchFamily="2" charset="-122"/>
                <a:ea typeface="宋体" pitchFamily="2" charset="-122"/>
                <a:cs typeface="Times New Roman" pitchFamily="18" charset="0"/>
              </a:rPr>
              <a:t>合金</a:t>
            </a:r>
            <a:r>
              <a:rPr lang="zh-CN" altLang="zh-CN" sz="2400" b="1" dirty="0">
                <a:latin typeface="宋体" pitchFamily="2" charset="-122"/>
                <a:ea typeface="宋体" pitchFamily="2" charset="-122"/>
                <a:cs typeface="Times New Roman" pitchFamily="18" charset="0"/>
              </a:rPr>
              <a:t>属于混合物</a:t>
            </a:r>
            <a:r>
              <a:rPr lang="en-US" altLang="zh-CN" sz="2400" b="1" dirty="0">
                <a:latin typeface="宋体" pitchFamily="2" charset="-122"/>
                <a:ea typeface="宋体" pitchFamily="2" charset="-122"/>
                <a:cs typeface="Times New Roman" pitchFamily="18" charset="0"/>
              </a:rPr>
              <a:t>,</a:t>
            </a:r>
            <a:r>
              <a:rPr lang="zh-CN" altLang="zh-CN" sz="2400" b="1" dirty="0">
                <a:latin typeface="宋体" pitchFamily="2" charset="-122"/>
                <a:ea typeface="宋体" pitchFamily="2" charset="-122"/>
                <a:cs typeface="Times New Roman" pitchFamily="18" charset="0"/>
              </a:rPr>
              <a:t>合金具有金属特性</a:t>
            </a:r>
            <a:r>
              <a:rPr lang="en-US" altLang="zh-CN" sz="2400" b="1" dirty="0">
                <a:latin typeface="宋体" pitchFamily="2" charset="-122"/>
                <a:ea typeface="宋体" pitchFamily="2" charset="-122"/>
                <a:cs typeface="Times New Roman" pitchFamily="18" charset="0"/>
              </a:rPr>
              <a:t>(</a:t>
            </a:r>
            <a:r>
              <a:rPr lang="zh-CN" altLang="zh-CN" sz="2400" b="1" dirty="0">
                <a:latin typeface="宋体" pitchFamily="2" charset="-122"/>
                <a:ea typeface="宋体" pitchFamily="2" charset="-122"/>
                <a:cs typeface="Times New Roman" pitchFamily="18" charset="0"/>
              </a:rPr>
              <a:t>如金属光泽、延展性、良好的导电性和导热性等</a:t>
            </a:r>
            <a:r>
              <a:rPr lang="en-US" altLang="zh-CN" sz="2400" b="1" dirty="0">
                <a:latin typeface="宋体" pitchFamily="2" charset="-122"/>
                <a:ea typeface="宋体" pitchFamily="2" charset="-122"/>
                <a:cs typeface="Times New Roman" pitchFamily="18" charset="0"/>
              </a:rPr>
              <a:t>)</a:t>
            </a:r>
            <a:r>
              <a:rPr lang="zh-CN" altLang="zh-CN" sz="2400" b="1" dirty="0">
                <a:latin typeface="宋体" pitchFamily="2" charset="-122"/>
                <a:ea typeface="宋体" pitchFamily="2" charset="-122"/>
                <a:cs typeface="Times New Roman" pitchFamily="18" charset="0"/>
              </a:rPr>
              <a:t>。</a:t>
            </a:r>
          </a:p>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3</a:t>
            </a:r>
            <a:r>
              <a:rPr lang="zh-CN" altLang="en-US" sz="2400" b="1" dirty="0" smtClean="0">
                <a:latin typeface="Times New Roman" pitchFamily="18" charset="0"/>
                <a:ea typeface="宋体" pitchFamily="2" charset="-122"/>
                <a:cs typeface="Times New Roman" pitchFamily="18" charset="0"/>
              </a:rPr>
              <a:t>）</a:t>
            </a:r>
            <a:r>
              <a:rPr lang="zh-CN" altLang="zh-CN" sz="2400" b="1" dirty="0" smtClean="0">
                <a:latin typeface="宋体" pitchFamily="2" charset="-122"/>
                <a:ea typeface="宋体" pitchFamily="2" charset="-122"/>
                <a:cs typeface="Times New Roman" pitchFamily="18" charset="0"/>
              </a:rPr>
              <a:t>合金</a:t>
            </a:r>
            <a:r>
              <a:rPr lang="zh-CN" altLang="zh-CN" sz="2400" b="1" dirty="0">
                <a:latin typeface="宋体" pitchFamily="2" charset="-122"/>
                <a:ea typeface="宋体" pitchFamily="2" charset="-122"/>
                <a:cs typeface="Times New Roman" pitchFamily="18" charset="0"/>
              </a:rPr>
              <a:t>和其成分金属相比</a:t>
            </a:r>
            <a:r>
              <a:rPr lang="en-US" altLang="zh-CN" sz="2400" b="1" dirty="0">
                <a:latin typeface="宋体" pitchFamily="2" charset="-122"/>
                <a:ea typeface="宋体" pitchFamily="2" charset="-122"/>
                <a:cs typeface="Times New Roman" pitchFamily="18" charset="0"/>
              </a:rPr>
              <a:t>,</a:t>
            </a:r>
            <a:r>
              <a:rPr lang="zh-CN" altLang="zh-CN" sz="2400" b="1" dirty="0">
                <a:latin typeface="宋体" pitchFamily="2" charset="-122"/>
                <a:ea typeface="宋体" pitchFamily="2" charset="-122"/>
                <a:cs typeface="Times New Roman" pitchFamily="18" charset="0"/>
              </a:rPr>
              <a:t>合金具有的优点有硬度大、熔点低、抗腐蚀性强等。</a:t>
            </a:r>
          </a:p>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4</a:t>
            </a:r>
            <a:r>
              <a:rPr lang="zh-CN" altLang="en-US" sz="2400" b="1" dirty="0" smtClean="0">
                <a:latin typeface="Times New Roman" pitchFamily="18" charset="0"/>
                <a:ea typeface="宋体" pitchFamily="2" charset="-122"/>
                <a:cs typeface="Times New Roman" pitchFamily="18" charset="0"/>
              </a:rPr>
              <a:t>）</a:t>
            </a:r>
            <a:r>
              <a:rPr lang="zh-CN" altLang="zh-CN" sz="2400" b="1" dirty="0" smtClean="0">
                <a:latin typeface="Times New Roman" pitchFamily="18" charset="0"/>
                <a:ea typeface="宋体" pitchFamily="2" charset="-122"/>
                <a:cs typeface="Times New Roman" pitchFamily="18" charset="0"/>
              </a:rPr>
              <a:t>金</a:t>
            </a:r>
            <a:r>
              <a:rPr lang="zh-CN" altLang="zh-CN" sz="2400" b="1" dirty="0" smtClean="0">
                <a:latin typeface="宋体" pitchFamily="2" charset="-122"/>
                <a:ea typeface="宋体" pitchFamily="2" charset="-122"/>
                <a:cs typeface="Times New Roman" pitchFamily="18" charset="0"/>
              </a:rPr>
              <a:t>属</a:t>
            </a:r>
            <a:r>
              <a:rPr lang="zh-CN" altLang="zh-CN" sz="2400" b="1" dirty="0">
                <a:latin typeface="宋体" pitchFamily="2" charset="-122"/>
                <a:ea typeface="宋体" pitchFamily="2" charset="-122"/>
                <a:cs typeface="Times New Roman" pitchFamily="18" charset="0"/>
              </a:rPr>
              <a:t>的用途与其性质有关</a:t>
            </a:r>
            <a:r>
              <a:rPr lang="en-US" altLang="zh-CN" sz="2400" b="1" dirty="0">
                <a:latin typeface="宋体" pitchFamily="2" charset="-122"/>
                <a:ea typeface="宋体" pitchFamily="2" charset="-122"/>
                <a:cs typeface="Times New Roman" pitchFamily="18" charset="0"/>
              </a:rPr>
              <a:t>,</a:t>
            </a:r>
            <a:r>
              <a:rPr lang="zh-CN" altLang="zh-CN" sz="2400" b="1" dirty="0">
                <a:latin typeface="宋体" pitchFamily="2" charset="-122"/>
                <a:ea typeface="宋体" pitchFamily="2" charset="-122"/>
                <a:cs typeface="Times New Roman" pitchFamily="18" charset="0"/>
              </a:rPr>
              <a:t>但金属的性质不是唯一的决定因素</a:t>
            </a:r>
            <a:r>
              <a:rPr lang="en-US" altLang="zh-CN" sz="2400" b="1" dirty="0">
                <a:latin typeface="宋体" pitchFamily="2" charset="-122"/>
                <a:ea typeface="宋体" pitchFamily="2" charset="-122"/>
                <a:cs typeface="Times New Roman" pitchFamily="18" charset="0"/>
              </a:rPr>
              <a:t>,</a:t>
            </a:r>
            <a:r>
              <a:rPr lang="zh-CN" altLang="zh-CN" sz="2400" b="1" dirty="0">
                <a:latin typeface="宋体" pitchFamily="2" charset="-122"/>
                <a:ea typeface="宋体" pitchFamily="2" charset="-122"/>
                <a:cs typeface="Times New Roman" pitchFamily="18" charset="0"/>
              </a:rPr>
              <a:t>金属的用途还需考虑其价格、资源、是否美观、使用是否方便等因素。</a:t>
            </a:r>
          </a:p>
        </p:txBody>
      </p:sp>
    </p:spTree>
    <p:extLst>
      <p:ext uri="{BB962C8B-B14F-4D97-AF65-F5344CB8AC3E}">
        <p14:creationId xmlns:p14="http://schemas.microsoft.com/office/powerpoint/2010/main" xmlns="" val="365050479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19999" y="1859390"/>
            <a:ext cx="10749511" cy="3970318"/>
          </a:xfrm>
          <a:prstGeom prst="rect">
            <a:avLst/>
          </a:prstGeom>
          <a:noFill/>
        </p:spPr>
        <p:txBody>
          <a:bodyPr wrap="square" rtlCol="0">
            <a:spAutoFit/>
          </a:bodyPr>
          <a:lstStyle/>
          <a:p>
            <a:pPr>
              <a:lnSpc>
                <a:spcPct val="150000"/>
              </a:lnSpc>
            </a:pPr>
            <a:r>
              <a:rPr lang="zh-CN" altLang="en-US" sz="2400" b="1" dirty="0" smtClean="0">
                <a:solidFill>
                  <a:schemeClr val="accent2"/>
                </a:solidFill>
                <a:latin typeface="Times New Roman" pitchFamily="18" charset="0"/>
                <a:ea typeface="黑体" pitchFamily="49" charset="-122"/>
                <a:cs typeface="Times New Roman" pitchFamily="18" charset="0"/>
              </a:rPr>
              <a:t>题型演练</a:t>
            </a:r>
            <a:endParaRPr lang="en-US" altLang="zh-CN" sz="2400" b="1" dirty="0" smtClean="0">
              <a:solidFill>
                <a:schemeClr val="accent2"/>
              </a:solidFill>
              <a:latin typeface="Times New Roman" pitchFamily="18" charset="0"/>
              <a:ea typeface="黑体" pitchFamily="49" charset="-122"/>
              <a:cs typeface="Times New Roman" pitchFamily="18" charset="0"/>
            </a:endParaRPr>
          </a:p>
          <a:p>
            <a:pPr algn="just">
              <a:lnSpc>
                <a:spcPct val="150000"/>
              </a:lnSpc>
            </a:pP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r>
              <a:rPr lang="en-US" altLang="zh-CN" sz="2400" b="1" dirty="0" smtClean="0">
                <a:latin typeface="Times New Roman" pitchFamily="18" charset="0"/>
                <a:ea typeface="宋体" pitchFamily="2" charset="-122"/>
                <a:cs typeface="Times New Roman" pitchFamily="18" charset="0"/>
              </a:rPr>
              <a:t>1.</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石家庄栾城区期末</a:t>
            </a:r>
            <a:r>
              <a:rPr lang="zh-CN" altLang="en-US" sz="2400" b="1" dirty="0" smtClean="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下列有关金属及其合金说法中错误的是（　　</a:t>
            </a:r>
            <a:r>
              <a:rPr lang="zh-CN" altLang="en-US" sz="2400" b="1" dirty="0" smtClean="0">
                <a:latin typeface="Times New Roman" pitchFamily="18" charset="0"/>
                <a:ea typeface="宋体" pitchFamily="2" charset="-122"/>
                <a:cs typeface="Times New Roman" pitchFamily="18" charset="0"/>
              </a:rPr>
              <a:t>）</a:t>
            </a:r>
            <a:endParaRPr lang="en-US" altLang="zh-CN" sz="2400" b="1" dirty="0">
              <a:latin typeface="Times New Roman" pitchFamily="18" charset="0"/>
              <a:ea typeface="宋体" pitchFamily="2" charset="-122"/>
              <a:cs typeface="Times New Roman" pitchFamily="18" charset="0"/>
            </a:endParaRPr>
          </a:p>
          <a:p>
            <a:pPr algn="just">
              <a:lnSpc>
                <a:spcPct val="150000"/>
              </a:lnSpc>
            </a:pPr>
            <a:r>
              <a:rPr lang="en-US" altLang="zh-CN" sz="2400" b="1" dirty="0">
                <a:latin typeface="Times New Roman" pitchFamily="18" charset="0"/>
                <a:ea typeface="宋体" pitchFamily="2" charset="-122"/>
                <a:cs typeface="Times New Roman" pitchFamily="18" charset="0"/>
              </a:rPr>
              <a:t>A.</a:t>
            </a:r>
            <a:r>
              <a:rPr lang="zh-CN" altLang="en-US" sz="2400" b="1" dirty="0">
                <a:latin typeface="Times New Roman" pitchFamily="18" charset="0"/>
                <a:ea typeface="宋体" pitchFamily="2" charset="-122"/>
                <a:cs typeface="Times New Roman" pitchFamily="18" charset="0"/>
              </a:rPr>
              <a:t>常温下多数金属都是固体</a:t>
            </a:r>
          </a:p>
          <a:p>
            <a:pPr algn="just">
              <a:lnSpc>
                <a:spcPct val="150000"/>
              </a:lnSpc>
            </a:pPr>
            <a:r>
              <a:rPr lang="en-US" altLang="zh-CN" sz="2400" b="1" dirty="0">
                <a:latin typeface="Times New Roman" pitchFamily="18" charset="0"/>
                <a:ea typeface="宋体" pitchFamily="2" charset="-122"/>
                <a:cs typeface="Times New Roman" pitchFamily="18" charset="0"/>
              </a:rPr>
              <a:t>B.</a:t>
            </a:r>
            <a:r>
              <a:rPr lang="zh-CN" altLang="en-US" sz="2400" b="1" dirty="0">
                <a:latin typeface="Times New Roman" pitchFamily="18" charset="0"/>
                <a:ea typeface="宋体" pitchFamily="2" charset="-122"/>
                <a:cs typeface="Times New Roman" pitchFamily="18" charset="0"/>
              </a:rPr>
              <a:t>合金的性能一般优于纯金属</a:t>
            </a:r>
          </a:p>
          <a:p>
            <a:pPr algn="just">
              <a:lnSpc>
                <a:spcPct val="150000"/>
              </a:lnSpc>
            </a:pPr>
            <a:r>
              <a:rPr lang="en-US" altLang="zh-CN" sz="2400" b="1" dirty="0">
                <a:latin typeface="Times New Roman" pitchFamily="18" charset="0"/>
                <a:ea typeface="宋体" pitchFamily="2" charset="-122"/>
                <a:cs typeface="Times New Roman" pitchFamily="18" charset="0"/>
              </a:rPr>
              <a:t>C.</a:t>
            </a:r>
            <a:r>
              <a:rPr lang="zh-CN" altLang="en-US" sz="2400" b="1" dirty="0">
                <a:latin typeface="Times New Roman" pitchFamily="18" charset="0"/>
                <a:ea typeface="宋体" pitchFamily="2" charset="-122"/>
                <a:cs typeface="Times New Roman" pitchFamily="18" charset="0"/>
              </a:rPr>
              <a:t>合金中不含非金属元素</a:t>
            </a:r>
          </a:p>
          <a:p>
            <a:pPr algn="just">
              <a:lnSpc>
                <a:spcPct val="150000"/>
              </a:lnSpc>
            </a:pPr>
            <a:r>
              <a:rPr lang="en-US" altLang="zh-CN" sz="2400" b="1" dirty="0">
                <a:latin typeface="Times New Roman" pitchFamily="18" charset="0"/>
                <a:ea typeface="宋体" pitchFamily="2" charset="-122"/>
                <a:cs typeface="Times New Roman" pitchFamily="18" charset="0"/>
              </a:rPr>
              <a:t>D.</a:t>
            </a:r>
            <a:r>
              <a:rPr lang="zh-CN" altLang="en-US" sz="2400" b="1" dirty="0">
                <a:latin typeface="Times New Roman" pitchFamily="18" charset="0"/>
                <a:ea typeface="宋体" pitchFamily="2" charset="-122"/>
                <a:cs typeface="Times New Roman" pitchFamily="18" charset="0"/>
              </a:rPr>
              <a:t>钛和钛的合金用于制造人造骨</a:t>
            </a:r>
          </a:p>
        </p:txBody>
      </p:sp>
      <p:sp>
        <p:nvSpPr>
          <p:cNvPr id="6" name="矩形 5"/>
          <p:cNvSpPr/>
          <p:nvPr/>
        </p:nvSpPr>
        <p:spPr>
          <a:xfrm>
            <a:off x="10447380" y="3074115"/>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C</a:t>
            </a:r>
            <a:endParaRPr lang="zh-CN" alt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xmlns="" val="25048690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19999" y="1859390"/>
            <a:ext cx="10749511" cy="2308324"/>
          </a:xfrm>
          <a:prstGeom prst="rect">
            <a:avLst/>
          </a:prstGeom>
          <a:noFill/>
        </p:spPr>
        <p:txBody>
          <a:bodyPr wrap="square" rtlCol="0">
            <a:spAutoFit/>
          </a:bodyPr>
          <a:lstStyle/>
          <a:p>
            <a:pPr algn="just">
              <a:lnSpc>
                <a:spcPct val="150000"/>
              </a:lnSpc>
            </a:pPr>
            <a:r>
              <a:rPr lang="en-US" altLang="zh-CN" sz="2400" b="1" dirty="0" smtClean="0">
                <a:latin typeface="Times New Roman" pitchFamily="18" charset="0"/>
                <a:ea typeface="宋体" pitchFamily="2" charset="-122"/>
                <a:cs typeface="Times New Roman" pitchFamily="18" charset="0"/>
              </a:rPr>
              <a:t>2.</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石家庄栾城区期末</a:t>
            </a:r>
            <a:r>
              <a:rPr lang="zh-CN" altLang="en-US" sz="2400" b="1" dirty="0" smtClean="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金的纯度常用“</a:t>
            </a:r>
            <a:r>
              <a:rPr lang="en-US" altLang="zh-CN" sz="2400" b="1" dirty="0">
                <a:latin typeface="Times New Roman" pitchFamily="18" charset="0"/>
                <a:ea typeface="宋体" pitchFamily="2" charset="-122"/>
                <a:cs typeface="Times New Roman" pitchFamily="18" charset="0"/>
              </a:rPr>
              <a:t>K</a:t>
            </a:r>
            <a:r>
              <a:rPr lang="en-US" altLang="zh-CN" sz="2400" b="1" dirty="0">
                <a:latin typeface="宋体" pitchFamily="2" charset="-122"/>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来</a:t>
            </a:r>
            <a:r>
              <a:rPr lang="zh-CN" altLang="en-US" sz="2400" b="1" dirty="0" smtClean="0">
                <a:latin typeface="Times New Roman" pitchFamily="18" charset="0"/>
                <a:ea typeface="宋体" pitchFamily="2" charset="-122"/>
                <a:cs typeface="Times New Roman" pitchFamily="18" charset="0"/>
              </a:rPr>
              <a:t>表示，</a:t>
            </a:r>
            <a:r>
              <a:rPr lang="en-US" altLang="zh-CN" sz="2400" b="1" dirty="0" smtClean="0">
                <a:latin typeface="Times New Roman" pitchFamily="18" charset="0"/>
                <a:ea typeface="宋体" pitchFamily="2" charset="-122"/>
                <a:cs typeface="Times New Roman" pitchFamily="18" charset="0"/>
              </a:rPr>
              <a:t>24K</a:t>
            </a:r>
            <a:r>
              <a:rPr lang="zh-CN" altLang="en-US" sz="2400" b="1" dirty="0">
                <a:latin typeface="Times New Roman" pitchFamily="18" charset="0"/>
                <a:ea typeface="宋体" pitchFamily="2" charset="-122"/>
                <a:cs typeface="Times New Roman" pitchFamily="18" charset="0"/>
              </a:rPr>
              <a:t>表示含金量达</a:t>
            </a:r>
            <a:r>
              <a:rPr lang="en-US" altLang="zh-CN" sz="2400" b="1" dirty="0" smtClean="0">
                <a:latin typeface="Times New Roman" pitchFamily="18" charset="0"/>
                <a:ea typeface="宋体" pitchFamily="2" charset="-122"/>
                <a:cs typeface="Times New Roman" pitchFamily="18" charset="0"/>
              </a:rPr>
              <a:t>99.99</a:t>
            </a:r>
            <a:r>
              <a:rPr lang="zh-CN" altLang="en-US" sz="2400" b="1" dirty="0" smtClean="0">
                <a:latin typeface="Times New Roman" pitchFamily="18" charset="0"/>
                <a:ea typeface="宋体" pitchFamily="2" charset="-122"/>
                <a:cs typeface="Times New Roman" pitchFamily="18" charset="0"/>
              </a:rPr>
              <a:t>％以上，</a:t>
            </a:r>
            <a:r>
              <a:rPr lang="en-US" altLang="zh-CN" sz="2400" b="1" dirty="0" smtClean="0">
                <a:latin typeface="Times New Roman" pitchFamily="18" charset="0"/>
                <a:ea typeface="宋体" pitchFamily="2" charset="-122"/>
                <a:cs typeface="Times New Roman" pitchFamily="18" charset="0"/>
              </a:rPr>
              <a:t>18K</a:t>
            </a:r>
            <a:r>
              <a:rPr lang="zh-CN" altLang="en-US" sz="2400" b="1" dirty="0">
                <a:latin typeface="Times New Roman" pitchFamily="18" charset="0"/>
                <a:ea typeface="宋体" pitchFamily="2" charset="-122"/>
                <a:cs typeface="Times New Roman" pitchFamily="18" charset="0"/>
              </a:rPr>
              <a:t>表示金的质量分数为（　　</a:t>
            </a:r>
            <a:r>
              <a:rPr lang="zh-CN" altLang="en-US" sz="2400" b="1" dirty="0" smtClean="0">
                <a:latin typeface="Times New Roman" pitchFamily="18" charset="0"/>
                <a:ea typeface="宋体" pitchFamily="2" charset="-122"/>
                <a:cs typeface="Times New Roman" pitchFamily="18" charset="0"/>
              </a:rPr>
              <a:t>） </a:t>
            </a:r>
            <a:endParaRPr lang="en-US" altLang="zh-CN" sz="2400" b="1" dirty="0">
              <a:latin typeface="Times New Roman" pitchFamily="18" charset="0"/>
              <a:ea typeface="宋体" pitchFamily="2" charset="-122"/>
              <a:cs typeface="Times New Roman" pitchFamily="18" charset="0"/>
            </a:endParaRPr>
          </a:p>
          <a:p>
            <a:pPr algn="just">
              <a:lnSpc>
                <a:spcPct val="150000"/>
              </a:lnSpc>
            </a:pP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r>
              <a:rPr lang="en-US" altLang="zh-CN" sz="2400" b="1" dirty="0" smtClean="0">
                <a:latin typeface="Times New Roman" pitchFamily="18" charset="0"/>
                <a:ea typeface="宋体" pitchFamily="2" charset="-122"/>
                <a:cs typeface="Times New Roman" pitchFamily="18" charset="0"/>
              </a:rPr>
              <a:t>A.75</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 </a:t>
            </a:r>
            <a:r>
              <a:rPr lang="en-US" altLang="zh-CN" sz="2400" b="1" dirty="0">
                <a:latin typeface="Times New Roman" pitchFamily="18" charset="0"/>
                <a:ea typeface="宋体" pitchFamily="2" charset="-122"/>
                <a:cs typeface="Times New Roman" pitchFamily="18" charset="0"/>
              </a:rPr>
              <a:t>	</a:t>
            </a:r>
            <a:r>
              <a:rPr lang="en-US" altLang="zh-CN" sz="2400" b="1" dirty="0" smtClean="0">
                <a:latin typeface="Times New Roman" pitchFamily="18" charset="0"/>
                <a:ea typeface="宋体" pitchFamily="2" charset="-122"/>
                <a:cs typeface="Times New Roman" pitchFamily="18" charset="0"/>
              </a:rPr>
              <a:t>         B.58.3</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                  C.25</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 </a:t>
            </a:r>
            <a:r>
              <a:rPr lang="en-US" altLang="zh-CN" sz="2400" b="1" dirty="0">
                <a:latin typeface="Times New Roman" pitchFamily="18" charset="0"/>
                <a:ea typeface="宋体" pitchFamily="2" charset="-122"/>
                <a:cs typeface="Times New Roman" pitchFamily="18" charset="0"/>
              </a:rPr>
              <a:t>	</a:t>
            </a:r>
            <a:r>
              <a:rPr lang="en-US" altLang="zh-CN" sz="2400" b="1" dirty="0" smtClean="0">
                <a:latin typeface="Times New Roman" pitchFamily="18" charset="0"/>
                <a:ea typeface="宋体" pitchFamily="2" charset="-122"/>
                <a:cs typeface="Times New Roman" pitchFamily="18" charset="0"/>
              </a:rPr>
              <a:t>            D.18</a:t>
            </a:r>
            <a:r>
              <a:rPr lang="zh-CN" altLang="en-US" sz="2400" b="1" dirty="0" smtClean="0">
                <a:latin typeface="Times New Roman" pitchFamily="18" charset="0"/>
                <a:ea typeface="宋体" pitchFamily="2" charset="-122"/>
                <a:cs typeface="Times New Roman" pitchFamily="18" charset="0"/>
              </a:rPr>
              <a:t>％</a:t>
            </a:r>
            <a:endParaRPr lang="en-US" altLang="zh-CN" sz="2400" b="1" dirty="0">
              <a:latin typeface="Times New Roman" pitchFamily="18" charset="0"/>
              <a:ea typeface="宋体" pitchFamily="2" charset="-122"/>
              <a:cs typeface="Times New Roman" pitchFamily="18" charset="0"/>
            </a:endParaRPr>
          </a:p>
        </p:txBody>
      </p:sp>
      <p:sp>
        <p:nvSpPr>
          <p:cNvPr id="6" name="矩形 5"/>
          <p:cNvSpPr/>
          <p:nvPr/>
        </p:nvSpPr>
        <p:spPr>
          <a:xfrm>
            <a:off x="6465671" y="2491807"/>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A</a:t>
            </a:r>
            <a:endParaRPr lang="zh-CN" alt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xmlns="" val="17486661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19999" y="1859390"/>
            <a:ext cx="10749511" cy="2862322"/>
          </a:xfrm>
          <a:prstGeom prst="rect">
            <a:avLst/>
          </a:prstGeom>
          <a:noFill/>
        </p:spPr>
        <p:txBody>
          <a:bodyPr wrap="square" rtlCol="0">
            <a:spAutoFit/>
          </a:bodyPr>
          <a:lstStyle/>
          <a:p>
            <a:pPr algn="just">
              <a:lnSpc>
                <a:spcPct val="150000"/>
              </a:lnSpc>
            </a:pPr>
            <a:r>
              <a:rPr lang="en-US" altLang="zh-CN" sz="2400" b="1" dirty="0" smtClean="0">
                <a:latin typeface="Times New Roman" pitchFamily="18" charset="0"/>
                <a:ea typeface="宋体" pitchFamily="2" charset="-122"/>
                <a:cs typeface="Times New Roman" pitchFamily="18" charset="0"/>
              </a:rPr>
              <a:t>3.</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秦皇岛青龙县期末</a:t>
            </a:r>
            <a:r>
              <a:rPr lang="zh-CN" altLang="en-US" sz="2400" b="1" dirty="0" smtClean="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人类的生产和生活中离不开金属材料。通常所说的</a:t>
            </a:r>
            <a:r>
              <a:rPr lang="zh-CN" altLang="en-US" sz="2400" b="1" dirty="0" smtClean="0">
                <a:latin typeface="Times New Roman" pitchFamily="18" charset="0"/>
                <a:ea typeface="宋体" pitchFamily="2" charset="-122"/>
                <a:cs typeface="Times New Roman" pitchFamily="18" charset="0"/>
              </a:rPr>
              <a:t>“金属材料”，既</a:t>
            </a:r>
            <a:r>
              <a:rPr lang="zh-CN" altLang="en-US" sz="2400" b="1" dirty="0">
                <a:latin typeface="Times New Roman" pitchFamily="18" charset="0"/>
                <a:ea typeface="宋体" pitchFamily="2" charset="-122"/>
                <a:cs typeface="Times New Roman" pitchFamily="18" charset="0"/>
              </a:rPr>
              <a:t>包括纯金</a:t>
            </a:r>
            <a:r>
              <a:rPr lang="zh-CN" altLang="en-US" sz="2400" b="1" dirty="0" smtClean="0">
                <a:latin typeface="Times New Roman" pitchFamily="18" charset="0"/>
                <a:ea typeface="宋体" pitchFamily="2" charset="-122"/>
                <a:cs typeface="Times New Roman" pitchFamily="18" charset="0"/>
              </a:rPr>
              <a:t>属，也</a:t>
            </a:r>
            <a:r>
              <a:rPr lang="zh-CN" altLang="en-US" sz="2400" b="1" dirty="0">
                <a:latin typeface="Times New Roman" pitchFamily="18" charset="0"/>
                <a:ea typeface="宋体" pitchFamily="2" charset="-122"/>
                <a:cs typeface="Times New Roman" pitchFamily="18" charset="0"/>
              </a:rPr>
              <a:t>包括各种合金。下列金属材料不属于合金的是（　　</a:t>
            </a:r>
            <a:r>
              <a:rPr lang="zh-CN" altLang="en-US" sz="2400" b="1" dirty="0" smtClean="0">
                <a:latin typeface="Times New Roman" pitchFamily="18" charset="0"/>
                <a:ea typeface="宋体" pitchFamily="2" charset="-122"/>
                <a:cs typeface="Times New Roman" pitchFamily="18" charset="0"/>
              </a:rPr>
              <a:t>） </a:t>
            </a:r>
            <a:endParaRPr lang="en-US" altLang="zh-CN" sz="2400" b="1" dirty="0">
              <a:latin typeface="Times New Roman" pitchFamily="18" charset="0"/>
              <a:ea typeface="宋体" pitchFamily="2" charset="-122"/>
              <a:cs typeface="Times New Roman" pitchFamily="18" charset="0"/>
            </a:endParaRPr>
          </a:p>
          <a:p>
            <a:pPr algn="just">
              <a:lnSpc>
                <a:spcPct val="150000"/>
              </a:lnSpc>
            </a:pP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r>
              <a:rPr lang="en-US" altLang="zh-CN" sz="2400" b="1" dirty="0">
                <a:latin typeface="Times New Roman" pitchFamily="18" charset="0"/>
                <a:ea typeface="宋体" pitchFamily="2" charset="-122"/>
                <a:cs typeface="Times New Roman" pitchFamily="18" charset="0"/>
              </a:rPr>
              <a:t>A.</a:t>
            </a:r>
            <a:r>
              <a:rPr lang="zh-CN" altLang="en-US" sz="2400" b="1" dirty="0" smtClean="0">
                <a:latin typeface="Times New Roman" pitchFamily="18" charset="0"/>
                <a:ea typeface="宋体" pitchFamily="2" charset="-122"/>
                <a:cs typeface="Times New Roman" pitchFamily="18" charset="0"/>
              </a:rPr>
              <a:t>青铜   </a:t>
            </a:r>
            <a:r>
              <a:rPr lang="zh-CN" altLang="en-US" sz="2400" b="1" dirty="0">
                <a:latin typeface="Times New Roman" pitchFamily="18" charset="0"/>
                <a:ea typeface="宋体" pitchFamily="2" charset="-122"/>
                <a:cs typeface="Times New Roman" pitchFamily="18" charset="0"/>
              </a:rPr>
              <a:t>	</a:t>
            </a:r>
            <a:r>
              <a:rPr lang="en-US" altLang="zh-CN" sz="2400" b="1" dirty="0">
                <a:latin typeface="Times New Roman" pitchFamily="18" charset="0"/>
                <a:ea typeface="宋体" pitchFamily="2" charset="-122"/>
                <a:cs typeface="Times New Roman" pitchFamily="18" charset="0"/>
              </a:rPr>
              <a:t>B.</a:t>
            </a:r>
            <a:r>
              <a:rPr lang="zh-CN" altLang="en-US" sz="2400" b="1" dirty="0" smtClean="0">
                <a:latin typeface="Times New Roman" pitchFamily="18" charset="0"/>
                <a:ea typeface="宋体" pitchFamily="2" charset="-122"/>
                <a:cs typeface="Times New Roman" pitchFamily="18" charset="0"/>
              </a:rPr>
              <a:t>生铁                 </a:t>
            </a:r>
            <a:r>
              <a:rPr lang="en-US" altLang="zh-CN" sz="2400" b="1" dirty="0" smtClean="0">
                <a:latin typeface="Times New Roman" pitchFamily="18" charset="0"/>
                <a:ea typeface="宋体" pitchFamily="2" charset="-122"/>
                <a:cs typeface="Times New Roman" pitchFamily="18" charset="0"/>
              </a:rPr>
              <a:t>C</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钢	</a:t>
            </a:r>
            <a:r>
              <a:rPr lang="zh-CN" altLang="en-US" sz="2400" b="1" dirty="0" smtClean="0">
                <a:latin typeface="Times New Roman" pitchFamily="18" charset="0"/>
                <a:ea typeface="宋体" pitchFamily="2" charset="-122"/>
                <a:cs typeface="Times New Roman" pitchFamily="18" charset="0"/>
              </a:rPr>
              <a:t>  </a:t>
            </a:r>
            <a:r>
              <a:rPr lang="en-US" altLang="zh-CN" sz="2400" b="1" dirty="0" smtClean="0">
                <a:latin typeface="Times New Roman" pitchFamily="18" charset="0"/>
                <a:ea typeface="宋体" pitchFamily="2" charset="-122"/>
                <a:cs typeface="Times New Roman" pitchFamily="18" charset="0"/>
              </a:rPr>
              <a:t>D</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白银</a:t>
            </a:r>
          </a:p>
        </p:txBody>
      </p:sp>
      <p:sp>
        <p:nvSpPr>
          <p:cNvPr id="6" name="矩形 5"/>
          <p:cNvSpPr/>
          <p:nvPr/>
        </p:nvSpPr>
        <p:spPr>
          <a:xfrm>
            <a:off x="1814192" y="3059718"/>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D</a:t>
            </a:r>
            <a:endParaRPr lang="zh-CN" alt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xmlns="" val="863113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19999" y="1859390"/>
            <a:ext cx="10749511" cy="3970318"/>
          </a:xfrm>
          <a:prstGeom prst="rect">
            <a:avLst/>
          </a:prstGeom>
          <a:noFill/>
        </p:spPr>
        <p:txBody>
          <a:bodyPr wrap="square" rtlCol="0">
            <a:spAutoFit/>
          </a:bodyPr>
          <a:lstStyle/>
          <a:p>
            <a:pPr algn="just">
              <a:lnSpc>
                <a:spcPct val="150000"/>
              </a:lnSpc>
            </a:pPr>
            <a:r>
              <a:rPr lang="en-US" altLang="zh-CN" sz="2400" b="1" dirty="0" smtClean="0">
                <a:latin typeface="Times New Roman" pitchFamily="18" charset="0"/>
                <a:ea typeface="宋体" pitchFamily="2" charset="-122"/>
                <a:cs typeface="Times New Roman" pitchFamily="18" charset="0"/>
              </a:rPr>
              <a:t>4.</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秦皇岛青龙县期末</a:t>
            </a:r>
            <a:r>
              <a:rPr lang="zh-CN" altLang="en-US" sz="2400" b="1" dirty="0" smtClean="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如表列出的是某种金属的部分性质根据以上性质</a:t>
            </a:r>
            <a:r>
              <a:rPr lang="zh-CN" altLang="en-US" sz="2400" b="1" dirty="0" smtClean="0">
                <a:latin typeface="Times New Roman" pitchFamily="18" charset="0"/>
                <a:ea typeface="宋体" pitchFamily="2" charset="-122"/>
                <a:cs typeface="Times New Roman" pitchFamily="18" charset="0"/>
              </a:rPr>
              <a:t>分析，该</a:t>
            </a:r>
            <a:r>
              <a:rPr lang="zh-CN" altLang="en-US" sz="2400" b="1" dirty="0">
                <a:latin typeface="Times New Roman" pitchFamily="18" charset="0"/>
                <a:ea typeface="宋体" pitchFamily="2" charset="-122"/>
                <a:cs typeface="Times New Roman" pitchFamily="18" charset="0"/>
              </a:rPr>
              <a:t>金属不适合做（　　</a:t>
            </a:r>
            <a:r>
              <a:rPr lang="zh-CN" altLang="en-US" sz="2400" b="1" dirty="0" smtClean="0">
                <a:latin typeface="Times New Roman" pitchFamily="18" charset="0"/>
                <a:ea typeface="宋体" pitchFamily="2" charset="-122"/>
                <a:cs typeface="Times New Roman" pitchFamily="18" charset="0"/>
              </a:rPr>
              <a:t>） </a:t>
            </a:r>
            <a:endParaRPr lang="en-US" altLang="zh-CN" sz="2400" b="1" dirty="0">
              <a:latin typeface="Times New Roman" pitchFamily="18" charset="0"/>
              <a:ea typeface="宋体" pitchFamily="2" charset="-122"/>
              <a:cs typeface="Times New Roman" pitchFamily="18" charset="0"/>
            </a:endParaRPr>
          </a:p>
          <a:p>
            <a:pPr algn="just">
              <a:lnSpc>
                <a:spcPct val="150000"/>
              </a:lnSpc>
            </a:pP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endParaRPr lang="en-US" altLang="zh-CN" sz="2400" b="1" dirty="0">
              <a:latin typeface="Times New Roman" pitchFamily="18" charset="0"/>
              <a:ea typeface="宋体" pitchFamily="2" charset="-122"/>
              <a:cs typeface="Times New Roman" pitchFamily="18" charset="0"/>
            </a:endParaRPr>
          </a:p>
          <a:p>
            <a:pPr algn="just">
              <a:lnSpc>
                <a:spcPct val="150000"/>
              </a:lnSpc>
            </a:pP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r>
              <a:rPr lang="en-US" altLang="zh-CN" sz="2400" b="1" dirty="0" smtClean="0">
                <a:latin typeface="Times New Roman" pitchFamily="18" charset="0"/>
                <a:ea typeface="宋体" pitchFamily="2" charset="-122"/>
                <a:cs typeface="Times New Roman" pitchFamily="18" charset="0"/>
              </a:rPr>
              <a:t>A</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导线	</a:t>
            </a:r>
            <a:r>
              <a:rPr lang="zh-CN" altLang="en-US" sz="2400" b="1" dirty="0" smtClean="0">
                <a:latin typeface="Times New Roman" pitchFamily="18" charset="0"/>
                <a:ea typeface="宋体" pitchFamily="2" charset="-122"/>
                <a:cs typeface="Times New Roman" pitchFamily="18" charset="0"/>
              </a:rPr>
              <a:t>                </a:t>
            </a:r>
            <a:r>
              <a:rPr lang="en-US" altLang="zh-CN" sz="2400" b="1" dirty="0" smtClean="0">
                <a:latin typeface="Times New Roman" pitchFamily="18" charset="0"/>
                <a:ea typeface="宋体" pitchFamily="2" charset="-122"/>
                <a:cs typeface="Times New Roman" pitchFamily="18" charset="0"/>
              </a:rPr>
              <a:t>B</a:t>
            </a:r>
            <a:r>
              <a:rPr lang="en-US" altLang="zh-CN" sz="2400" b="1" dirty="0">
                <a:latin typeface="Times New Roman" pitchFamily="18" charset="0"/>
                <a:ea typeface="宋体" pitchFamily="2" charset="-122"/>
                <a:cs typeface="Times New Roman" pitchFamily="18" charset="0"/>
              </a:rPr>
              <a:t>.</a:t>
            </a:r>
            <a:r>
              <a:rPr lang="zh-CN" altLang="en-US" sz="2400" b="1" dirty="0" smtClean="0">
                <a:latin typeface="Times New Roman" pitchFamily="18" charset="0"/>
                <a:ea typeface="宋体" pitchFamily="2" charset="-122"/>
                <a:cs typeface="Times New Roman" pitchFamily="18" charset="0"/>
              </a:rPr>
              <a:t>炊具                 </a:t>
            </a:r>
            <a:r>
              <a:rPr lang="en-US" altLang="zh-CN" sz="2400" b="1" dirty="0" smtClean="0">
                <a:latin typeface="Times New Roman" pitchFamily="18" charset="0"/>
                <a:ea typeface="宋体" pitchFamily="2" charset="-122"/>
                <a:cs typeface="Times New Roman" pitchFamily="18" charset="0"/>
              </a:rPr>
              <a:t>C</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刀具	</a:t>
            </a:r>
            <a:r>
              <a:rPr lang="zh-CN" altLang="en-US" sz="2400" b="1" dirty="0" smtClean="0">
                <a:latin typeface="Times New Roman" pitchFamily="18" charset="0"/>
                <a:ea typeface="宋体" pitchFamily="2" charset="-122"/>
                <a:cs typeface="Times New Roman" pitchFamily="18" charset="0"/>
              </a:rPr>
              <a:t>               </a:t>
            </a:r>
            <a:r>
              <a:rPr lang="en-US" altLang="zh-CN" sz="2400" b="1" dirty="0" smtClean="0">
                <a:latin typeface="Times New Roman" pitchFamily="18" charset="0"/>
                <a:ea typeface="宋体" pitchFamily="2" charset="-122"/>
                <a:cs typeface="Times New Roman" pitchFamily="18" charset="0"/>
              </a:rPr>
              <a:t>D</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包装</a:t>
            </a:r>
          </a:p>
        </p:txBody>
      </p:sp>
      <p:sp>
        <p:nvSpPr>
          <p:cNvPr id="6" name="矩形 5"/>
          <p:cNvSpPr/>
          <p:nvPr/>
        </p:nvSpPr>
        <p:spPr>
          <a:xfrm>
            <a:off x="4275627" y="2533426"/>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C</a:t>
            </a:r>
            <a:endParaRPr lang="zh-CN" altLang="en-US" sz="2400" dirty="0">
              <a:latin typeface="Times New Roman" pitchFamily="18" charset="0"/>
              <a:cs typeface="Times New Roman" pitchFamily="18" charset="0"/>
            </a:endParaRPr>
          </a:p>
        </p:txBody>
      </p:sp>
      <p:graphicFrame>
        <p:nvGraphicFramePr>
          <p:cNvPr id="7" name="表格 6"/>
          <p:cNvGraphicFramePr>
            <a:graphicFrameLocks noGrp="1"/>
          </p:cNvGraphicFramePr>
          <p:nvPr>
            <p:extLst>
              <p:ext uri="{D42A27DB-BD31-4B8C-83A1-F6EECF244321}">
                <p14:modId xmlns:p14="http://schemas.microsoft.com/office/powerpoint/2010/main" xmlns="" val="3264169455"/>
              </p:ext>
            </p:extLst>
          </p:nvPr>
        </p:nvGraphicFramePr>
        <p:xfrm>
          <a:off x="976535" y="3454403"/>
          <a:ext cx="9942924" cy="1216678"/>
        </p:xfrm>
        <a:graphic>
          <a:graphicData uri="http://schemas.openxmlformats.org/drawingml/2006/table">
            <a:tbl>
              <a:tblPr firstRow="1" bandRow="1">
                <a:tableStyleId>{5940675A-B579-460E-94D1-54222C63F5DA}</a:tableStyleId>
              </a:tblPr>
              <a:tblGrid>
                <a:gridCol w="1657154"/>
                <a:gridCol w="1657154"/>
                <a:gridCol w="1657154"/>
                <a:gridCol w="1657154"/>
                <a:gridCol w="1657154"/>
                <a:gridCol w="1657154"/>
              </a:tblGrid>
              <a:tr h="608339">
                <a:tc>
                  <a:txBody>
                    <a:bodyPr/>
                    <a:lstStyle/>
                    <a:p>
                      <a:pPr algn="ctr">
                        <a:lnSpc>
                          <a:spcPct val="150000"/>
                        </a:lnSpc>
                      </a:pPr>
                      <a:r>
                        <a:rPr lang="zh-CN" altLang="zh-CN" sz="2000" b="1" kern="1200" dirty="0" smtClean="0">
                          <a:solidFill>
                            <a:schemeClr val="tx1"/>
                          </a:solidFill>
                          <a:effectLst/>
                          <a:latin typeface="黑体" pitchFamily="49" charset="-122"/>
                          <a:ea typeface="黑体" pitchFamily="49" charset="-122"/>
                          <a:cs typeface="+mn-cs"/>
                        </a:rPr>
                        <a:t>密度</a:t>
                      </a:r>
                      <a:endParaRPr lang="en-US" altLang="zh-CN" sz="2400" b="1" dirty="0" smtClean="0">
                        <a:latin typeface="黑体" pitchFamily="49" charset="-122"/>
                        <a:ea typeface="黑体" pitchFamily="49" charset="-122"/>
                      </a:endParaRPr>
                    </a:p>
                  </a:txBody>
                  <a:tcPr anchor="ctr">
                    <a:lnR w="12700" cap="flat" cmpd="sng" algn="ctr">
                      <a:solidFill>
                        <a:schemeClr val="tx1"/>
                      </a:solidFill>
                      <a:prstDash val="solid"/>
                      <a:round/>
                      <a:headEnd type="none" w="med" len="med"/>
                      <a:tailEnd type="none" w="med" len="med"/>
                    </a:lnR>
                    <a:solidFill>
                      <a:srgbClr val="01B0F0"/>
                    </a:solidFill>
                  </a:tcPr>
                </a:tc>
                <a:tc>
                  <a:txBody>
                    <a:bodyPr/>
                    <a:lstStyle/>
                    <a:p>
                      <a:pPr algn="ctr"/>
                      <a:r>
                        <a:rPr lang="zh-CN" altLang="zh-CN" sz="2000" b="1" kern="1200" dirty="0" smtClean="0">
                          <a:solidFill>
                            <a:schemeClr val="tx1"/>
                          </a:solidFill>
                          <a:effectLst/>
                          <a:latin typeface="黑体" pitchFamily="49" charset="-122"/>
                          <a:ea typeface="黑体" pitchFamily="49" charset="-122"/>
                          <a:cs typeface="+mn-cs"/>
                        </a:rPr>
                        <a:t>硬度</a:t>
                      </a:r>
                      <a:endParaRPr lang="zh-CN" altLang="en-US" sz="2000" b="1" dirty="0">
                        <a:latin typeface="黑体" pitchFamily="49" charset="-122"/>
                        <a:ea typeface="黑体" pitchFamily="49"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01B0F0"/>
                    </a:solidFill>
                  </a:tcPr>
                </a:tc>
                <a:tc>
                  <a:txBody>
                    <a:bodyPr/>
                    <a:lstStyle/>
                    <a:p>
                      <a:pPr algn="ctr"/>
                      <a:r>
                        <a:rPr lang="zh-CN" altLang="zh-CN" sz="2000" b="1" kern="1200" dirty="0" smtClean="0">
                          <a:solidFill>
                            <a:schemeClr val="tx1"/>
                          </a:solidFill>
                          <a:effectLst/>
                          <a:latin typeface="黑体" pitchFamily="49" charset="-122"/>
                          <a:ea typeface="黑体" pitchFamily="49" charset="-122"/>
                          <a:cs typeface="+mn-cs"/>
                        </a:rPr>
                        <a:t>熔点</a:t>
                      </a:r>
                      <a:endParaRPr lang="zh-CN" altLang="en-US" sz="2000" b="1" dirty="0">
                        <a:latin typeface="黑体" pitchFamily="49" charset="-122"/>
                        <a:ea typeface="黑体" pitchFamily="49"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01B0F0"/>
                    </a:solidFill>
                  </a:tcPr>
                </a:tc>
                <a:tc>
                  <a:txBody>
                    <a:bodyPr/>
                    <a:lstStyle/>
                    <a:p>
                      <a:pPr algn="ctr"/>
                      <a:r>
                        <a:rPr lang="zh-CN" altLang="zh-CN" sz="2000" b="1" kern="1200" dirty="0" smtClean="0">
                          <a:solidFill>
                            <a:schemeClr val="tx1"/>
                          </a:solidFill>
                          <a:effectLst/>
                          <a:latin typeface="黑体" pitchFamily="49" charset="-122"/>
                          <a:ea typeface="黑体" pitchFamily="49" charset="-122"/>
                          <a:cs typeface="+mn-cs"/>
                        </a:rPr>
                        <a:t>导电性</a:t>
                      </a:r>
                      <a:endParaRPr lang="zh-CN" altLang="en-US" sz="2000" b="1" dirty="0">
                        <a:latin typeface="黑体" pitchFamily="49" charset="-122"/>
                        <a:ea typeface="黑体" pitchFamily="49" charset="-122"/>
                      </a:endParaRPr>
                    </a:p>
                  </a:txBody>
                  <a:tcPr anchor="ctr">
                    <a:lnL w="12700" cap="flat" cmpd="sng" algn="ctr">
                      <a:solidFill>
                        <a:schemeClr val="tx1"/>
                      </a:solidFill>
                      <a:prstDash val="solid"/>
                      <a:round/>
                      <a:headEnd type="none" w="med" len="med"/>
                      <a:tailEnd type="none" w="med" len="med"/>
                    </a:lnL>
                    <a:solidFill>
                      <a:srgbClr val="01B0F0"/>
                    </a:solidFill>
                  </a:tcPr>
                </a:tc>
                <a:tc>
                  <a:txBody>
                    <a:bodyPr/>
                    <a:lstStyle/>
                    <a:p>
                      <a:pPr algn="ctr"/>
                      <a:r>
                        <a:rPr lang="zh-CN" altLang="zh-CN" sz="2000" b="1" kern="1200" dirty="0" smtClean="0">
                          <a:solidFill>
                            <a:schemeClr val="tx1"/>
                          </a:solidFill>
                          <a:effectLst/>
                          <a:latin typeface="黑体" pitchFamily="49" charset="-122"/>
                          <a:ea typeface="黑体" pitchFamily="49" charset="-122"/>
                          <a:cs typeface="+mn-cs"/>
                        </a:rPr>
                        <a:t>导热性</a:t>
                      </a:r>
                      <a:endParaRPr lang="zh-CN" altLang="en-US" sz="2000" b="1" dirty="0">
                        <a:latin typeface="黑体" pitchFamily="49" charset="-122"/>
                        <a:ea typeface="黑体" pitchFamily="49" charset="-122"/>
                      </a:endParaRPr>
                    </a:p>
                  </a:txBody>
                  <a:tcPr anchor="ctr">
                    <a:solidFill>
                      <a:srgbClr val="01B0F0"/>
                    </a:solidFill>
                  </a:tcPr>
                </a:tc>
                <a:tc>
                  <a:txBody>
                    <a:bodyPr/>
                    <a:lstStyle/>
                    <a:p>
                      <a:pPr algn="ctr"/>
                      <a:r>
                        <a:rPr lang="zh-CN" altLang="zh-CN" sz="2000" b="1" kern="1200" dirty="0" smtClean="0">
                          <a:solidFill>
                            <a:schemeClr val="tx1"/>
                          </a:solidFill>
                          <a:effectLst/>
                          <a:latin typeface="黑体" pitchFamily="49" charset="-122"/>
                          <a:ea typeface="黑体" pitchFamily="49" charset="-122"/>
                          <a:cs typeface="+mn-cs"/>
                        </a:rPr>
                        <a:t>延展性</a:t>
                      </a:r>
                      <a:endParaRPr lang="zh-CN" altLang="en-US" sz="2000" b="1" dirty="0">
                        <a:latin typeface="黑体" pitchFamily="49" charset="-122"/>
                        <a:ea typeface="黑体" pitchFamily="49" charset="-122"/>
                      </a:endParaRPr>
                    </a:p>
                  </a:txBody>
                  <a:tcPr anchor="ctr">
                    <a:solidFill>
                      <a:srgbClr val="01B0F0"/>
                    </a:solidFill>
                  </a:tcPr>
                </a:tc>
              </a:tr>
              <a:tr h="608339">
                <a:tc>
                  <a:txBody>
                    <a:bodyPr/>
                    <a:lstStyle/>
                    <a:p>
                      <a:pPr algn="ctr"/>
                      <a:r>
                        <a:rPr lang="en-US" altLang="zh-CN" sz="2000" b="1" kern="1200" dirty="0" smtClean="0">
                          <a:solidFill>
                            <a:schemeClr val="tx1"/>
                          </a:solidFill>
                          <a:effectLst/>
                          <a:latin typeface="Times New Roman" pitchFamily="18" charset="0"/>
                          <a:ea typeface="+mn-ea"/>
                          <a:cs typeface="Times New Roman" pitchFamily="18" charset="0"/>
                        </a:rPr>
                        <a:t>2.70 g/cm</a:t>
                      </a:r>
                      <a:r>
                        <a:rPr lang="en-US" altLang="zh-CN" sz="2000" b="1" kern="1200" baseline="30000" dirty="0" smtClean="0">
                          <a:solidFill>
                            <a:schemeClr val="tx1"/>
                          </a:solidFill>
                          <a:effectLst/>
                          <a:latin typeface="Times New Roman" pitchFamily="18" charset="0"/>
                          <a:ea typeface="+mn-ea"/>
                          <a:cs typeface="Times New Roman" pitchFamily="18" charset="0"/>
                        </a:rPr>
                        <a:t>3</a:t>
                      </a:r>
                      <a:endParaRPr lang="zh-CN" altLang="en-US" sz="2400" b="1" dirty="0">
                        <a:solidFill>
                          <a:schemeClr val="tx1"/>
                        </a:solidFill>
                        <a:latin typeface="Times New Roman" pitchFamily="18" charset="0"/>
                        <a:cs typeface="Times New Roman" pitchFamily="18" charset="0"/>
                      </a:endParaRPr>
                    </a:p>
                  </a:txBody>
                  <a:tcPr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algn="ctr"/>
                      <a:r>
                        <a:rPr lang="zh-CN" altLang="zh-CN" sz="2000" b="1" kern="1200" dirty="0" smtClean="0">
                          <a:solidFill>
                            <a:schemeClr val="tx1"/>
                          </a:solidFill>
                          <a:effectLst/>
                          <a:latin typeface="Times New Roman" pitchFamily="18" charset="0"/>
                          <a:ea typeface="+mn-ea"/>
                          <a:cs typeface="Times New Roman" pitchFamily="18" charset="0"/>
                        </a:rPr>
                        <a:t>较软</a:t>
                      </a:r>
                      <a:endParaRPr lang="zh-CN" altLang="en-US" sz="2000" b="1"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algn="ctr"/>
                      <a:r>
                        <a:rPr lang="en-US" altLang="zh-CN" sz="2000" b="1" kern="1200" dirty="0" smtClean="0">
                          <a:solidFill>
                            <a:schemeClr val="tx1"/>
                          </a:solidFill>
                          <a:effectLst/>
                          <a:latin typeface="Times New Roman" pitchFamily="18" charset="0"/>
                          <a:ea typeface="+mn-ea"/>
                          <a:cs typeface="Times New Roman" pitchFamily="18" charset="0"/>
                        </a:rPr>
                        <a:t>660 ℃</a:t>
                      </a:r>
                      <a:endParaRPr lang="zh-CN" altLang="en-US" sz="2000" b="1"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algn="ctr"/>
                      <a:r>
                        <a:rPr lang="zh-CN" altLang="zh-CN" sz="2000" b="1" kern="1200" dirty="0" smtClean="0">
                          <a:solidFill>
                            <a:schemeClr val="tx1"/>
                          </a:solidFill>
                          <a:effectLst/>
                          <a:latin typeface="Times New Roman" pitchFamily="18" charset="0"/>
                          <a:ea typeface="+mn-ea"/>
                          <a:cs typeface="Times New Roman" pitchFamily="18" charset="0"/>
                        </a:rPr>
                        <a:t>优良</a:t>
                      </a:r>
                      <a:endParaRPr lang="zh-CN" altLang="en-US" sz="2000" b="1"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pPr algn="ctr"/>
                      <a:r>
                        <a:rPr lang="zh-CN" altLang="zh-CN" sz="2000" b="1" kern="1200" dirty="0" smtClean="0">
                          <a:solidFill>
                            <a:schemeClr val="tx1"/>
                          </a:solidFill>
                          <a:effectLst/>
                          <a:latin typeface="Times New Roman" pitchFamily="18" charset="0"/>
                          <a:ea typeface="+mn-ea"/>
                          <a:cs typeface="Times New Roman" pitchFamily="18" charset="0"/>
                        </a:rPr>
                        <a:t>优良</a:t>
                      </a:r>
                      <a:endParaRPr lang="zh-CN" altLang="en-US" sz="2000" b="1" dirty="0">
                        <a:latin typeface="Times New Roman" pitchFamily="18" charset="0"/>
                        <a:cs typeface="Times New Roman" pitchFamily="18" charset="0"/>
                      </a:endParaRPr>
                    </a:p>
                  </a:txBody>
                  <a:tcPr anchor="ctr">
                    <a:lnB w="12700" cap="flat" cmpd="sng" algn="ctr">
                      <a:solidFill>
                        <a:schemeClr val="tx1"/>
                      </a:solidFill>
                      <a:prstDash val="solid"/>
                      <a:round/>
                      <a:headEnd type="none" w="med" len="med"/>
                      <a:tailEnd type="none" w="med" len="med"/>
                    </a:lnB>
                  </a:tcPr>
                </a:tc>
                <a:tc>
                  <a:txBody>
                    <a:bodyPr/>
                    <a:lstStyle/>
                    <a:p>
                      <a:pPr algn="ctr"/>
                      <a:r>
                        <a:rPr lang="zh-CN" altLang="zh-CN" sz="2000" b="1" kern="1200" dirty="0" smtClean="0">
                          <a:solidFill>
                            <a:schemeClr val="tx1"/>
                          </a:solidFill>
                          <a:effectLst/>
                          <a:latin typeface="Times New Roman" pitchFamily="18" charset="0"/>
                          <a:ea typeface="+mn-ea"/>
                          <a:cs typeface="Times New Roman" pitchFamily="18" charset="0"/>
                        </a:rPr>
                        <a:t>优良</a:t>
                      </a:r>
                      <a:endParaRPr lang="zh-CN" altLang="en-US" sz="2000" b="1" dirty="0">
                        <a:latin typeface="Times New Roman" pitchFamily="18" charset="0"/>
                        <a:cs typeface="Times New Roman" pitchFamily="18" charset="0"/>
                      </a:endParaRPr>
                    </a:p>
                  </a:txBody>
                  <a:tcPr anchor="ctr">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863113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19998" y="2488770"/>
            <a:ext cx="10749511" cy="1754326"/>
          </a:xfrm>
          <a:prstGeom prst="rect">
            <a:avLst/>
          </a:prstGeom>
          <a:noFill/>
        </p:spPr>
        <p:txBody>
          <a:bodyPr wrap="square" rtlCol="0">
            <a:spAutoFit/>
          </a:bodyPr>
          <a:lstStyle/>
          <a:p>
            <a:pPr algn="just">
              <a:lnSpc>
                <a:spcPct val="150000"/>
              </a:lnSpc>
            </a:pPr>
            <a:r>
              <a:rPr lang="en-US" altLang="zh-CN" sz="2400" b="1" dirty="0" smtClean="0">
                <a:latin typeface="Times New Roman" pitchFamily="18" charset="0"/>
                <a:ea typeface="宋体" pitchFamily="2" charset="-122"/>
                <a:cs typeface="Times New Roman" pitchFamily="18" charset="0"/>
              </a:rPr>
              <a:t>5.</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唐山滦州市模拟</a:t>
            </a:r>
            <a:r>
              <a:rPr lang="zh-CN" altLang="en-US" sz="2400" b="1" dirty="0" smtClean="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下列物质不属于合金的是（　　</a:t>
            </a:r>
            <a:r>
              <a:rPr lang="zh-CN" altLang="en-US" sz="2400" b="1" dirty="0" smtClean="0">
                <a:latin typeface="Times New Roman" pitchFamily="18" charset="0"/>
                <a:ea typeface="宋体" pitchFamily="2" charset="-122"/>
                <a:cs typeface="Times New Roman" pitchFamily="18" charset="0"/>
              </a:rPr>
              <a:t>） </a:t>
            </a:r>
            <a:endParaRPr lang="en-US" altLang="zh-CN" sz="2400" b="1" dirty="0">
              <a:latin typeface="Times New Roman" pitchFamily="18" charset="0"/>
              <a:ea typeface="宋体" pitchFamily="2" charset="-122"/>
              <a:cs typeface="Times New Roman" pitchFamily="18" charset="0"/>
            </a:endParaRPr>
          </a:p>
          <a:p>
            <a:pPr algn="just">
              <a:lnSpc>
                <a:spcPct val="150000"/>
              </a:lnSpc>
            </a:pP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r>
              <a:rPr lang="en-US" altLang="zh-CN" sz="2400" b="1" dirty="0">
                <a:latin typeface="Times New Roman" pitchFamily="18" charset="0"/>
                <a:ea typeface="宋体" pitchFamily="2" charset="-122"/>
                <a:cs typeface="Times New Roman" pitchFamily="18" charset="0"/>
              </a:rPr>
              <a:t>A.</a:t>
            </a:r>
            <a:r>
              <a:rPr lang="zh-CN" altLang="en-US" sz="2400" b="1" dirty="0" smtClean="0">
                <a:latin typeface="Times New Roman" pitchFamily="18" charset="0"/>
                <a:ea typeface="宋体" pitchFamily="2" charset="-122"/>
                <a:cs typeface="Times New Roman" pitchFamily="18" charset="0"/>
              </a:rPr>
              <a:t>黄铜 </a:t>
            </a:r>
            <a:r>
              <a:rPr lang="zh-CN" altLang="en-US" sz="2400" b="1" dirty="0">
                <a:latin typeface="Times New Roman" pitchFamily="18" charset="0"/>
                <a:ea typeface="宋体" pitchFamily="2" charset="-122"/>
                <a:cs typeface="Times New Roman" pitchFamily="18" charset="0"/>
              </a:rPr>
              <a:t>	</a:t>
            </a:r>
            <a:r>
              <a:rPr lang="en-US" altLang="zh-CN" sz="2400" b="1" dirty="0">
                <a:latin typeface="Times New Roman" pitchFamily="18" charset="0"/>
                <a:ea typeface="宋体" pitchFamily="2" charset="-122"/>
                <a:cs typeface="Times New Roman" pitchFamily="18" charset="0"/>
              </a:rPr>
              <a:t>B.</a:t>
            </a:r>
            <a:r>
              <a:rPr lang="zh-CN" altLang="en-US" sz="2400" b="1" dirty="0" smtClean="0">
                <a:latin typeface="Times New Roman" pitchFamily="18" charset="0"/>
                <a:ea typeface="宋体" pitchFamily="2" charset="-122"/>
                <a:cs typeface="Times New Roman" pitchFamily="18" charset="0"/>
              </a:rPr>
              <a:t>金刚石                </a:t>
            </a:r>
            <a:r>
              <a:rPr lang="en-US" altLang="zh-CN" sz="2400" b="1" dirty="0" smtClean="0">
                <a:latin typeface="Times New Roman" pitchFamily="18" charset="0"/>
                <a:ea typeface="宋体" pitchFamily="2" charset="-122"/>
                <a:cs typeface="Times New Roman" pitchFamily="18" charset="0"/>
              </a:rPr>
              <a:t>C</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焊锡	</a:t>
            </a:r>
            <a:r>
              <a:rPr lang="zh-CN" altLang="en-US" sz="2400" b="1" dirty="0" smtClean="0">
                <a:latin typeface="Times New Roman" pitchFamily="18" charset="0"/>
                <a:ea typeface="宋体" pitchFamily="2" charset="-122"/>
                <a:cs typeface="Times New Roman" pitchFamily="18" charset="0"/>
              </a:rPr>
              <a:t>                 </a:t>
            </a:r>
            <a:r>
              <a:rPr lang="en-US" altLang="zh-CN" sz="2400" b="1" dirty="0" smtClean="0">
                <a:latin typeface="Times New Roman" pitchFamily="18" charset="0"/>
                <a:ea typeface="宋体" pitchFamily="2" charset="-122"/>
                <a:cs typeface="Times New Roman" pitchFamily="18" charset="0"/>
              </a:rPr>
              <a:t>D</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不锈钢</a:t>
            </a:r>
          </a:p>
        </p:txBody>
      </p:sp>
      <p:sp>
        <p:nvSpPr>
          <p:cNvPr id="6" name="矩形 5"/>
          <p:cNvSpPr/>
          <p:nvPr/>
        </p:nvSpPr>
        <p:spPr>
          <a:xfrm>
            <a:off x="8304392" y="2596765"/>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B</a:t>
            </a:r>
            <a:endParaRPr lang="zh-CN" alt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xmlns="" val="863113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720000" y="1847094"/>
            <a:ext cx="4439021" cy="627895"/>
            <a:chOff x="1034884" y="629878"/>
            <a:chExt cx="4439021" cy="627895"/>
          </a:xfrm>
        </p:grpSpPr>
        <p:sp>
          <p:nvSpPr>
            <p:cNvPr id="17" name="圆角矩形 6">
              <a:hlinkClick r:id="rId4" action="ppaction://hlinksldjump"/>
            </p:cNvPr>
            <p:cNvSpPr/>
            <p:nvPr>
              <p:custDataLst>
                <p:tags r:id="rId1"/>
              </p:custDataLst>
            </p:nvPr>
          </p:nvSpPr>
          <p:spPr>
            <a:xfrm flipH="1">
              <a:off x="2642682" y="664479"/>
              <a:ext cx="2831223" cy="580638"/>
            </a:xfrm>
            <a:prstGeom prst="snip1Rect">
              <a:avLst/>
            </a:prstGeom>
            <a:noFill/>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r>
                <a:rPr lang="zh-CN" altLang="en-US" sz="2400" b="1" dirty="0">
                  <a:latin typeface="黑体" panose="02010609060101010101" pitchFamily="49" charset="-122"/>
                  <a:ea typeface="黑体" panose="02010609060101010101" pitchFamily="49" charset="-122"/>
                  <a:sym typeface="宋体" panose="02010600030101010101" pitchFamily="2" charset="-122"/>
                </a:rPr>
                <a:t>金属的冶炼</a:t>
              </a:r>
              <a:endParaRPr lang="zh-CN" altLang="zh-CN" sz="2400" dirty="0">
                <a:latin typeface="黑体" panose="02010609060101010101" pitchFamily="49" charset="-122"/>
                <a:ea typeface="黑体" panose="02010609060101010101" pitchFamily="49" charset="-122"/>
              </a:endParaRPr>
            </a:p>
          </p:txBody>
        </p:sp>
        <p:sp>
          <p:nvSpPr>
            <p:cNvPr id="18"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400" b="1" noProof="1" smtClean="0">
                  <a:solidFill>
                    <a:schemeClr val="bg1"/>
                  </a:solidFill>
                  <a:latin typeface="黑体" panose="02010609060101010101" pitchFamily="49" charset="-122"/>
                  <a:ea typeface="黑体" panose="02010609060101010101" pitchFamily="49" charset="-122"/>
                  <a:sym typeface="宋体" panose="02010600030101010101" pitchFamily="2" charset="-122"/>
                </a:rPr>
                <a:t>题型二</a:t>
              </a:r>
              <a:endParaRPr lang="zh-CN" altLang="en-US" sz="2400" b="1" strike="noStrike" noProof="1">
                <a:solidFill>
                  <a:schemeClr val="bg1"/>
                </a:solidFill>
              </a:endParaRPr>
            </a:p>
          </p:txBody>
        </p:sp>
        <p:sp>
          <p:nvSpPr>
            <p:cNvPr id="19" name="圆角矩形 1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grpSp>
      <p:sp>
        <p:nvSpPr>
          <p:cNvPr id="20" name="文本框 99"/>
          <p:cNvSpPr txBox="1">
            <a:spLocks noChangeArrowheads="1"/>
          </p:cNvSpPr>
          <p:nvPr/>
        </p:nvSpPr>
        <p:spPr bwMode="auto">
          <a:xfrm>
            <a:off x="720000" y="2820781"/>
            <a:ext cx="10984232" cy="34163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zh-CN" altLang="en-US" sz="2400" b="1" dirty="0" smtClean="0">
                <a:latin typeface="Times New Roman" pitchFamily="18" charset="0"/>
                <a:ea typeface="宋体" pitchFamily="2" charset="-122"/>
                <a:cs typeface="Times New Roman" pitchFamily="18" charset="0"/>
              </a:rPr>
              <a:t>例</a:t>
            </a:r>
            <a:r>
              <a:rPr lang="en-US" altLang="zh-CN" sz="2400" b="1" dirty="0" smtClean="0">
                <a:latin typeface="Times New Roman" pitchFamily="18" charset="0"/>
                <a:ea typeface="宋体" pitchFamily="2" charset="-122"/>
                <a:cs typeface="Times New Roman" pitchFamily="18" charset="0"/>
              </a:rPr>
              <a:t>2</a:t>
            </a:r>
            <a:r>
              <a:rPr lang="zh-CN" altLang="en-US" sz="2400" b="1" dirty="0" smtClean="0">
                <a:latin typeface="Times New Roman" pitchFamily="18" charset="0"/>
                <a:ea typeface="宋体" pitchFamily="2" charset="-122"/>
                <a:cs typeface="Times New Roman" pitchFamily="18" charset="0"/>
              </a:rPr>
              <a:t>  （</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保定定兴县一模</a:t>
            </a:r>
            <a:r>
              <a:rPr lang="zh-CN" altLang="en-US" sz="2400" b="1" dirty="0" smtClean="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如图所示为用“</a:t>
            </a:r>
            <a:r>
              <a:rPr lang="en-US" altLang="zh-CN" sz="2400" b="1" dirty="0">
                <a:latin typeface="Times New Roman" pitchFamily="18" charset="0"/>
                <a:ea typeface="宋体" pitchFamily="2" charset="-122"/>
                <a:cs typeface="Times New Roman" pitchFamily="18" charset="0"/>
              </a:rPr>
              <a:t>W</a:t>
            </a:r>
            <a:r>
              <a:rPr lang="en-US" altLang="zh-CN" sz="2400" b="1" dirty="0">
                <a:latin typeface="宋体" pitchFamily="2" charset="-122"/>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形管进行的微型实验。下列叙述错误的是（ 　　</a:t>
            </a:r>
            <a:r>
              <a:rPr lang="zh-CN" altLang="en-US" sz="2400" b="1" dirty="0" smtClean="0">
                <a:latin typeface="Times New Roman" pitchFamily="18" charset="0"/>
                <a:ea typeface="宋体" pitchFamily="2" charset="-122"/>
                <a:cs typeface="Times New Roman" pitchFamily="18" charset="0"/>
              </a:rPr>
              <a:t>）</a:t>
            </a:r>
            <a:endParaRPr lang="en-US" altLang="zh-CN" sz="2400" b="1" dirty="0">
              <a:latin typeface="Times New Roman" pitchFamily="18" charset="0"/>
              <a:ea typeface="宋体" pitchFamily="2" charset="-122"/>
              <a:cs typeface="Times New Roman" pitchFamily="18" charset="0"/>
            </a:endParaRPr>
          </a:p>
          <a:p>
            <a:pPr>
              <a:lnSpc>
                <a:spcPct val="150000"/>
              </a:lnSpc>
            </a:pPr>
            <a:r>
              <a:rPr lang="en-US" altLang="zh-CN" sz="2400" b="1" dirty="0">
                <a:latin typeface="Times New Roman" pitchFamily="18" charset="0"/>
                <a:ea typeface="宋体" pitchFamily="2" charset="-122"/>
                <a:cs typeface="Times New Roman" pitchFamily="18" charset="0"/>
              </a:rPr>
              <a:t>A. a</a:t>
            </a:r>
            <a:r>
              <a:rPr lang="zh-CN" altLang="en-US" sz="2400" b="1" dirty="0">
                <a:latin typeface="Times New Roman" pitchFamily="18" charset="0"/>
                <a:ea typeface="宋体" pitchFamily="2" charset="-122"/>
                <a:cs typeface="Times New Roman" pitchFamily="18" charset="0"/>
              </a:rPr>
              <a:t>处可观察到红棕色粉末变为黑色</a:t>
            </a:r>
          </a:p>
          <a:p>
            <a:pPr>
              <a:lnSpc>
                <a:spcPct val="150000"/>
              </a:lnSpc>
            </a:pPr>
            <a:r>
              <a:rPr lang="en-US" altLang="zh-CN" sz="2400" b="1" dirty="0">
                <a:latin typeface="Times New Roman" pitchFamily="18" charset="0"/>
                <a:ea typeface="宋体" pitchFamily="2" charset="-122"/>
                <a:cs typeface="Times New Roman" pitchFamily="18" charset="0"/>
              </a:rPr>
              <a:t>B. b</a:t>
            </a:r>
            <a:r>
              <a:rPr lang="zh-CN" altLang="en-US" sz="2400" b="1" dirty="0">
                <a:latin typeface="Times New Roman" pitchFamily="18" charset="0"/>
                <a:ea typeface="宋体" pitchFamily="2" charset="-122"/>
                <a:cs typeface="Times New Roman" pitchFamily="18" charset="0"/>
              </a:rPr>
              <a:t>处澄清石灰水变浑浊证明有二氧化碳生成</a:t>
            </a:r>
          </a:p>
          <a:p>
            <a:pPr>
              <a:lnSpc>
                <a:spcPct val="150000"/>
              </a:lnSpc>
            </a:pPr>
            <a:r>
              <a:rPr lang="en-US" altLang="zh-CN" sz="2400" b="1" dirty="0">
                <a:latin typeface="Times New Roman" pitchFamily="18" charset="0"/>
                <a:ea typeface="宋体" pitchFamily="2" charset="-122"/>
                <a:cs typeface="Times New Roman" pitchFamily="18" charset="0"/>
              </a:rPr>
              <a:t>C. c</a:t>
            </a:r>
            <a:r>
              <a:rPr lang="zh-CN" altLang="en-US" sz="2400" b="1" dirty="0">
                <a:latin typeface="Times New Roman" pitchFamily="18" charset="0"/>
                <a:ea typeface="宋体" pitchFamily="2" charset="-122"/>
                <a:cs typeface="Times New Roman" pitchFamily="18" charset="0"/>
              </a:rPr>
              <a:t>处用点燃或用水吸收的方法都能处理尾气</a:t>
            </a:r>
          </a:p>
          <a:p>
            <a:pPr>
              <a:lnSpc>
                <a:spcPct val="150000"/>
              </a:lnSpc>
            </a:pPr>
            <a:r>
              <a:rPr lang="en-US" altLang="zh-CN" sz="2400" b="1" dirty="0">
                <a:latin typeface="Times New Roman" pitchFamily="18" charset="0"/>
                <a:ea typeface="宋体" pitchFamily="2" charset="-122"/>
                <a:cs typeface="Times New Roman" pitchFamily="18" charset="0"/>
              </a:rPr>
              <a:t>D.</a:t>
            </a:r>
            <a:r>
              <a:rPr lang="zh-CN" altLang="en-US" sz="2400" b="1" dirty="0">
                <a:latin typeface="Times New Roman" pitchFamily="18" charset="0"/>
                <a:ea typeface="宋体" pitchFamily="2" charset="-122"/>
                <a:cs typeface="Times New Roman" pitchFamily="18" charset="0"/>
              </a:rPr>
              <a:t>实验结束时先熄灭酒精喷灯后停止通入</a:t>
            </a:r>
            <a:r>
              <a:rPr lang="en-US" altLang="zh-CN" sz="2400" b="1" dirty="0">
                <a:latin typeface="Times New Roman" pitchFamily="18" charset="0"/>
                <a:ea typeface="宋体" pitchFamily="2" charset="-122"/>
                <a:cs typeface="Times New Roman" pitchFamily="18" charset="0"/>
              </a:rPr>
              <a:t>CO</a:t>
            </a:r>
          </a:p>
        </p:txBody>
      </p:sp>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28" name="矩形 27"/>
          <p:cNvSpPr/>
          <p:nvPr/>
        </p:nvSpPr>
        <p:spPr>
          <a:xfrm>
            <a:off x="3109589" y="3468959"/>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a:solidFill>
                  <a:srgbClr val="FF0000"/>
                </a:solidFill>
                <a:latin typeface="Times New Roman" pitchFamily="18" charset="0"/>
                <a:ea typeface="宋体" panose="02010600030101010101" pitchFamily="2" charset="-122"/>
                <a:cs typeface="Times New Roman" pitchFamily="18" charset="0"/>
              </a:rPr>
              <a:t>C</a:t>
            </a:r>
            <a:endParaRPr lang="zh-CN" altLang="en-US" sz="2400" dirty="0">
              <a:latin typeface="Times New Roman" pitchFamily="18" charset="0"/>
              <a:cs typeface="Times New Roman" pitchFamily="18" charset="0"/>
            </a:endParaRPr>
          </a:p>
        </p:txBody>
      </p:sp>
      <p:pic>
        <p:nvPicPr>
          <p:cNvPr id="13" name="XD+55.eps" descr="id:2147503557;FounderCES"/>
          <p:cNvPicPr>
            <a:picLocks noChangeAspect="1"/>
          </p:cNvPicPr>
          <p:nvPr/>
        </p:nvPicPr>
        <p:blipFill>
          <a:blip r:embed="rId6"/>
          <a:stretch>
            <a:fillRect/>
          </a:stretch>
        </p:blipFill>
        <p:spPr>
          <a:xfrm>
            <a:off x="7795249" y="4066091"/>
            <a:ext cx="3659311" cy="1908000"/>
          </a:xfrm>
          <a:prstGeom prst="rect">
            <a:avLst/>
          </a:prstGeom>
        </p:spPr>
      </p:pic>
    </p:spTree>
    <p:extLst>
      <p:ext uri="{BB962C8B-B14F-4D97-AF65-F5344CB8AC3E}">
        <p14:creationId xmlns:p14="http://schemas.microsoft.com/office/powerpoint/2010/main" xmlns="" val="12450281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randombar(horizontal)">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720000" y="2338459"/>
            <a:ext cx="5221067" cy="627895"/>
            <a:chOff x="1034884" y="629878"/>
            <a:chExt cx="5221067" cy="627895"/>
          </a:xfrm>
        </p:grpSpPr>
        <p:sp>
          <p:nvSpPr>
            <p:cNvPr id="7" name="圆角矩形 6">
              <a:hlinkClick r:id="rId5" action="ppaction://hlinksldjump"/>
            </p:cNvPr>
            <p:cNvSpPr/>
            <p:nvPr>
              <p:custDataLst>
                <p:tags r:id="rId1"/>
              </p:custDataLst>
            </p:nvPr>
          </p:nvSpPr>
          <p:spPr>
            <a:xfrm flipH="1">
              <a:off x="2642681" y="664479"/>
              <a:ext cx="3613270" cy="580638"/>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fontAlgn="auto"/>
              <a:r>
                <a:rPr lang="zh-CN" altLang="en-US" sz="2400" b="1"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金属材料</a:t>
              </a:r>
              <a:endParaRPr lang="zh-CN" altLang="en-US" sz="2400" b="1"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22"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命题</a:t>
              </a:r>
              <a:r>
                <a:rPr lang="zh-CN" altLang="en-US"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点 </a:t>
              </a:r>
              <a:r>
                <a:rPr lang="en-US" altLang="zh-CN" sz="2400" b="1" dirty="0" smtClean="0">
                  <a:solidFill>
                    <a:schemeClr val="bg1"/>
                  </a:solidFill>
                  <a:latin typeface="Times New Roman" pitchFamily="18" charset="0"/>
                  <a:ea typeface="黑体" panose="02010609060101010101" pitchFamily="49" charset="-122"/>
                  <a:cs typeface="Times New Roman" pitchFamily="18" charset="0"/>
                  <a:sym typeface="宋体" panose="02010600030101010101" pitchFamily="2" charset="-122"/>
                </a:rPr>
                <a:t>1</a:t>
              </a:r>
              <a:endParaRPr lang="zh-CN" altLang="en-US" sz="2400" b="1" strike="noStrike" noProof="1">
                <a:solidFill>
                  <a:schemeClr val="bg1"/>
                </a:solidFill>
                <a:latin typeface="Times New Roman" pitchFamily="18" charset="0"/>
                <a:cs typeface="Times New Roman" pitchFamily="18" charset="0"/>
              </a:endParaRPr>
            </a:p>
          </p:txBody>
        </p:sp>
        <p:sp>
          <p:nvSpPr>
            <p:cNvPr id="32" name="圆角矩形 31"/>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grpSp>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720000" y="3324118"/>
            <a:ext cx="11128375" cy="32316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r>
              <a:rPr lang="en-US" altLang="zh-CN" sz="2400" b="1" dirty="0">
                <a:latin typeface="Times New Roman" pitchFamily="18" charset="0"/>
                <a:ea typeface="宋体" pitchFamily="2" charset="-122"/>
              </a:rPr>
              <a:t>1</a:t>
            </a:r>
            <a:r>
              <a:rPr lang="en-US" altLang="zh-CN" sz="2400" b="1" dirty="0" smtClean="0">
                <a:latin typeface="Times New Roman" pitchFamily="18" charset="0"/>
                <a:ea typeface="宋体" pitchFamily="2" charset="-122"/>
              </a:rPr>
              <a:t>.</a:t>
            </a:r>
            <a:r>
              <a:rPr lang="zh-CN" altLang="en-US" sz="2400" b="1" dirty="0" smtClean="0">
                <a:latin typeface="Times New Roman" pitchFamily="18" charset="0"/>
                <a:ea typeface="宋体" pitchFamily="2" charset="-122"/>
              </a:rPr>
              <a:t>（</a:t>
            </a:r>
            <a:r>
              <a:rPr lang="en-US" altLang="zh-CN" sz="2400" b="1" dirty="0" smtClean="0">
                <a:latin typeface="Times New Roman" pitchFamily="18" charset="0"/>
                <a:ea typeface="宋体" pitchFamily="2" charset="-122"/>
              </a:rPr>
              <a:t>2021·</a:t>
            </a:r>
            <a:r>
              <a:rPr lang="zh-CN" altLang="zh-CN" sz="2400" b="1" dirty="0" smtClean="0">
                <a:latin typeface="Times New Roman" pitchFamily="18" charset="0"/>
                <a:ea typeface="宋体" pitchFamily="2" charset="-122"/>
              </a:rPr>
              <a:t>河北</a:t>
            </a:r>
            <a:r>
              <a:rPr lang="zh-CN" altLang="en-US" sz="2400" b="1" dirty="0" smtClean="0">
                <a:latin typeface="Times New Roman" pitchFamily="18" charset="0"/>
                <a:ea typeface="宋体" pitchFamily="2" charset="-122"/>
              </a:rPr>
              <a:t>，</a:t>
            </a:r>
            <a:r>
              <a:rPr lang="en-US" altLang="zh-CN" sz="2400" b="1" dirty="0" smtClean="0">
                <a:latin typeface="Times New Roman" pitchFamily="18" charset="0"/>
                <a:ea typeface="宋体" pitchFamily="2" charset="-122"/>
              </a:rPr>
              <a:t>3</a:t>
            </a:r>
            <a:r>
              <a:rPr lang="zh-CN" altLang="en-US" sz="2400" b="1" dirty="0">
                <a:latin typeface="Times New Roman" pitchFamily="18" charset="0"/>
                <a:ea typeface="宋体" pitchFamily="2" charset="-122"/>
              </a:rPr>
              <a:t>）下列有关金属及合金的说法错误的是（</a:t>
            </a:r>
            <a:r>
              <a:rPr lang="zh-CN" altLang="zh-CN" sz="2400" b="1" dirty="0">
                <a:latin typeface="Times New Roman" pitchFamily="18" charset="0"/>
                <a:ea typeface="宋体" pitchFamily="2" charset="-122"/>
              </a:rPr>
              <a:t>　</a:t>
            </a:r>
            <a:r>
              <a:rPr lang="zh-CN" altLang="zh-CN" sz="2400" b="1" dirty="0" smtClean="0">
                <a:latin typeface="Times New Roman" pitchFamily="18" charset="0"/>
                <a:ea typeface="宋体" pitchFamily="2" charset="-122"/>
              </a:rPr>
              <a:t>　</a:t>
            </a:r>
            <a:r>
              <a:rPr lang="zh-CN" altLang="en-US" sz="2400" b="1" dirty="0" smtClean="0">
                <a:latin typeface="Times New Roman" pitchFamily="18" charset="0"/>
                <a:ea typeface="宋体" pitchFamily="2" charset="-122"/>
              </a:rPr>
              <a:t>）</a:t>
            </a:r>
            <a:endParaRPr lang="en-US" altLang="zh-CN" sz="2400" b="1" dirty="0" smtClean="0">
              <a:latin typeface="Times New Roman" pitchFamily="18" charset="0"/>
              <a:ea typeface="宋体" pitchFamily="2" charset="-122"/>
            </a:endParaRPr>
          </a:p>
          <a:p>
            <a:pPr>
              <a:lnSpc>
                <a:spcPct val="150000"/>
              </a:lnSpc>
            </a:pPr>
            <a:endParaRPr lang="en-US" altLang="zh-CN" sz="2400" b="1" dirty="0" smtClean="0">
              <a:latin typeface="Times New Roman" pitchFamily="18" charset="0"/>
              <a:ea typeface="宋体" pitchFamily="2" charset="-122"/>
            </a:endParaRPr>
          </a:p>
          <a:p>
            <a:pPr>
              <a:lnSpc>
                <a:spcPct val="150000"/>
              </a:lnSpc>
            </a:pPr>
            <a:r>
              <a:rPr lang="en-US" altLang="zh-CN" sz="2400" b="1" dirty="0" smtClean="0">
                <a:latin typeface="Times New Roman" pitchFamily="18" charset="0"/>
                <a:ea typeface="宋体" pitchFamily="2" charset="-122"/>
              </a:rPr>
              <a:t>A</a:t>
            </a:r>
            <a:r>
              <a:rPr lang="en-US" altLang="zh-CN" sz="2400" b="1" dirty="0">
                <a:latin typeface="Times New Roman" pitchFamily="18" charset="0"/>
                <a:ea typeface="宋体" pitchFamily="2" charset="-122"/>
              </a:rPr>
              <a:t>.</a:t>
            </a:r>
            <a:r>
              <a:rPr lang="zh-CN" altLang="en-US" sz="2400" b="1" dirty="0">
                <a:latin typeface="Times New Roman" pitchFamily="18" charset="0"/>
                <a:ea typeface="宋体" pitchFamily="2" charset="-122"/>
              </a:rPr>
              <a:t>金属在常温下大多数都是固体</a:t>
            </a:r>
          </a:p>
          <a:p>
            <a:pPr>
              <a:lnSpc>
                <a:spcPct val="150000"/>
              </a:lnSpc>
            </a:pPr>
            <a:r>
              <a:rPr lang="en-US" altLang="zh-CN" sz="2400" b="1" dirty="0">
                <a:latin typeface="Times New Roman" pitchFamily="18" charset="0"/>
                <a:ea typeface="宋体" pitchFamily="2" charset="-122"/>
              </a:rPr>
              <a:t>B.</a:t>
            </a:r>
            <a:r>
              <a:rPr lang="zh-CN" altLang="en-US" sz="2400" b="1" dirty="0">
                <a:latin typeface="Times New Roman" pitchFamily="18" charset="0"/>
                <a:ea typeface="宋体" pitchFamily="2" charset="-122"/>
              </a:rPr>
              <a:t>铝合金的硬度比铝的硬度小</a:t>
            </a:r>
          </a:p>
          <a:p>
            <a:pPr>
              <a:lnSpc>
                <a:spcPct val="150000"/>
              </a:lnSpc>
            </a:pPr>
            <a:r>
              <a:rPr lang="en-US" altLang="zh-CN" sz="2400" b="1" dirty="0">
                <a:latin typeface="Times New Roman" pitchFamily="18" charset="0"/>
                <a:ea typeface="宋体" pitchFamily="2" charset="-122"/>
              </a:rPr>
              <a:t>C.</a:t>
            </a:r>
            <a:r>
              <a:rPr lang="zh-CN" altLang="en-US" sz="2400" b="1" dirty="0">
                <a:latin typeface="Times New Roman" pitchFamily="18" charset="0"/>
                <a:ea typeface="宋体" pitchFamily="2" charset="-122"/>
              </a:rPr>
              <a:t>铁制品在潮湿的空气中易生锈</a:t>
            </a:r>
          </a:p>
          <a:p>
            <a:pPr>
              <a:lnSpc>
                <a:spcPct val="150000"/>
              </a:lnSpc>
            </a:pPr>
            <a:r>
              <a:rPr lang="en-US" altLang="zh-CN" sz="2400" b="1" dirty="0">
                <a:latin typeface="Times New Roman" pitchFamily="18" charset="0"/>
                <a:ea typeface="宋体" pitchFamily="2" charset="-122"/>
              </a:rPr>
              <a:t>D.</a:t>
            </a:r>
            <a:r>
              <a:rPr lang="zh-CN" altLang="en-US" sz="2400" b="1" dirty="0">
                <a:latin typeface="Times New Roman" pitchFamily="18" charset="0"/>
                <a:ea typeface="宋体" pitchFamily="2" charset="-122"/>
              </a:rPr>
              <a:t>钢铁是使用最多的金属材料</a:t>
            </a:r>
          </a:p>
        </p:txBody>
      </p:sp>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6"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8" name="矩形 7"/>
          <p:cNvSpPr/>
          <p:nvPr/>
        </p:nvSpPr>
        <p:spPr>
          <a:xfrm>
            <a:off x="8772709" y="3306725"/>
            <a:ext cx="611624" cy="461665"/>
          </a:xfrm>
          <a:prstGeom prst="rect">
            <a:avLst/>
          </a:prstGeom>
        </p:spPr>
        <p:txBody>
          <a:bodyPr wrap="square">
            <a:spAutoFit/>
          </a:bodyPr>
          <a:lstStyle/>
          <a:p>
            <a:r>
              <a:rPr lang="en-US" altLang="zh-CN" sz="2400" b="1" dirty="0" smtClean="0">
                <a:solidFill>
                  <a:srgbClr val="FF0000"/>
                </a:solidFill>
                <a:latin typeface="Times New Roman" pitchFamily="18" charset="0"/>
                <a:cs typeface="Times New Roman" pitchFamily="18" charset="0"/>
              </a:rPr>
              <a:t>B</a:t>
            </a:r>
            <a:endParaRPr lang="zh-CN" altLang="en-US" sz="2400" b="1" dirty="0">
              <a:solidFill>
                <a:srgbClr val="FF0000"/>
              </a:solidFill>
              <a:latin typeface="Times New Roman" pitchFamily="18" charset="0"/>
              <a:cs typeface="Times New Roman" pitchFamily="18" charset="0"/>
            </a:endParaRPr>
          </a:p>
        </p:txBody>
      </p:sp>
      <p:grpSp>
        <p:nvGrpSpPr>
          <p:cNvPr id="2" name="组合 1"/>
          <p:cNvGrpSpPr/>
          <p:nvPr/>
        </p:nvGrpSpPr>
        <p:grpSpPr>
          <a:xfrm>
            <a:off x="2574681" y="1276195"/>
            <a:ext cx="5882885" cy="729465"/>
            <a:chOff x="823582" y="935961"/>
            <a:chExt cx="5767939" cy="729465"/>
          </a:xfrm>
        </p:grpSpPr>
        <p:sp>
          <p:nvSpPr>
            <p:cNvPr id="13" name="圆角矩形 12">
              <a:extLst>
                <a:ext uri="{FF2B5EF4-FFF2-40B4-BE49-F238E27FC236}">
                  <a16:creationId xmlns:a16="http://schemas.microsoft.com/office/drawing/2014/main" xmlns="" id="{4EC6608A-B202-7A41-BC30-4412A8F4D3B5}"/>
                </a:ext>
              </a:extLst>
            </p:cNvPr>
            <p:cNvSpPr/>
            <p:nvPr/>
          </p:nvSpPr>
          <p:spPr>
            <a:xfrm>
              <a:off x="823582" y="1085850"/>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14" name="矩形 13">
              <a:extLst>
                <a:ext uri="{FF2B5EF4-FFF2-40B4-BE49-F238E27FC236}">
                  <a16:creationId xmlns:a16="http://schemas.microsoft.com/office/drawing/2014/main" xmlns="" id="{DF2E1927-ACF9-BF46-B1D7-698A0C93C3AE}"/>
                </a:ext>
              </a:extLst>
            </p:cNvPr>
            <p:cNvSpPr/>
            <p:nvPr/>
          </p:nvSpPr>
          <p:spPr>
            <a:xfrm>
              <a:off x="1732415" y="1062568"/>
              <a:ext cx="4859106"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smtClean="0">
                  <a:latin typeface="宋体" pitchFamily="2" charset="-122"/>
                  <a:ea typeface="宋体" pitchFamily="2" charset="-122"/>
                </a:rPr>
                <a:t>数据链接</a:t>
              </a:r>
              <a:r>
                <a:rPr kumimoji="1" lang="en-US" altLang="zh-CN" sz="2800" b="1" dirty="0">
                  <a:latin typeface="宋体" pitchFamily="2" charset="-122"/>
                  <a:ea typeface="宋体" pitchFamily="2" charset="-122"/>
                </a:rPr>
                <a:t> </a:t>
              </a:r>
              <a:r>
                <a:rPr kumimoji="1" lang="en-US" altLang="zh-CN" sz="2800" b="1" dirty="0" smtClean="0">
                  <a:latin typeface="宋体" pitchFamily="2" charset="-122"/>
                  <a:ea typeface="宋体" pitchFamily="2" charset="-122"/>
                </a:rPr>
                <a:t> </a:t>
              </a:r>
              <a:r>
                <a:rPr kumimoji="1" lang="zh-CN" altLang="en-US" sz="2800" b="1" dirty="0" smtClean="0">
                  <a:latin typeface="宋体" pitchFamily="2" charset="-122"/>
                  <a:ea typeface="宋体" pitchFamily="2" charset="-122"/>
                </a:rPr>
                <a:t>真题试做</a:t>
              </a:r>
              <a:endParaRPr kumimoji="1" lang="zh-CN" altLang="en-US" sz="2800" b="1" dirty="0">
                <a:latin typeface="宋体" pitchFamily="2" charset="-122"/>
                <a:ea typeface="宋体" pitchFamily="2" charset="-122"/>
              </a:endParaRPr>
            </a:p>
          </p:txBody>
        </p:sp>
        <p:sp>
          <p:nvSpPr>
            <p:cNvPr id="15" name="椭圆 14">
              <a:extLst>
                <a:ext uri="{FF2B5EF4-FFF2-40B4-BE49-F238E27FC236}">
                  <a16:creationId xmlns:a16="http://schemas.microsoft.com/office/drawing/2014/main" xmlns="" id="{5920A314-74D5-1E43-9B9B-B3ABE0865528}"/>
                </a:ext>
              </a:extLst>
            </p:cNvPr>
            <p:cNvSpPr/>
            <p:nvPr/>
          </p:nvSpPr>
          <p:spPr>
            <a:xfrm>
              <a:off x="1173503" y="935961"/>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6" name="TextBox 15"/>
            <p:cNvSpPr txBox="1"/>
            <p:nvPr/>
          </p:nvSpPr>
          <p:spPr>
            <a:xfrm>
              <a:off x="1245421" y="1049837"/>
              <a:ext cx="585627" cy="523220"/>
            </a:xfrm>
            <a:prstGeom prst="rect">
              <a:avLst/>
            </a:prstGeom>
            <a:noFill/>
          </p:spPr>
          <p:txBody>
            <a:bodyPr wrap="square" rtlCol="0">
              <a:spAutoFit/>
            </a:bodyPr>
            <a:lstStyle/>
            <a:p>
              <a:pPr algn="ctr"/>
              <a:r>
                <a:rPr lang="en-US" altLang="zh-CN" sz="2800" b="1" dirty="0" smtClean="0">
                  <a:solidFill>
                    <a:schemeClr val="bg1"/>
                  </a:solidFill>
                  <a:latin typeface="Times New Roman" pitchFamily="18" charset="0"/>
                  <a:ea typeface="宋体" pitchFamily="2" charset="-122"/>
                  <a:cs typeface="Times New Roman" pitchFamily="18" charset="0"/>
                </a:rPr>
                <a:t>1</a:t>
              </a:r>
              <a:endParaRPr lang="zh-CN" altLang="en-US" sz="2800" b="1" dirty="0">
                <a:solidFill>
                  <a:schemeClr val="bg1"/>
                </a:solidFill>
                <a:latin typeface="Times New Roman" pitchFamily="18" charset="0"/>
                <a:ea typeface="宋体" pitchFamily="2" charset="-122"/>
                <a:cs typeface="Times New Roman" pitchFamily="18" charset="0"/>
              </a:endParaRPr>
            </a:p>
          </p:txBody>
        </p:sp>
      </p:grpSp>
    </p:spTree>
    <p:extLst>
      <p:ext uri="{BB962C8B-B14F-4D97-AF65-F5344CB8AC3E}">
        <p14:creationId xmlns:p14="http://schemas.microsoft.com/office/powerpoint/2010/main" xmlns="" val="26227502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19998" y="1396545"/>
            <a:ext cx="10749511" cy="5078313"/>
          </a:xfrm>
          <a:prstGeom prst="rect">
            <a:avLst/>
          </a:prstGeom>
          <a:noFill/>
        </p:spPr>
        <p:txBody>
          <a:bodyPr wrap="square" rtlCol="0">
            <a:spAutoFit/>
          </a:bodyPr>
          <a:lstStyle/>
          <a:p>
            <a:pPr>
              <a:lnSpc>
                <a:spcPct val="150000"/>
              </a:lnSpc>
            </a:pPr>
            <a:r>
              <a:rPr lang="zh-CN" altLang="en-US" sz="2400" b="1" dirty="0" smtClean="0">
                <a:solidFill>
                  <a:schemeClr val="accent2"/>
                </a:solidFill>
                <a:latin typeface="Times New Roman" pitchFamily="18" charset="0"/>
                <a:ea typeface="黑体" pitchFamily="49" charset="-122"/>
                <a:cs typeface="Times New Roman" pitchFamily="18" charset="0"/>
              </a:rPr>
              <a:t>题型解法</a:t>
            </a:r>
            <a:endParaRPr lang="en-US" altLang="zh-CN" sz="2400" b="1" dirty="0" smtClean="0">
              <a:solidFill>
                <a:schemeClr val="accent2"/>
              </a:solidFill>
              <a:latin typeface="Times New Roman" pitchFamily="18" charset="0"/>
              <a:ea typeface="黑体" pitchFamily="49" charset="-122"/>
              <a:cs typeface="Times New Roman" pitchFamily="18" charset="0"/>
            </a:endParaRPr>
          </a:p>
          <a:p>
            <a:pPr>
              <a:lnSpc>
                <a:spcPct val="150000"/>
              </a:lnSpc>
            </a:pPr>
            <a:endParaRPr lang="en-US" altLang="zh-CN" sz="2400" b="1" dirty="0" smtClean="0">
              <a:solidFill>
                <a:schemeClr val="accent2"/>
              </a:solidFill>
              <a:latin typeface="Times New Roman" pitchFamily="18" charset="0"/>
              <a:ea typeface="黑体" pitchFamily="49" charset="-122"/>
              <a:cs typeface="Times New Roman" pitchFamily="18" charset="0"/>
            </a:endParaRPr>
          </a:p>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1</a:t>
            </a:r>
            <a:r>
              <a:rPr lang="zh-CN" altLang="en-US" sz="2400" b="1" dirty="0">
                <a:latin typeface="Times New Roman" pitchFamily="18" charset="0"/>
                <a:ea typeface="宋体" pitchFamily="2" charset="-122"/>
                <a:cs typeface="Times New Roman" pitchFamily="18" charset="0"/>
              </a:rPr>
              <a:t>）掌握工业炼铁的原理、设备和</a:t>
            </a:r>
            <a:r>
              <a:rPr lang="zh-CN" altLang="en-US" sz="2400" b="1" dirty="0" smtClean="0">
                <a:latin typeface="Times New Roman" pitchFamily="18" charset="0"/>
                <a:ea typeface="宋体" pitchFamily="2" charset="-122"/>
                <a:cs typeface="Times New Roman" pitchFamily="18" charset="0"/>
              </a:rPr>
              <a:t>原料，其</a:t>
            </a:r>
            <a:r>
              <a:rPr lang="zh-CN" altLang="en-US" sz="2400" b="1" dirty="0">
                <a:latin typeface="Times New Roman" pitchFamily="18" charset="0"/>
                <a:ea typeface="宋体" pitchFamily="2" charset="-122"/>
                <a:cs typeface="Times New Roman" pitchFamily="18" charset="0"/>
              </a:rPr>
              <a:t>原理是利用一氧化碳将铁从其氧化物中还原</a:t>
            </a:r>
            <a:r>
              <a:rPr lang="zh-CN" altLang="en-US" sz="2400" b="1" dirty="0" smtClean="0">
                <a:latin typeface="Times New Roman" pitchFamily="18" charset="0"/>
                <a:ea typeface="宋体" pitchFamily="2" charset="-122"/>
                <a:cs typeface="Times New Roman" pitchFamily="18" charset="0"/>
              </a:rPr>
              <a:t>出来，工业</a:t>
            </a:r>
            <a:r>
              <a:rPr lang="zh-CN" altLang="en-US" sz="2400" b="1" dirty="0">
                <a:latin typeface="Times New Roman" pitchFamily="18" charset="0"/>
                <a:ea typeface="宋体" pitchFamily="2" charset="-122"/>
                <a:cs typeface="Times New Roman" pitchFamily="18" charset="0"/>
              </a:rPr>
              <a:t>炼铁的设备是</a:t>
            </a:r>
            <a:r>
              <a:rPr lang="zh-CN" altLang="en-US" sz="2400" b="1" dirty="0" smtClean="0">
                <a:latin typeface="Times New Roman" pitchFamily="18" charset="0"/>
                <a:ea typeface="宋体" pitchFamily="2" charset="-122"/>
                <a:cs typeface="Times New Roman" pitchFamily="18" charset="0"/>
              </a:rPr>
              <a:t>高炉，原料</a:t>
            </a:r>
            <a:r>
              <a:rPr lang="zh-CN" altLang="en-US" sz="2400" b="1" dirty="0">
                <a:latin typeface="Times New Roman" pitchFamily="18" charset="0"/>
                <a:ea typeface="宋体" pitchFamily="2" charset="-122"/>
                <a:cs typeface="Times New Roman" pitchFamily="18" charset="0"/>
              </a:rPr>
              <a:t>有铁矿石、焦炭、空气和</a:t>
            </a:r>
            <a:r>
              <a:rPr lang="zh-CN" altLang="en-US" sz="2400" b="1" dirty="0" smtClean="0">
                <a:latin typeface="Times New Roman" pitchFamily="18" charset="0"/>
                <a:ea typeface="宋体" pitchFamily="2" charset="-122"/>
                <a:cs typeface="Times New Roman" pitchFamily="18" charset="0"/>
              </a:rPr>
              <a:t>石灰石，其中</a:t>
            </a:r>
            <a:r>
              <a:rPr lang="zh-CN" altLang="en-US" sz="2400" b="1" dirty="0">
                <a:latin typeface="Times New Roman" pitchFamily="18" charset="0"/>
                <a:ea typeface="宋体" pitchFamily="2" charset="-122"/>
                <a:cs typeface="Times New Roman" pitchFamily="18" charset="0"/>
              </a:rPr>
              <a:t>焦炭的作用为提供还原剂、作燃料提供热量。</a:t>
            </a:r>
          </a:p>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a:t>
            </a:r>
            <a:r>
              <a:rPr lang="zh-CN" altLang="en-US" sz="2400" b="1" dirty="0" smtClean="0">
                <a:latin typeface="Times New Roman" pitchFamily="18" charset="0"/>
                <a:ea typeface="宋体" pitchFamily="2" charset="-122"/>
                <a:cs typeface="Times New Roman" pitchFamily="18" charset="0"/>
              </a:rPr>
              <a:t>）实验室</a:t>
            </a:r>
            <a:r>
              <a:rPr lang="zh-CN" altLang="en-US" sz="2400" b="1" dirty="0">
                <a:latin typeface="Times New Roman" pitchFamily="18" charset="0"/>
                <a:ea typeface="宋体" pitchFamily="2" charset="-122"/>
                <a:cs typeface="Times New Roman" pitchFamily="18" charset="0"/>
              </a:rPr>
              <a:t>模拟工业炼铁实验</a:t>
            </a:r>
            <a:r>
              <a:rPr lang="zh-CN" altLang="en-US" sz="2400" b="1" dirty="0" smtClean="0">
                <a:latin typeface="Times New Roman" pitchFamily="18" charset="0"/>
                <a:ea typeface="宋体" pitchFamily="2" charset="-122"/>
                <a:cs typeface="Times New Roman" pitchFamily="18" charset="0"/>
              </a:rPr>
              <a:t>中，应该</a:t>
            </a:r>
            <a:r>
              <a:rPr lang="zh-CN" altLang="en-US" sz="2400" b="1" dirty="0">
                <a:latin typeface="Times New Roman" pitchFamily="18" charset="0"/>
                <a:ea typeface="宋体" pitchFamily="2" charset="-122"/>
                <a:cs typeface="Times New Roman" pitchFamily="18" charset="0"/>
              </a:rPr>
              <a:t>结合一氧化碳、铁的性质对操作及装置进行</a:t>
            </a:r>
            <a:r>
              <a:rPr lang="zh-CN" altLang="en-US" sz="2400" b="1" dirty="0" smtClean="0">
                <a:latin typeface="Times New Roman" pitchFamily="18" charset="0"/>
                <a:ea typeface="宋体" pitchFamily="2" charset="-122"/>
                <a:cs typeface="Times New Roman" pitchFamily="18" charset="0"/>
              </a:rPr>
              <a:t>分析，如</a:t>
            </a:r>
            <a:r>
              <a:rPr lang="zh-CN" altLang="en-US" sz="2400" b="1" dirty="0">
                <a:latin typeface="Times New Roman" pitchFamily="18" charset="0"/>
                <a:ea typeface="宋体" pitchFamily="2" charset="-122"/>
                <a:cs typeface="Times New Roman" pitchFamily="18" charset="0"/>
              </a:rPr>
              <a:t>一氧化碳是</a:t>
            </a:r>
            <a:r>
              <a:rPr lang="zh-CN" altLang="en-US" sz="2400" b="1" dirty="0" smtClean="0">
                <a:latin typeface="Times New Roman" pitchFamily="18" charset="0"/>
                <a:ea typeface="宋体" pitchFamily="2" charset="-122"/>
                <a:cs typeface="Times New Roman" pitchFamily="18" charset="0"/>
              </a:rPr>
              <a:t>可燃性气体，为</a:t>
            </a:r>
            <a:r>
              <a:rPr lang="zh-CN" altLang="en-US" sz="2400" b="1" dirty="0">
                <a:latin typeface="Times New Roman" pitchFamily="18" charset="0"/>
                <a:ea typeface="宋体" pitchFamily="2" charset="-122"/>
                <a:cs typeface="Times New Roman" pitchFamily="18" charset="0"/>
              </a:rPr>
              <a:t>防止加热一氧化碳和空气的混合气体引起</a:t>
            </a:r>
            <a:r>
              <a:rPr lang="zh-CN" altLang="en-US" sz="2400" b="1" dirty="0" smtClean="0">
                <a:latin typeface="Times New Roman" pitchFamily="18" charset="0"/>
                <a:ea typeface="宋体" pitchFamily="2" charset="-122"/>
                <a:cs typeface="Times New Roman" pitchFamily="18" charset="0"/>
              </a:rPr>
              <a:t>爆炸，应该</a:t>
            </a:r>
            <a:r>
              <a:rPr lang="zh-CN" altLang="en-US" sz="2400" b="1" dirty="0">
                <a:latin typeface="Times New Roman" pitchFamily="18" charset="0"/>
                <a:ea typeface="宋体" pitchFamily="2" charset="-122"/>
                <a:cs typeface="Times New Roman" pitchFamily="18" charset="0"/>
              </a:rPr>
              <a:t>先通</a:t>
            </a:r>
            <a:r>
              <a:rPr lang="zh-CN" altLang="en-US" sz="2400" b="1" dirty="0" smtClean="0">
                <a:latin typeface="Times New Roman" pitchFamily="18" charset="0"/>
                <a:ea typeface="宋体" pitchFamily="2" charset="-122"/>
                <a:cs typeface="Times New Roman" pitchFamily="18" charset="0"/>
              </a:rPr>
              <a:t>一氧化碳，再加热；一氧化碳</a:t>
            </a:r>
            <a:r>
              <a:rPr lang="zh-CN" altLang="en-US" sz="2400" b="1" dirty="0">
                <a:latin typeface="Times New Roman" pitchFamily="18" charset="0"/>
                <a:ea typeface="宋体" pitchFamily="2" charset="-122"/>
                <a:cs typeface="Times New Roman" pitchFamily="18" charset="0"/>
              </a:rPr>
              <a:t>有毒</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是一种空气污染</a:t>
            </a:r>
            <a:r>
              <a:rPr lang="zh-CN" altLang="en-US" sz="2400" b="1" dirty="0" smtClean="0">
                <a:latin typeface="Times New Roman" pitchFamily="18" charset="0"/>
                <a:ea typeface="宋体" pitchFamily="2" charset="-122"/>
                <a:cs typeface="Times New Roman" pitchFamily="18" charset="0"/>
              </a:rPr>
              <a:t>物，所以</a:t>
            </a:r>
            <a:r>
              <a:rPr lang="zh-CN" altLang="en-US" sz="2400" b="1" dirty="0">
                <a:latin typeface="Times New Roman" pitchFamily="18" charset="0"/>
                <a:ea typeface="宋体" pitchFamily="2" charset="-122"/>
                <a:cs typeface="Times New Roman" pitchFamily="18" charset="0"/>
              </a:rPr>
              <a:t>实验中应该注意尾气处理</a:t>
            </a:r>
            <a:r>
              <a:rPr lang="zh-CN" altLang="en-US" sz="2400" b="1" dirty="0" smtClean="0">
                <a:latin typeface="Times New Roman" pitchFamily="18" charset="0"/>
                <a:ea typeface="宋体" pitchFamily="2" charset="-122"/>
                <a:cs typeface="Times New Roman" pitchFamily="18" charset="0"/>
              </a:rPr>
              <a:t>等。</a:t>
            </a:r>
            <a:endParaRPr lang="zh-CN" altLang="en-US" sz="2400" b="1" dirty="0">
              <a:latin typeface="Times New Roman" pitchFamily="18" charset="0"/>
              <a:ea typeface="宋体" pitchFamily="2" charset="-122"/>
              <a:cs typeface="Times New Roman" pitchFamily="18" charset="0"/>
            </a:endParaRPr>
          </a:p>
        </p:txBody>
      </p:sp>
    </p:spTree>
    <p:extLst>
      <p:ext uri="{BB962C8B-B14F-4D97-AF65-F5344CB8AC3E}">
        <p14:creationId xmlns:p14="http://schemas.microsoft.com/office/powerpoint/2010/main" xmlns="" val="79024969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mc:AlternateContent xmlns:mc="http://schemas.openxmlformats.org/markup-compatibility/2006">
        <mc:Choice xmlns:a14="http://schemas.microsoft.com/office/drawing/2010/main" xmlns="" Requires="a14">
          <p:sp>
            <p:nvSpPr>
              <p:cNvPr id="12" name="TextBox 11"/>
              <p:cNvSpPr txBox="1"/>
              <p:nvPr/>
            </p:nvSpPr>
            <p:spPr>
              <a:xfrm>
                <a:off x="620889" y="1438238"/>
                <a:ext cx="7549779" cy="4640053"/>
              </a:xfrm>
              <a:prstGeom prst="rect">
                <a:avLst/>
              </a:prstGeom>
              <a:noFill/>
            </p:spPr>
            <p:txBody>
              <a:bodyPr wrap="square" rtlCol="0">
                <a:spAutoFit/>
              </a:bodyPr>
              <a:lstStyle/>
              <a:p>
                <a:pPr>
                  <a:lnSpc>
                    <a:spcPct val="150000"/>
                  </a:lnSpc>
                </a:pPr>
                <a:r>
                  <a:rPr lang="zh-CN" altLang="en-US" sz="2400" b="1" dirty="0" smtClean="0">
                    <a:solidFill>
                      <a:schemeClr val="accent2"/>
                    </a:solidFill>
                    <a:latin typeface="Times New Roman" pitchFamily="18" charset="0"/>
                    <a:ea typeface="黑体" pitchFamily="49" charset="-122"/>
                    <a:cs typeface="Times New Roman" pitchFamily="18" charset="0"/>
                  </a:rPr>
                  <a:t>题型演练</a:t>
                </a:r>
                <a:endParaRPr lang="en-US" altLang="zh-CN" sz="2400" b="1" dirty="0" smtClean="0">
                  <a:solidFill>
                    <a:schemeClr val="accent2"/>
                  </a:solidFill>
                  <a:latin typeface="Times New Roman" pitchFamily="18" charset="0"/>
                  <a:ea typeface="黑体" pitchFamily="49" charset="-122"/>
                  <a:cs typeface="Times New Roman" pitchFamily="18" charset="0"/>
                </a:endParaRPr>
              </a:p>
              <a:p>
                <a:pPr algn="just">
                  <a:lnSpc>
                    <a:spcPct val="150000"/>
                  </a:lnSpc>
                </a:pP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r>
                  <a:rPr lang="en-US" altLang="zh-CN" sz="2400" b="1" dirty="0" smtClean="0">
                    <a:latin typeface="Times New Roman" pitchFamily="18" charset="0"/>
                    <a:ea typeface="宋体" pitchFamily="2" charset="-122"/>
                    <a:cs typeface="Times New Roman" pitchFamily="18" charset="0"/>
                  </a:rPr>
                  <a:t>1.</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石家庄新华区月考</a:t>
                </a:r>
                <a:r>
                  <a:rPr lang="zh-CN" altLang="en-US" sz="2400" b="1" dirty="0" smtClean="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实验室用如图装置模拟</a:t>
                </a:r>
                <a:r>
                  <a:rPr lang="zh-CN" altLang="en-US" sz="2400" b="1" dirty="0" smtClean="0">
                    <a:latin typeface="Times New Roman" pitchFamily="18" charset="0"/>
                    <a:ea typeface="宋体" pitchFamily="2" charset="-122"/>
                    <a:cs typeface="Times New Roman" pitchFamily="18" charset="0"/>
                  </a:rPr>
                  <a:t>炼铁，下列</a:t>
                </a:r>
                <a:r>
                  <a:rPr lang="zh-CN" altLang="en-US" sz="2400" b="1" dirty="0">
                    <a:latin typeface="Times New Roman" pitchFamily="18" charset="0"/>
                    <a:ea typeface="宋体" pitchFamily="2" charset="-122"/>
                    <a:cs typeface="Times New Roman" pitchFamily="18" charset="0"/>
                  </a:rPr>
                  <a:t>说法正确的是（　　</a:t>
                </a:r>
                <a:r>
                  <a:rPr lang="zh-CN" altLang="en-US" sz="2400" b="1" dirty="0" smtClean="0">
                    <a:latin typeface="Times New Roman" pitchFamily="18" charset="0"/>
                    <a:ea typeface="宋体" pitchFamily="2" charset="-122"/>
                    <a:cs typeface="Times New Roman" pitchFamily="18" charset="0"/>
                  </a:rPr>
                  <a:t>）</a:t>
                </a:r>
                <a:endParaRPr lang="en-US" altLang="zh-CN" sz="2400" b="1" dirty="0" smtClean="0">
                  <a:latin typeface="Times New Roman" pitchFamily="18" charset="0"/>
                  <a:cs typeface="Times New Roman" pitchFamily="18" charset="0"/>
                </a:endParaRPr>
              </a:p>
              <a:p>
                <a:pPr algn="just">
                  <a:lnSpc>
                    <a:spcPct val="150000"/>
                  </a:lnSpc>
                </a:pPr>
                <a:r>
                  <a:rPr lang="en-US" altLang="zh-CN" sz="2400" b="1" dirty="0">
                    <a:latin typeface="Times New Roman" pitchFamily="18" charset="0"/>
                    <a:cs typeface="Times New Roman" pitchFamily="18" charset="0"/>
                  </a:rPr>
                  <a:t>A.</a:t>
                </a:r>
                <a:r>
                  <a:rPr lang="zh-CN" altLang="zh-CN" sz="2400" b="1" dirty="0">
                    <a:latin typeface="Times New Roman" pitchFamily="18" charset="0"/>
                    <a:cs typeface="Times New Roman" pitchFamily="18" charset="0"/>
                  </a:rPr>
                  <a:t>磁铁矿的主要成分是</a:t>
                </a:r>
                <a:r>
                  <a:rPr lang="en-US" altLang="zh-CN" sz="2400" b="1" dirty="0">
                    <a:latin typeface="Times New Roman" pitchFamily="18" charset="0"/>
                    <a:cs typeface="Times New Roman" pitchFamily="18" charset="0"/>
                  </a:rPr>
                  <a:t>Fe</a:t>
                </a:r>
                <a:r>
                  <a:rPr lang="en-US" altLang="zh-CN" sz="2400" b="1" baseline="-25000" dirty="0">
                    <a:latin typeface="Times New Roman" pitchFamily="18" charset="0"/>
                    <a:cs typeface="Times New Roman" pitchFamily="18" charset="0"/>
                  </a:rPr>
                  <a:t>2</a:t>
                </a:r>
                <a:r>
                  <a:rPr lang="en-US" altLang="zh-CN" sz="2400" b="1" dirty="0">
                    <a:latin typeface="Times New Roman" pitchFamily="18" charset="0"/>
                    <a:cs typeface="Times New Roman" pitchFamily="18" charset="0"/>
                  </a:rPr>
                  <a:t>O</a:t>
                </a:r>
                <a:r>
                  <a:rPr lang="en-US" altLang="zh-CN" sz="2400" b="1" baseline="-25000" dirty="0">
                    <a:latin typeface="Times New Roman" pitchFamily="18" charset="0"/>
                    <a:cs typeface="Times New Roman" pitchFamily="18" charset="0"/>
                  </a:rPr>
                  <a:t>3</a:t>
                </a:r>
                <a:endParaRPr lang="zh-CN" altLang="zh-CN" sz="2400" b="1" dirty="0">
                  <a:latin typeface="Times New Roman" pitchFamily="18" charset="0"/>
                  <a:cs typeface="Times New Roman" pitchFamily="18" charset="0"/>
                </a:endParaRPr>
              </a:p>
              <a:p>
                <a:pPr algn="just">
                  <a:lnSpc>
                    <a:spcPct val="150000"/>
                  </a:lnSpc>
                </a:pPr>
                <a:r>
                  <a:rPr lang="en-US" altLang="zh-CN" sz="2400" b="1" dirty="0">
                    <a:latin typeface="Times New Roman" pitchFamily="18" charset="0"/>
                    <a:cs typeface="Times New Roman" pitchFamily="18" charset="0"/>
                  </a:rPr>
                  <a:t>B.</a:t>
                </a:r>
                <a:r>
                  <a:rPr lang="zh-CN" altLang="zh-CN" sz="2400" b="1" dirty="0">
                    <a:latin typeface="Times New Roman" pitchFamily="18" charset="0"/>
                    <a:cs typeface="Times New Roman" pitchFamily="18" charset="0"/>
                  </a:rPr>
                  <a:t>图</a:t>
                </a:r>
                <a:r>
                  <a:rPr lang="en-US" altLang="zh-CN" sz="2400" b="1" dirty="0">
                    <a:latin typeface="Times New Roman" pitchFamily="18" charset="0"/>
                    <a:cs typeface="Times New Roman" pitchFamily="18" charset="0"/>
                  </a:rPr>
                  <a:t>2</a:t>
                </a:r>
                <a:r>
                  <a:rPr lang="zh-CN" altLang="zh-CN" sz="2400" b="1" dirty="0">
                    <a:latin typeface="Times New Roman" pitchFamily="18" charset="0"/>
                    <a:cs typeface="Times New Roman" pitchFamily="18" charset="0"/>
                  </a:rPr>
                  <a:t>反应</a:t>
                </a:r>
                <a:r>
                  <a:rPr lang="zh-CN" altLang="zh-CN" sz="2400" b="1" dirty="0" smtClean="0">
                    <a:latin typeface="Times New Roman" pitchFamily="18" charset="0"/>
                    <a:cs typeface="Times New Roman" pitchFamily="18" charset="0"/>
                  </a:rPr>
                  <a:t>原理</a:t>
                </a: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3C+2Fe</a:t>
                </a:r>
                <a:r>
                  <a:rPr lang="en-US" altLang="zh-CN" sz="2400" b="1" baseline="-25000" dirty="0" smtClean="0">
                    <a:latin typeface="Times New Roman" pitchFamily="18" charset="0"/>
                    <a:cs typeface="Times New Roman" pitchFamily="18" charset="0"/>
                  </a:rPr>
                  <a:t>2</a:t>
                </a:r>
                <a:r>
                  <a:rPr lang="en-US" altLang="zh-CN" sz="2400" b="1" dirty="0" smtClean="0">
                    <a:latin typeface="Times New Roman" pitchFamily="18" charset="0"/>
                    <a:cs typeface="Times New Roman" pitchFamily="18" charset="0"/>
                  </a:rPr>
                  <a:t>O</a:t>
                </a:r>
                <a:r>
                  <a:rPr lang="en-US" altLang="zh-CN" sz="2400" b="1" baseline="-25000" dirty="0" smtClean="0">
                    <a:latin typeface="Times New Roman" pitchFamily="18" charset="0"/>
                    <a:cs typeface="Times New Roman" pitchFamily="18" charset="0"/>
                  </a:rPr>
                  <a:t>3</a:t>
                </a:r>
                <a:r>
                  <a:rPr lang="en-US" altLang="zh-CN" sz="2400" b="1" dirty="0" smtClean="0">
                    <a:latin typeface="Times New Roman" pitchFamily="18" charset="0"/>
                    <a:cs typeface="Times New Roman" pitchFamily="18" charset="0"/>
                  </a:rPr>
                  <a:t/>
                </a:r>
                <a14:m>
                  <m:oMath xmlns:m="http://schemas.openxmlformats.org/officeDocument/2006/math">
                    <m:f>
                      <m:fPr>
                        <m:ctrlPr>
                          <a:rPr lang="en-US" altLang="zh-CN" sz="1600" b="1" i="1" dirty="0" smtClean="0">
                            <a:solidFill>
                              <a:schemeClr val="tx1"/>
                            </a:solidFill>
                            <a:latin typeface="Cambria Math"/>
                            <a:ea typeface="宋体" panose="02010600030101010101" pitchFamily="2" charset="-122"/>
                            <a:cs typeface="Cambria Math" panose="02040503050406030204" charset="0"/>
                          </a:rPr>
                        </m:ctrlPr>
                      </m:fPr>
                      <m:num>
                        <m:bar>
                          <m:barPr>
                            <m:ctrlPr>
                              <a:rPr lang="en-US" altLang="zh-CN" sz="1600" b="1" i="1" dirty="0">
                                <a:solidFill>
                                  <a:schemeClr val="tx1"/>
                                </a:solidFill>
                                <a:latin typeface="Cambria Math"/>
                                <a:ea typeface="宋体" panose="02010600030101010101" pitchFamily="2" charset="-122"/>
                                <a:cs typeface="Cambria Math" panose="02040503050406030204" charset="0"/>
                              </a:rPr>
                            </m:ctrlPr>
                          </m:barPr>
                          <m:e>
                            <m:r>
                              <a:rPr lang="en-US" altLang="zh-CN" sz="1600" b="1" dirty="0">
                                <a:solidFill>
                                  <a:schemeClr val="tx1"/>
                                </a:solidFill>
                                <a:latin typeface="Cambria Math"/>
                                <a:ea typeface="宋体" panose="02010600030101010101" pitchFamily="2" charset="-122"/>
                                <a:cs typeface="Cambria Math" panose="02040503050406030204" charset="0"/>
                              </a:rPr>
                              <m:t>  </m:t>
                            </m:r>
                            <m:r>
                              <a:rPr lang="zh-CN" altLang="en-US" sz="1600" b="1" i="1" dirty="0">
                                <a:solidFill>
                                  <a:schemeClr val="tx1"/>
                                </a:solidFill>
                                <a:latin typeface="Cambria Math"/>
                                <a:ea typeface="宋体" panose="02010600030101010101" pitchFamily="2" charset="-122"/>
                                <a:cs typeface="Cambria Math" panose="02040503050406030204" charset="0"/>
                              </a:rPr>
                              <m:t>高温</m:t>
                            </m:r>
                            <m:r>
                              <a:rPr lang="en-US" altLang="zh-CN" sz="1600" b="1" dirty="0">
                                <a:solidFill>
                                  <a:schemeClr val="tx1"/>
                                </a:solidFill>
                                <a:latin typeface="Cambria Math"/>
                                <a:ea typeface="宋体" panose="02010600030101010101" pitchFamily="2" charset="-122"/>
                                <a:cs typeface="Cambria Math" panose="02040503050406030204" charset="0"/>
                              </a:rPr>
                              <m:t>  </m:t>
                            </m:r>
                          </m:e>
                        </m:bar>
                      </m:num>
                      <m:den>
                        <m:r>
                          <a:rPr lang="en-US" altLang="zh-CN" sz="1600" b="1" i="1" dirty="0">
                            <a:solidFill>
                              <a:schemeClr val="tx1"/>
                            </a:solidFill>
                            <a:latin typeface="Cambria Math" panose="02040503050406030204" charset="0"/>
                            <a:ea typeface="宋体" panose="02010600030101010101" pitchFamily="2" charset="-122"/>
                            <a:cs typeface="Cambria Math" panose="02040503050406030204" charset="0"/>
                          </a:rPr>
                          <m:t> </m:t>
                        </m:r>
                      </m:den>
                    </m:f>
                    <m:r>
                      <a:rPr lang="en-US" altLang="zh-CN" sz="1600" b="1" i="1" dirty="0">
                        <a:solidFill>
                          <a:srgbClr val="FF0000"/>
                        </a:solidFill>
                        <a:latin typeface="Cambria Math"/>
                        <a:ea typeface="宋体" panose="02010600030101010101" pitchFamily="2" charset="-122"/>
                        <a:cs typeface="Cambria Math" panose="02040503050406030204" charset="0"/>
                      </a:rPr>
                      <m:t> </m:t>
                    </m:r>
                  </m:oMath>
                </a14:m>
                <a:r>
                  <a:rPr lang="en-US" altLang="zh-CN" sz="2400" b="1" dirty="0">
                    <a:latin typeface="Times New Roman" pitchFamily="18" charset="0"/>
                    <a:cs typeface="Times New Roman" pitchFamily="18" charset="0"/>
                  </a:rPr>
                  <a:t>4Fe+3CO</a:t>
                </a:r>
                <a:r>
                  <a:rPr lang="en-US" altLang="zh-CN" sz="2400" b="1" baseline="-25000" dirty="0">
                    <a:latin typeface="Times New Roman" pitchFamily="18" charset="0"/>
                    <a:cs typeface="Times New Roman" pitchFamily="18" charset="0"/>
                  </a:rPr>
                  <a:t>2</a:t>
                </a:r>
                <a:r>
                  <a:rPr lang="zh-CN" altLang="zh-CN" sz="2400" b="1" dirty="0">
                    <a:latin typeface="Times New Roman" pitchFamily="18" charset="0"/>
                    <a:cs typeface="Times New Roman" pitchFamily="18" charset="0"/>
                  </a:rPr>
                  <a:t>↑</a:t>
                </a:r>
              </a:p>
              <a:p>
                <a:pPr algn="just">
                  <a:lnSpc>
                    <a:spcPct val="150000"/>
                  </a:lnSpc>
                </a:pPr>
                <a:r>
                  <a:rPr lang="en-US" altLang="zh-CN" sz="2400" b="1" dirty="0">
                    <a:latin typeface="Times New Roman" pitchFamily="18" charset="0"/>
                    <a:cs typeface="Times New Roman" pitchFamily="18" charset="0"/>
                  </a:rPr>
                  <a:t>C.</a:t>
                </a:r>
                <a:r>
                  <a:rPr lang="zh-CN" altLang="zh-CN" sz="2400" b="1" dirty="0">
                    <a:latin typeface="Times New Roman" pitchFamily="18" charset="0"/>
                    <a:cs typeface="Times New Roman" pitchFamily="18" charset="0"/>
                  </a:rPr>
                  <a:t>两图中得到的铁产品是不完全相同的</a:t>
                </a:r>
              </a:p>
              <a:p>
                <a:pPr algn="just">
                  <a:lnSpc>
                    <a:spcPct val="150000"/>
                  </a:lnSpc>
                </a:pPr>
                <a:r>
                  <a:rPr lang="en-US" altLang="zh-CN" sz="2400" b="1" dirty="0">
                    <a:latin typeface="Times New Roman" pitchFamily="18" charset="0"/>
                    <a:cs typeface="Times New Roman" pitchFamily="18" charset="0"/>
                  </a:rPr>
                  <a:t>D.</a:t>
                </a:r>
                <a:r>
                  <a:rPr lang="zh-CN" altLang="zh-CN" sz="2400" b="1" dirty="0">
                    <a:latin typeface="Times New Roman" pitchFamily="18" charset="0"/>
                    <a:cs typeface="Times New Roman" pitchFamily="18" charset="0"/>
                  </a:rPr>
                  <a:t>图</a:t>
                </a:r>
                <a:r>
                  <a:rPr lang="en-US" altLang="zh-CN" sz="2400" b="1" dirty="0">
                    <a:latin typeface="Times New Roman" pitchFamily="18" charset="0"/>
                    <a:cs typeface="Times New Roman" pitchFamily="18" charset="0"/>
                  </a:rPr>
                  <a:t>1</a:t>
                </a:r>
                <a:r>
                  <a:rPr lang="zh-CN" altLang="zh-CN" sz="2400" b="1" dirty="0">
                    <a:latin typeface="Times New Roman" pitchFamily="18" charset="0"/>
                    <a:cs typeface="Times New Roman" pitchFamily="18" charset="0"/>
                  </a:rPr>
                  <a:t>停止加热后继续通入</a:t>
                </a:r>
                <a:r>
                  <a:rPr lang="en-US" altLang="zh-CN" sz="2400" b="1" dirty="0" smtClean="0">
                    <a:latin typeface="Times New Roman" pitchFamily="18" charset="0"/>
                    <a:cs typeface="Times New Roman" pitchFamily="18" charset="0"/>
                  </a:rPr>
                  <a:t>CO</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能</a:t>
                </a:r>
                <a:r>
                  <a:rPr lang="zh-CN" altLang="zh-CN" sz="2400" b="1" dirty="0">
                    <a:latin typeface="Times New Roman" pitchFamily="18" charset="0"/>
                    <a:cs typeface="Times New Roman" pitchFamily="18" charset="0"/>
                  </a:rPr>
                  <a:t>防止澄清石灰水倒吸</a:t>
                </a:r>
              </a:p>
            </p:txBody>
          </p:sp>
        </mc:Choice>
        <mc:Fallback>
          <p:sp>
            <p:nvSpPr>
              <p:cNvPr id="12" name="TextBox 11"/>
              <p:cNvSpPr txBox="1">
                <a:spLocks noRot="1" noChangeAspect="1" noMove="1" noResize="1" noEditPoints="1" noAdjustHandles="1" noChangeArrowheads="1" noChangeShapeType="1" noTextEdit="1"/>
              </p:cNvSpPr>
              <p:nvPr/>
            </p:nvSpPr>
            <p:spPr>
              <a:xfrm>
                <a:off x="620889" y="1438238"/>
                <a:ext cx="7549779" cy="4640053"/>
              </a:xfrm>
              <a:prstGeom prst="rect">
                <a:avLst/>
              </a:prstGeom>
              <a:blipFill rotWithShape="1">
                <a:blip r:embed="rId3"/>
                <a:stretch>
                  <a:fillRect l="-1292" r="-1212" b="-657"/>
                </a:stretch>
              </a:blipFill>
            </p:spPr>
            <p:txBody>
              <a:bodyPr/>
              <a:lstStyle/>
              <a:p>
                <a:r>
                  <a:rPr lang="zh-CN" altLang="en-US">
                    <a:noFill/>
                  </a:rPr>
                  <a:t> </a:t>
                </a:r>
              </a:p>
            </p:txBody>
          </p:sp>
        </mc:Fallback>
      </mc:AlternateContent>
      <p:sp>
        <p:nvSpPr>
          <p:cNvPr id="6" name="矩形 5"/>
          <p:cNvSpPr/>
          <p:nvPr/>
        </p:nvSpPr>
        <p:spPr>
          <a:xfrm>
            <a:off x="4532002" y="3191720"/>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C</a:t>
            </a:r>
            <a:endParaRPr lang="zh-CN" altLang="en-US" sz="2400" dirty="0">
              <a:latin typeface="Times New Roman" pitchFamily="18" charset="0"/>
              <a:cs typeface="Times New Roman" pitchFamily="18" charset="0"/>
            </a:endParaRPr>
          </a:p>
        </p:txBody>
      </p:sp>
      <p:pic>
        <p:nvPicPr>
          <p:cNvPr id="7" name="XD+56.eps" descr="id:2147503571;FounderCES"/>
          <p:cNvPicPr>
            <a:picLocks noChangeAspect="1"/>
          </p:cNvPicPr>
          <p:nvPr/>
        </p:nvPicPr>
        <p:blipFill>
          <a:blip r:embed="rId4"/>
          <a:stretch>
            <a:fillRect/>
          </a:stretch>
        </p:blipFill>
        <p:spPr>
          <a:xfrm>
            <a:off x="8227112" y="2461183"/>
            <a:ext cx="3520745" cy="1800000"/>
          </a:xfrm>
          <a:prstGeom prst="rect">
            <a:avLst/>
          </a:prstGeom>
        </p:spPr>
      </p:pic>
      <p:pic>
        <p:nvPicPr>
          <p:cNvPr id="11" name="XD+57.eps" descr="id:2147503578;FounderCES"/>
          <p:cNvPicPr>
            <a:picLocks noChangeAspect="1"/>
          </p:cNvPicPr>
          <p:nvPr/>
        </p:nvPicPr>
        <p:blipFill>
          <a:blip r:embed="rId5"/>
          <a:stretch>
            <a:fillRect/>
          </a:stretch>
        </p:blipFill>
        <p:spPr>
          <a:xfrm>
            <a:off x="9079768" y="4483001"/>
            <a:ext cx="1815432" cy="1620000"/>
          </a:xfrm>
          <a:prstGeom prst="rect">
            <a:avLst/>
          </a:prstGeom>
        </p:spPr>
      </p:pic>
    </p:spTree>
    <p:extLst>
      <p:ext uri="{BB962C8B-B14F-4D97-AF65-F5344CB8AC3E}">
        <p14:creationId xmlns:p14="http://schemas.microsoft.com/office/powerpoint/2010/main" xmlns="" val="26920242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mc:AlternateContent xmlns:mc="http://schemas.openxmlformats.org/markup-compatibility/2006">
        <mc:Choice xmlns:a14="http://schemas.microsoft.com/office/drawing/2010/main" xmlns="" Requires="a14">
          <p:sp>
            <p:nvSpPr>
              <p:cNvPr id="12" name="TextBox 11"/>
              <p:cNvSpPr txBox="1"/>
              <p:nvPr/>
            </p:nvSpPr>
            <p:spPr>
              <a:xfrm>
                <a:off x="719998" y="1588461"/>
                <a:ext cx="10749511" cy="4755789"/>
              </a:xfrm>
              <a:prstGeom prst="rect">
                <a:avLst/>
              </a:prstGeom>
              <a:noFill/>
            </p:spPr>
            <p:txBody>
              <a:bodyPr wrap="square" rtlCol="0">
                <a:spAutoFit/>
              </a:bodyPr>
              <a:lstStyle/>
              <a:p>
                <a:pPr algn="just">
                  <a:lnSpc>
                    <a:spcPct val="150000"/>
                  </a:lnSpc>
                </a:pPr>
                <a:r>
                  <a:rPr lang="en-US" altLang="zh-CN" sz="2400" b="1" dirty="0" smtClean="0">
                    <a:latin typeface="Times New Roman" pitchFamily="18" charset="0"/>
                    <a:ea typeface="宋体" pitchFamily="2" charset="-122"/>
                    <a:cs typeface="Times New Roman" pitchFamily="18" charset="0"/>
                  </a:rPr>
                  <a:t>2.</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2021•</a:t>
                </a:r>
                <a:r>
                  <a:rPr lang="zh-CN" altLang="en-US" sz="2400" b="1" dirty="0" smtClean="0">
                    <a:latin typeface="Times New Roman" pitchFamily="18" charset="0"/>
                    <a:ea typeface="宋体" pitchFamily="2" charset="-122"/>
                    <a:cs typeface="Times New Roman" pitchFamily="18" charset="0"/>
                  </a:rPr>
                  <a:t>石家庄长安区二模）</a:t>
                </a:r>
                <a:r>
                  <a:rPr lang="zh-CN" altLang="en-US" sz="2400" b="1" dirty="0">
                    <a:latin typeface="Times New Roman" pitchFamily="18" charset="0"/>
                    <a:ea typeface="宋体" pitchFamily="2" charset="-122"/>
                    <a:cs typeface="Times New Roman" pitchFamily="18" charset="0"/>
                  </a:rPr>
                  <a:t>用赤铁矿在高炉中炼铁过程中可能发生下列</a:t>
                </a:r>
                <a:r>
                  <a:rPr lang="zh-CN" altLang="en-US" sz="2400" b="1" dirty="0" smtClean="0">
                    <a:latin typeface="Times New Roman" pitchFamily="18" charset="0"/>
                    <a:ea typeface="宋体" pitchFamily="2" charset="-122"/>
                    <a:cs typeface="Times New Roman" pitchFamily="18" charset="0"/>
                  </a:rPr>
                  <a:t>化学反应：</a:t>
                </a:r>
                <a:r>
                  <a:rPr lang="en-US" altLang="zh-CN" sz="2400" b="1" dirty="0" smtClean="0">
                    <a:latin typeface="Times New Roman" pitchFamily="18" charset="0"/>
                    <a:cs typeface="Times New Roman" pitchFamily="18" charset="0"/>
                  </a:rPr>
                  <a:t>①</a:t>
                </a:r>
                <a:r>
                  <a:rPr lang="en-US" altLang="zh-CN" sz="2400" b="1" dirty="0">
                    <a:latin typeface="Times New Roman" pitchFamily="18" charset="0"/>
                    <a:cs typeface="Times New Roman" pitchFamily="18" charset="0"/>
                  </a:rPr>
                  <a:t>C+O</a:t>
                </a:r>
                <a:r>
                  <a:rPr lang="en-US" altLang="zh-CN" sz="2400" b="1" baseline="-25000" dirty="0">
                    <a:latin typeface="Times New Roman" pitchFamily="18" charset="0"/>
                    <a:cs typeface="Times New Roman" pitchFamily="18" charset="0"/>
                  </a:rPr>
                  <a:t>2</a:t>
                </a:r>
                <a:r>
                  <a:rPr lang="en-US" altLang="zh-CN" sz="2400" b="1" dirty="0">
                    <a:latin typeface="Times New Roman" pitchFamily="18" charset="0"/>
                    <a:cs typeface="Times New Roman" pitchFamily="18" charset="0"/>
                  </a:rPr>
                  <a:t/>
                </a:r>
                <a14:m>
                  <m:oMath xmlns:m="http://schemas.openxmlformats.org/officeDocument/2006/math">
                    <m:f>
                      <m:fPr>
                        <m:ctrlPr>
                          <a:rPr lang="en-US" altLang="zh-CN" sz="1600" b="1" i="1" dirty="0">
                            <a:latin typeface="Cambria Math"/>
                            <a:ea typeface="宋体" panose="02010600030101010101" pitchFamily="2" charset="-122"/>
                            <a:cs typeface="Cambria Math" panose="02040503050406030204" charset="0"/>
                          </a:rPr>
                        </m:ctrlPr>
                      </m:fPr>
                      <m:num>
                        <m:bar>
                          <m:barPr>
                            <m:ctrlPr>
                              <a:rPr lang="en-US" altLang="zh-CN" sz="1600" b="1" i="1" dirty="0">
                                <a:latin typeface="Cambria Math"/>
                                <a:ea typeface="宋体" panose="02010600030101010101" pitchFamily="2" charset="-122"/>
                                <a:cs typeface="Cambria Math" panose="02040503050406030204" charset="0"/>
                              </a:rPr>
                            </m:ctrlPr>
                          </m:barPr>
                          <m:e>
                            <m:r>
                              <a:rPr lang="en-US" altLang="zh-CN" sz="1600" b="1" dirty="0">
                                <a:latin typeface="Cambria Math"/>
                                <a:ea typeface="宋体" panose="02010600030101010101" pitchFamily="2" charset="-122"/>
                                <a:cs typeface="Cambria Math" panose="02040503050406030204" charset="0"/>
                              </a:rPr>
                              <m:t>  </m:t>
                            </m:r>
                            <m:r>
                              <a:rPr lang="zh-CN" altLang="en-US" sz="1600" b="1" i="1" dirty="0">
                                <a:latin typeface="Cambria Math"/>
                                <a:ea typeface="宋体" panose="02010600030101010101" pitchFamily="2" charset="-122"/>
                                <a:cs typeface="Cambria Math" panose="02040503050406030204" charset="0"/>
                              </a:rPr>
                              <m:t>高温</m:t>
                            </m:r>
                            <m:r>
                              <a:rPr lang="en-US" altLang="zh-CN" sz="1600" b="1" dirty="0">
                                <a:latin typeface="Cambria Math"/>
                                <a:ea typeface="宋体" panose="02010600030101010101" pitchFamily="2" charset="-122"/>
                                <a:cs typeface="Cambria Math" panose="02040503050406030204" charset="0"/>
                              </a:rPr>
                              <m:t>  </m:t>
                            </m:r>
                          </m:e>
                        </m:bar>
                      </m:num>
                      <m:den>
                        <m:r>
                          <a:rPr lang="en-US" altLang="zh-CN" sz="1600" b="1" i="1" dirty="0">
                            <a:latin typeface="Cambria Math" panose="02040503050406030204" charset="0"/>
                            <a:ea typeface="宋体" panose="02010600030101010101" pitchFamily="2" charset="-122"/>
                            <a:cs typeface="Cambria Math" panose="02040503050406030204" charset="0"/>
                          </a:rPr>
                          <m:t> </m:t>
                        </m:r>
                      </m:den>
                    </m:f>
                    <m:r>
                      <a:rPr lang="en-US" altLang="zh-CN" sz="1600" b="1" i="1" dirty="0">
                        <a:solidFill>
                          <a:srgbClr val="FF0000"/>
                        </a:solidFill>
                        <a:latin typeface="Cambria Math"/>
                        <a:ea typeface="宋体" panose="02010600030101010101" pitchFamily="2" charset="-122"/>
                        <a:cs typeface="Cambria Math" panose="02040503050406030204" charset="0"/>
                      </a:rPr>
                      <m:t> </m:t>
                    </m:r>
                  </m:oMath>
                </a14:m>
                <a:r>
                  <a:rPr lang="en-US" altLang="zh-CN" sz="2400" b="1" dirty="0" smtClean="0">
                    <a:latin typeface="Times New Roman" pitchFamily="18" charset="0"/>
                    <a:cs typeface="Times New Roman" pitchFamily="18" charset="0"/>
                  </a:rPr>
                  <a:t>CO</a:t>
                </a:r>
                <a:r>
                  <a:rPr lang="en-US" altLang="zh-CN" sz="2400" b="1" baseline="-25000" dirty="0" smtClean="0">
                    <a:latin typeface="Times New Roman" pitchFamily="18" charset="0"/>
                    <a:cs typeface="Times New Roman" pitchFamily="18" charset="0"/>
                  </a:rPr>
                  <a:t>2</a:t>
                </a: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②</a:t>
                </a:r>
                <a:r>
                  <a:rPr lang="en-US" altLang="zh-CN" sz="2400" b="1" dirty="0">
                    <a:latin typeface="Times New Roman" pitchFamily="18" charset="0"/>
                    <a:cs typeface="Times New Roman" pitchFamily="18" charset="0"/>
                  </a:rPr>
                  <a:t>CaCO</a:t>
                </a:r>
                <a:r>
                  <a:rPr lang="en-US" altLang="zh-CN" sz="2400" b="1" baseline="-25000" dirty="0">
                    <a:latin typeface="Times New Roman" pitchFamily="18" charset="0"/>
                    <a:cs typeface="Times New Roman" pitchFamily="18" charset="0"/>
                  </a:rPr>
                  <a:t>3</a:t>
                </a:r>
                <a:r>
                  <a:rPr lang="en-US" altLang="zh-CN" sz="2400" b="1" dirty="0">
                    <a:latin typeface="Times New Roman" pitchFamily="18" charset="0"/>
                    <a:cs typeface="Times New Roman" pitchFamily="18" charset="0"/>
                  </a:rPr>
                  <a:t/>
                </a:r>
                <a14:m>
                  <m:oMath xmlns:m="http://schemas.openxmlformats.org/officeDocument/2006/math">
                    <m:f>
                      <m:fPr>
                        <m:ctrlPr>
                          <a:rPr lang="en-US" altLang="zh-CN" sz="1600" b="1" i="1" dirty="0">
                            <a:latin typeface="Cambria Math"/>
                            <a:ea typeface="宋体" panose="02010600030101010101" pitchFamily="2" charset="-122"/>
                            <a:cs typeface="Cambria Math" panose="02040503050406030204" charset="0"/>
                          </a:rPr>
                        </m:ctrlPr>
                      </m:fPr>
                      <m:num>
                        <m:bar>
                          <m:barPr>
                            <m:ctrlPr>
                              <a:rPr lang="en-US" altLang="zh-CN" sz="1600" b="1" i="1" dirty="0">
                                <a:latin typeface="Cambria Math"/>
                                <a:ea typeface="宋体" panose="02010600030101010101" pitchFamily="2" charset="-122"/>
                                <a:cs typeface="Cambria Math" panose="02040503050406030204" charset="0"/>
                              </a:rPr>
                            </m:ctrlPr>
                          </m:barPr>
                          <m:e>
                            <m:r>
                              <a:rPr lang="en-US" altLang="zh-CN" sz="1600" b="1" dirty="0">
                                <a:latin typeface="Cambria Math"/>
                                <a:ea typeface="宋体" panose="02010600030101010101" pitchFamily="2" charset="-122"/>
                                <a:cs typeface="Cambria Math" panose="02040503050406030204" charset="0"/>
                              </a:rPr>
                              <m:t>  </m:t>
                            </m:r>
                            <m:r>
                              <a:rPr lang="zh-CN" altLang="en-US" sz="1600" b="1" i="1" dirty="0">
                                <a:latin typeface="Cambria Math"/>
                                <a:ea typeface="宋体" panose="02010600030101010101" pitchFamily="2" charset="-122"/>
                                <a:cs typeface="Cambria Math" panose="02040503050406030204" charset="0"/>
                              </a:rPr>
                              <m:t>高温</m:t>
                            </m:r>
                            <m:r>
                              <a:rPr lang="en-US" altLang="zh-CN" sz="1600" b="1" dirty="0">
                                <a:latin typeface="Cambria Math"/>
                                <a:ea typeface="宋体" panose="02010600030101010101" pitchFamily="2" charset="-122"/>
                                <a:cs typeface="Cambria Math" panose="02040503050406030204" charset="0"/>
                              </a:rPr>
                              <m:t>  </m:t>
                            </m:r>
                          </m:e>
                        </m:bar>
                      </m:num>
                      <m:den>
                        <m:r>
                          <a:rPr lang="en-US" altLang="zh-CN" sz="1600" b="1" i="1" dirty="0">
                            <a:latin typeface="Cambria Math" panose="02040503050406030204" charset="0"/>
                            <a:ea typeface="宋体" panose="02010600030101010101" pitchFamily="2" charset="-122"/>
                            <a:cs typeface="Cambria Math" panose="02040503050406030204" charset="0"/>
                          </a:rPr>
                          <m:t> </m:t>
                        </m:r>
                      </m:den>
                    </m:f>
                    <m:r>
                      <a:rPr lang="en-US" altLang="zh-CN" sz="1600" b="1" i="1" dirty="0">
                        <a:solidFill>
                          <a:srgbClr val="FF0000"/>
                        </a:solidFill>
                        <a:latin typeface="Cambria Math"/>
                        <a:ea typeface="宋体" panose="02010600030101010101" pitchFamily="2" charset="-122"/>
                        <a:cs typeface="Cambria Math" panose="02040503050406030204" charset="0"/>
                      </a:rPr>
                      <m:t> </m:t>
                    </m:r>
                  </m:oMath>
                </a14:m>
                <a:r>
                  <a:rPr lang="en-US" altLang="zh-CN" sz="2400" b="1" dirty="0">
                    <a:latin typeface="Times New Roman" pitchFamily="18" charset="0"/>
                    <a:cs typeface="Times New Roman" pitchFamily="18" charset="0"/>
                  </a:rPr>
                  <a:t>CaO+CO</a:t>
                </a:r>
                <a:r>
                  <a:rPr lang="en-US" altLang="zh-CN" sz="2400" b="1" baseline="-25000" dirty="0">
                    <a:latin typeface="Times New Roman" pitchFamily="18" charset="0"/>
                    <a:cs typeface="Times New Roman" pitchFamily="18" charset="0"/>
                  </a:rPr>
                  <a:t>2</a:t>
                </a:r>
                <a:r>
                  <a:rPr lang="zh-CN" altLang="zh-CN" sz="2400" b="1" dirty="0" smtClean="0">
                    <a:latin typeface="Times New Roman" pitchFamily="18" charset="0"/>
                    <a:cs typeface="Times New Roman" pitchFamily="18" charset="0"/>
                  </a:rPr>
                  <a:t>↑</a:t>
                </a: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③</a:t>
                </a:r>
                <a:r>
                  <a:rPr lang="en-US" altLang="zh-CN" sz="2400" b="1" dirty="0">
                    <a:latin typeface="Times New Roman" pitchFamily="18" charset="0"/>
                    <a:cs typeface="Times New Roman" pitchFamily="18" charset="0"/>
                  </a:rPr>
                  <a:t>C+CO</a:t>
                </a:r>
                <a:r>
                  <a:rPr lang="en-US" altLang="zh-CN" sz="2400" b="1" baseline="-25000" dirty="0">
                    <a:latin typeface="Times New Roman" pitchFamily="18" charset="0"/>
                    <a:cs typeface="Times New Roman" pitchFamily="18" charset="0"/>
                  </a:rPr>
                  <a:t>2</a:t>
                </a:r>
                <a:r>
                  <a:rPr lang="en-US" altLang="zh-CN" sz="2400" b="1" dirty="0">
                    <a:latin typeface="Times New Roman" pitchFamily="18" charset="0"/>
                    <a:cs typeface="Times New Roman" pitchFamily="18" charset="0"/>
                  </a:rPr>
                  <a:t/>
                </a:r>
                <a14:m>
                  <m:oMath xmlns:m="http://schemas.openxmlformats.org/officeDocument/2006/math">
                    <m:f>
                      <m:fPr>
                        <m:ctrlPr>
                          <a:rPr lang="en-US" altLang="zh-CN" sz="1600" b="1" i="1" dirty="0">
                            <a:latin typeface="Cambria Math"/>
                            <a:ea typeface="宋体" panose="02010600030101010101" pitchFamily="2" charset="-122"/>
                            <a:cs typeface="Cambria Math" panose="02040503050406030204" charset="0"/>
                          </a:rPr>
                        </m:ctrlPr>
                      </m:fPr>
                      <m:num>
                        <m:bar>
                          <m:barPr>
                            <m:ctrlPr>
                              <a:rPr lang="en-US" altLang="zh-CN" sz="1600" b="1" i="1" dirty="0">
                                <a:latin typeface="Cambria Math"/>
                                <a:ea typeface="宋体" panose="02010600030101010101" pitchFamily="2" charset="-122"/>
                                <a:cs typeface="Cambria Math" panose="02040503050406030204" charset="0"/>
                              </a:rPr>
                            </m:ctrlPr>
                          </m:barPr>
                          <m:e>
                            <m:r>
                              <a:rPr lang="en-US" altLang="zh-CN" sz="1600" b="1" dirty="0">
                                <a:latin typeface="Cambria Math"/>
                                <a:ea typeface="宋体" panose="02010600030101010101" pitchFamily="2" charset="-122"/>
                                <a:cs typeface="Cambria Math" panose="02040503050406030204" charset="0"/>
                              </a:rPr>
                              <m:t>  </m:t>
                            </m:r>
                            <m:r>
                              <a:rPr lang="zh-CN" altLang="en-US" sz="1600" b="1" i="1" dirty="0">
                                <a:latin typeface="Cambria Math"/>
                                <a:ea typeface="宋体" panose="02010600030101010101" pitchFamily="2" charset="-122"/>
                                <a:cs typeface="Cambria Math" panose="02040503050406030204" charset="0"/>
                              </a:rPr>
                              <m:t>高温</m:t>
                            </m:r>
                            <m:r>
                              <a:rPr lang="en-US" altLang="zh-CN" sz="1600" b="1" dirty="0">
                                <a:latin typeface="Cambria Math"/>
                                <a:ea typeface="宋体" panose="02010600030101010101" pitchFamily="2" charset="-122"/>
                                <a:cs typeface="Cambria Math" panose="02040503050406030204" charset="0"/>
                              </a:rPr>
                              <m:t>  </m:t>
                            </m:r>
                          </m:e>
                        </m:bar>
                      </m:num>
                      <m:den>
                        <m:r>
                          <a:rPr lang="en-US" altLang="zh-CN" sz="1600" b="1" i="1" dirty="0">
                            <a:latin typeface="Cambria Math" panose="02040503050406030204" charset="0"/>
                            <a:ea typeface="宋体" panose="02010600030101010101" pitchFamily="2" charset="-122"/>
                            <a:cs typeface="Cambria Math" panose="02040503050406030204" charset="0"/>
                          </a:rPr>
                          <m:t> </m:t>
                        </m:r>
                      </m:den>
                    </m:f>
                    <m:r>
                      <a:rPr lang="en-US" altLang="zh-CN" sz="1600" b="1" i="1" dirty="0">
                        <a:solidFill>
                          <a:srgbClr val="FF0000"/>
                        </a:solidFill>
                        <a:latin typeface="Cambria Math"/>
                        <a:ea typeface="宋体" panose="02010600030101010101" pitchFamily="2" charset="-122"/>
                        <a:cs typeface="Cambria Math" panose="02040503050406030204" charset="0"/>
                      </a:rPr>
                      <m:t> </m:t>
                    </m:r>
                  </m:oMath>
                </a14:m>
                <a:r>
                  <a:rPr lang="en-US" altLang="zh-CN" sz="2400" b="1" dirty="0" smtClean="0">
                    <a:latin typeface="Times New Roman" pitchFamily="18" charset="0"/>
                    <a:cs typeface="Times New Roman" pitchFamily="18" charset="0"/>
                  </a:rPr>
                  <a:t>2CO</a:t>
                </a: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④</a:t>
                </a:r>
                <a:r>
                  <a:rPr lang="en-US" altLang="zh-CN" sz="2400" b="1" dirty="0">
                    <a:latin typeface="Times New Roman" pitchFamily="18" charset="0"/>
                    <a:cs typeface="Times New Roman" pitchFamily="18" charset="0"/>
                  </a:rPr>
                  <a:t>3CO+Fe</a:t>
                </a:r>
                <a:r>
                  <a:rPr lang="en-US" altLang="zh-CN" sz="2400" b="1" baseline="-25000" dirty="0">
                    <a:latin typeface="Times New Roman" pitchFamily="18" charset="0"/>
                    <a:cs typeface="Times New Roman" pitchFamily="18" charset="0"/>
                  </a:rPr>
                  <a:t>2</a:t>
                </a:r>
                <a:r>
                  <a:rPr lang="en-US" altLang="zh-CN" sz="2400" b="1" dirty="0">
                    <a:latin typeface="Times New Roman" pitchFamily="18" charset="0"/>
                    <a:cs typeface="Times New Roman" pitchFamily="18" charset="0"/>
                  </a:rPr>
                  <a:t>O</a:t>
                </a:r>
                <a:r>
                  <a:rPr lang="en-US" altLang="zh-CN" sz="2400" b="1" baseline="-25000" dirty="0">
                    <a:latin typeface="Times New Roman" pitchFamily="18" charset="0"/>
                    <a:cs typeface="Times New Roman" pitchFamily="18" charset="0"/>
                  </a:rPr>
                  <a:t>3</a:t>
                </a:r>
                <a:r>
                  <a:rPr lang="en-US" altLang="zh-CN" sz="2400" b="1" dirty="0">
                    <a:latin typeface="Times New Roman" pitchFamily="18" charset="0"/>
                    <a:cs typeface="Times New Roman" pitchFamily="18" charset="0"/>
                  </a:rPr>
                  <a:t/>
                </a:r>
                <a14:m>
                  <m:oMath xmlns:m="http://schemas.openxmlformats.org/officeDocument/2006/math">
                    <m:f>
                      <m:fPr>
                        <m:ctrlPr>
                          <a:rPr lang="en-US" altLang="zh-CN" sz="1600" b="1" i="1" dirty="0">
                            <a:latin typeface="Cambria Math"/>
                            <a:ea typeface="宋体" panose="02010600030101010101" pitchFamily="2" charset="-122"/>
                            <a:cs typeface="Cambria Math" panose="02040503050406030204" charset="0"/>
                          </a:rPr>
                        </m:ctrlPr>
                      </m:fPr>
                      <m:num>
                        <m:bar>
                          <m:barPr>
                            <m:ctrlPr>
                              <a:rPr lang="en-US" altLang="zh-CN" sz="1600" b="1" i="1" dirty="0">
                                <a:latin typeface="Cambria Math"/>
                                <a:ea typeface="宋体" panose="02010600030101010101" pitchFamily="2" charset="-122"/>
                                <a:cs typeface="Cambria Math" panose="02040503050406030204" charset="0"/>
                              </a:rPr>
                            </m:ctrlPr>
                          </m:barPr>
                          <m:e>
                            <m:r>
                              <a:rPr lang="en-US" altLang="zh-CN" sz="1600" b="1" dirty="0">
                                <a:latin typeface="Cambria Math"/>
                                <a:ea typeface="宋体" panose="02010600030101010101" pitchFamily="2" charset="-122"/>
                                <a:cs typeface="Cambria Math" panose="02040503050406030204" charset="0"/>
                              </a:rPr>
                              <m:t>  </m:t>
                            </m:r>
                            <m:r>
                              <a:rPr lang="zh-CN" altLang="en-US" sz="1600" b="1" i="1" dirty="0">
                                <a:latin typeface="Cambria Math"/>
                                <a:ea typeface="宋体" panose="02010600030101010101" pitchFamily="2" charset="-122"/>
                                <a:cs typeface="Cambria Math" panose="02040503050406030204" charset="0"/>
                              </a:rPr>
                              <m:t>高温</m:t>
                            </m:r>
                            <m:r>
                              <a:rPr lang="en-US" altLang="zh-CN" sz="1600" b="1" dirty="0">
                                <a:latin typeface="Cambria Math"/>
                                <a:ea typeface="宋体" panose="02010600030101010101" pitchFamily="2" charset="-122"/>
                                <a:cs typeface="Cambria Math" panose="02040503050406030204" charset="0"/>
                              </a:rPr>
                              <m:t>  </m:t>
                            </m:r>
                          </m:e>
                        </m:bar>
                      </m:num>
                      <m:den>
                        <m:r>
                          <a:rPr lang="en-US" altLang="zh-CN" sz="1600" b="1" i="1" dirty="0">
                            <a:latin typeface="Cambria Math" panose="02040503050406030204" charset="0"/>
                            <a:ea typeface="宋体" panose="02010600030101010101" pitchFamily="2" charset="-122"/>
                            <a:cs typeface="Cambria Math" panose="02040503050406030204" charset="0"/>
                          </a:rPr>
                          <m:t> </m:t>
                        </m:r>
                      </m:den>
                    </m:f>
                    <m:r>
                      <a:rPr lang="en-US" altLang="zh-CN" sz="1600" b="1" i="1" dirty="0">
                        <a:solidFill>
                          <a:srgbClr val="FF0000"/>
                        </a:solidFill>
                        <a:latin typeface="Cambria Math"/>
                        <a:ea typeface="宋体" panose="02010600030101010101" pitchFamily="2" charset="-122"/>
                        <a:cs typeface="Cambria Math" panose="02040503050406030204" charset="0"/>
                      </a:rPr>
                      <m:t> </m:t>
                    </m:r>
                  </m:oMath>
                </a14:m>
                <a:r>
                  <a:rPr lang="en-US" altLang="zh-CN" sz="2400" b="1" dirty="0" smtClean="0">
                    <a:latin typeface="Times New Roman" pitchFamily="18" charset="0"/>
                    <a:cs typeface="Times New Roman" pitchFamily="18" charset="0"/>
                  </a:rPr>
                  <a:t>2Fe+3CO</a:t>
                </a:r>
                <a:r>
                  <a:rPr lang="en-US" altLang="zh-CN" sz="2400" b="1" baseline="-25000" dirty="0" smtClean="0">
                    <a:latin typeface="Times New Roman" pitchFamily="18" charset="0"/>
                    <a:cs typeface="Times New Roman" pitchFamily="18" charset="0"/>
                  </a:rPr>
                  <a:t>2</a:t>
                </a:r>
                <a:r>
                  <a:rPr lang="zh-CN" altLang="en-US" sz="2400" b="1" dirty="0" smtClean="0">
                    <a:latin typeface="Times New Roman" pitchFamily="18" charset="0"/>
                    <a:ea typeface="宋体" pitchFamily="2" charset="-122"/>
                    <a:cs typeface="Times New Roman" pitchFamily="18" charset="0"/>
                  </a:rPr>
                  <a:t>。对于</a:t>
                </a:r>
                <a:r>
                  <a:rPr lang="zh-CN" altLang="en-US" sz="2400" b="1" dirty="0">
                    <a:latin typeface="Times New Roman" pitchFamily="18" charset="0"/>
                    <a:ea typeface="宋体" pitchFamily="2" charset="-122"/>
                    <a:cs typeface="Times New Roman" pitchFamily="18" charset="0"/>
                  </a:rPr>
                  <a:t>这些反应的叙述不正确的是（</a:t>
                </a:r>
                <a:r>
                  <a:rPr lang="zh-CN" altLang="en-US" sz="2400" b="1" dirty="0" smtClean="0">
                    <a:latin typeface="Times New Roman" pitchFamily="18" charset="0"/>
                    <a:ea typeface="宋体" pitchFamily="2" charset="-122"/>
                    <a:cs typeface="Times New Roman" pitchFamily="18" charset="0"/>
                  </a:rPr>
                  <a:t>　　） </a:t>
                </a: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r>
                  <a:rPr lang="en-US" altLang="zh-CN" sz="2400" b="1" dirty="0">
                    <a:latin typeface="Times New Roman" pitchFamily="18" charset="0"/>
                    <a:ea typeface="宋体" pitchFamily="2" charset="-122"/>
                    <a:cs typeface="Times New Roman" pitchFamily="18" charset="0"/>
                  </a:rPr>
                  <a:t>A.</a:t>
                </a:r>
                <a:r>
                  <a:rPr lang="zh-CN" altLang="en-US" sz="2400" b="1" dirty="0">
                    <a:latin typeface="Times New Roman" pitchFamily="18" charset="0"/>
                    <a:ea typeface="宋体" pitchFamily="2" charset="-122"/>
                    <a:cs typeface="Times New Roman" pitchFamily="18" charset="0"/>
                  </a:rPr>
                  <a:t>反应①③属于化合反应</a:t>
                </a:r>
              </a:p>
              <a:p>
                <a:pPr algn="just">
                  <a:lnSpc>
                    <a:spcPct val="150000"/>
                  </a:lnSpc>
                </a:pPr>
                <a:r>
                  <a:rPr lang="en-US" altLang="zh-CN" sz="2400" b="1" dirty="0">
                    <a:latin typeface="Times New Roman" pitchFamily="18" charset="0"/>
                    <a:ea typeface="宋体" pitchFamily="2" charset="-122"/>
                    <a:cs typeface="Times New Roman" pitchFamily="18" charset="0"/>
                  </a:rPr>
                  <a:t>B.</a:t>
                </a:r>
                <a:r>
                  <a:rPr lang="zh-CN" altLang="en-US" sz="2400" b="1" dirty="0">
                    <a:latin typeface="Times New Roman" pitchFamily="18" charset="0"/>
                    <a:ea typeface="宋体" pitchFamily="2" charset="-122"/>
                    <a:cs typeface="Times New Roman" pitchFamily="18" charset="0"/>
                  </a:rPr>
                  <a:t>反应②可用于实验室制取二氧化碳</a:t>
                </a:r>
              </a:p>
              <a:p>
                <a:pPr algn="just">
                  <a:lnSpc>
                    <a:spcPct val="150000"/>
                  </a:lnSpc>
                </a:pPr>
                <a:r>
                  <a:rPr lang="en-US" altLang="zh-CN" sz="2400" b="1" dirty="0">
                    <a:latin typeface="Times New Roman" pitchFamily="18" charset="0"/>
                    <a:ea typeface="宋体" pitchFamily="2" charset="-122"/>
                    <a:cs typeface="Times New Roman" pitchFamily="18" charset="0"/>
                  </a:rPr>
                  <a:t>C.</a:t>
                </a:r>
                <a:r>
                  <a:rPr lang="zh-CN" altLang="en-US" sz="2400" b="1" dirty="0">
                    <a:latin typeface="Times New Roman" pitchFamily="18" charset="0"/>
                    <a:ea typeface="宋体" pitchFamily="2" charset="-122"/>
                    <a:cs typeface="Times New Roman" pitchFamily="18" charset="0"/>
                  </a:rPr>
                  <a:t>反应④过程中可观察到红棕色粉末逐渐变为黑色</a:t>
                </a:r>
              </a:p>
              <a:p>
                <a:pPr algn="just">
                  <a:lnSpc>
                    <a:spcPct val="150000"/>
                  </a:lnSpc>
                </a:pPr>
                <a:r>
                  <a:rPr lang="en-US" altLang="zh-CN" sz="2400" b="1" dirty="0">
                    <a:latin typeface="Times New Roman" pitchFamily="18" charset="0"/>
                    <a:ea typeface="宋体" pitchFamily="2" charset="-122"/>
                    <a:cs typeface="Times New Roman" pitchFamily="18" charset="0"/>
                  </a:rPr>
                  <a:t>D.CO</a:t>
                </a:r>
                <a:r>
                  <a:rPr lang="zh-CN" altLang="en-US" sz="2400" b="1" dirty="0">
                    <a:latin typeface="Times New Roman" pitchFamily="18" charset="0"/>
                    <a:ea typeface="宋体" pitchFamily="2" charset="-122"/>
                    <a:cs typeface="Times New Roman" pitchFamily="18" charset="0"/>
                  </a:rPr>
                  <a:t>和</a:t>
                </a:r>
                <a:r>
                  <a:rPr lang="en-US" altLang="zh-CN" sz="2400" b="1" dirty="0">
                    <a:latin typeface="Times New Roman" pitchFamily="18" charset="0"/>
                    <a:ea typeface="宋体" pitchFamily="2" charset="-122"/>
                    <a:cs typeface="Times New Roman" pitchFamily="18" charset="0"/>
                  </a:rPr>
                  <a:t>CO</a:t>
                </a:r>
                <a:r>
                  <a:rPr lang="en-US" altLang="zh-CN" sz="2400" b="1" baseline="-25000" dirty="0">
                    <a:latin typeface="Times New Roman" pitchFamily="18" charset="0"/>
                    <a:ea typeface="宋体" pitchFamily="2" charset="-122"/>
                    <a:cs typeface="Times New Roman" pitchFamily="18" charset="0"/>
                  </a:rPr>
                  <a:t>2</a:t>
                </a:r>
                <a:r>
                  <a:rPr lang="zh-CN" altLang="en-US" sz="2400" b="1" dirty="0">
                    <a:latin typeface="Times New Roman" pitchFamily="18" charset="0"/>
                    <a:ea typeface="宋体" pitchFamily="2" charset="-122"/>
                    <a:cs typeface="Times New Roman" pitchFamily="18" charset="0"/>
                  </a:rPr>
                  <a:t>可以相互转化</a:t>
                </a:r>
              </a:p>
            </p:txBody>
          </p:sp>
        </mc:Choice>
        <mc:Fallback>
          <p:sp>
            <p:nvSpPr>
              <p:cNvPr id="12" name="TextBox 11"/>
              <p:cNvSpPr txBox="1">
                <a:spLocks noRot="1" noChangeAspect="1" noMove="1" noResize="1" noEditPoints="1" noAdjustHandles="1" noChangeArrowheads="1" noChangeShapeType="1" noTextEdit="1"/>
              </p:cNvSpPr>
              <p:nvPr/>
            </p:nvSpPr>
            <p:spPr>
              <a:xfrm>
                <a:off x="719998" y="1588461"/>
                <a:ext cx="10749511" cy="4755789"/>
              </a:xfrm>
              <a:prstGeom prst="rect">
                <a:avLst/>
              </a:prstGeom>
              <a:blipFill rotWithShape="1">
                <a:blip r:embed="rId3"/>
                <a:stretch>
                  <a:fillRect l="-851" r="-908" b="-641"/>
                </a:stretch>
              </a:blipFill>
            </p:spPr>
            <p:txBody>
              <a:bodyPr/>
              <a:lstStyle/>
              <a:p>
                <a:r>
                  <a:rPr lang="zh-CN" altLang="en-US">
                    <a:noFill/>
                  </a:rPr>
                  <a:t> </a:t>
                </a:r>
              </a:p>
            </p:txBody>
          </p:sp>
        </mc:Fallback>
      </mc:AlternateContent>
      <p:sp>
        <p:nvSpPr>
          <p:cNvPr id="6" name="矩形 5"/>
          <p:cNvSpPr/>
          <p:nvPr/>
        </p:nvSpPr>
        <p:spPr>
          <a:xfrm>
            <a:off x="9414464" y="2988523"/>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B</a:t>
            </a:r>
            <a:endParaRPr lang="zh-CN" alt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xmlns="" val="863113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19999" y="1622323"/>
            <a:ext cx="6967733" cy="4524315"/>
          </a:xfrm>
          <a:prstGeom prst="rect">
            <a:avLst/>
          </a:prstGeom>
          <a:noFill/>
        </p:spPr>
        <p:txBody>
          <a:bodyPr wrap="square" rtlCol="0">
            <a:spAutoFit/>
          </a:bodyPr>
          <a:lstStyle/>
          <a:p>
            <a:pPr algn="just">
              <a:lnSpc>
                <a:spcPct val="150000"/>
              </a:lnSpc>
            </a:pPr>
            <a:r>
              <a:rPr lang="en-US" altLang="zh-CN" sz="2400" b="1" dirty="0" smtClean="0">
                <a:latin typeface="Times New Roman" pitchFamily="18" charset="0"/>
                <a:ea typeface="宋体" pitchFamily="2" charset="-122"/>
                <a:cs typeface="Times New Roman" pitchFamily="18" charset="0"/>
              </a:rPr>
              <a:t>3.</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通化梅河口市期末</a:t>
            </a:r>
            <a:r>
              <a:rPr lang="zh-CN" altLang="en-US" sz="2400" b="1" dirty="0" smtClean="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木炭还原氧化铜和一氧化碳还原氧化铜的实验装置如图所示。下列说法正确的是（　　</a:t>
            </a:r>
            <a:r>
              <a:rPr lang="zh-CN" altLang="en-US" sz="2400" b="1" dirty="0" smtClean="0">
                <a:latin typeface="Times New Roman" pitchFamily="18" charset="0"/>
                <a:ea typeface="宋体" pitchFamily="2" charset="-122"/>
                <a:cs typeface="Times New Roman" pitchFamily="18" charset="0"/>
              </a:rPr>
              <a:t>） </a:t>
            </a: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r>
              <a:rPr lang="en-US" altLang="zh-CN" sz="2400" b="1" dirty="0">
                <a:latin typeface="Times New Roman" pitchFamily="18" charset="0"/>
                <a:ea typeface="宋体" pitchFamily="2" charset="-122"/>
                <a:cs typeface="Times New Roman" pitchFamily="18" charset="0"/>
              </a:rPr>
              <a:t>A.</a:t>
            </a:r>
            <a:r>
              <a:rPr lang="zh-CN" altLang="en-US" sz="2400" b="1" dirty="0">
                <a:latin typeface="Times New Roman" pitchFamily="18" charset="0"/>
                <a:ea typeface="宋体" pitchFamily="2" charset="-122"/>
                <a:cs typeface="Times New Roman" pitchFamily="18" charset="0"/>
              </a:rPr>
              <a:t>木炭、一氧化碳与氧化铜的反应条件都是加热</a:t>
            </a:r>
          </a:p>
          <a:p>
            <a:pPr algn="just">
              <a:lnSpc>
                <a:spcPct val="150000"/>
              </a:lnSpc>
            </a:pPr>
            <a:r>
              <a:rPr lang="en-US" altLang="zh-CN" sz="2400" b="1" dirty="0">
                <a:latin typeface="Times New Roman" pitchFamily="18" charset="0"/>
                <a:ea typeface="宋体" pitchFamily="2" charset="-122"/>
                <a:cs typeface="Times New Roman" pitchFamily="18" charset="0"/>
              </a:rPr>
              <a:t>B.</a:t>
            </a:r>
            <a:r>
              <a:rPr lang="zh-CN" altLang="en-US" sz="2400" b="1" dirty="0">
                <a:latin typeface="Times New Roman" pitchFamily="18" charset="0"/>
                <a:ea typeface="宋体" pitchFamily="2" charset="-122"/>
                <a:cs typeface="Times New Roman" pitchFamily="18" charset="0"/>
              </a:rPr>
              <a:t>两个实验中都可观察到红色固体变黑</a:t>
            </a:r>
          </a:p>
          <a:p>
            <a:pPr algn="just">
              <a:lnSpc>
                <a:spcPct val="150000"/>
              </a:lnSpc>
            </a:pPr>
            <a:r>
              <a:rPr lang="en-US" altLang="zh-CN" sz="2400" b="1" dirty="0">
                <a:latin typeface="Times New Roman" pitchFamily="18" charset="0"/>
                <a:ea typeface="宋体" pitchFamily="2" charset="-122"/>
                <a:cs typeface="Times New Roman" pitchFamily="18" charset="0"/>
              </a:rPr>
              <a:t>C.</a:t>
            </a:r>
            <a:r>
              <a:rPr lang="zh-CN" altLang="en-US" sz="2400" b="1" dirty="0">
                <a:latin typeface="Times New Roman" pitchFamily="18" charset="0"/>
                <a:ea typeface="宋体" pitchFamily="2" charset="-122"/>
                <a:cs typeface="Times New Roman" pitchFamily="18" charset="0"/>
              </a:rPr>
              <a:t>两个实验的相关反应中</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只有碳元素的化合价发生改变</a:t>
            </a:r>
          </a:p>
          <a:p>
            <a:pPr algn="just">
              <a:lnSpc>
                <a:spcPct val="150000"/>
              </a:lnSpc>
            </a:pPr>
            <a:r>
              <a:rPr lang="en-US" altLang="zh-CN" sz="2400" b="1" dirty="0">
                <a:latin typeface="Times New Roman" pitchFamily="18" charset="0"/>
                <a:ea typeface="宋体" pitchFamily="2" charset="-122"/>
                <a:cs typeface="Times New Roman" pitchFamily="18" charset="0"/>
              </a:rPr>
              <a:t>D.</a:t>
            </a:r>
            <a:r>
              <a:rPr lang="zh-CN" altLang="en-US" sz="2400" b="1" dirty="0">
                <a:latin typeface="Times New Roman" pitchFamily="18" charset="0"/>
                <a:ea typeface="宋体" pitchFamily="2" charset="-122"/>
                <a:cs typeface="Times New Roman" pitchFamily="18" charset="0"/>
              </a:rPr>
              <a:t>两个实验的操作中都要防止液体倒吸</a:t>
            </a:r>
          </a:p>
        </p:txBody>
      </p:sp>
      <p:sp>
        <p:nvSpPr>
          <p:cNvPr id="6" name="矩形 5"/>
          <p:cNvSpPr/>
          <p:nvPr/>
        </p:nvSpPr>
        <p:spPr>
          <a:xfrm>
            <a:off x="2480692" y="2837701"/>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a:solidFill>
                  <a:srgbClr val="FF0000"/>
                </a:solidFill>
                <a:latin typeface="Times New Roman" pitchFamily="18" charset="0"/>
                <a:ea typeface="宋体" panose="02010600030101010101" pitchFamily="2" charset="-122"/>
                <a:cs typeface="Times New Roman" pitchFamily="18" charset="0"/>
              </a:rPr>
              <a:t>D</a:t>
            </a:r>
            <a:endParaRPr lang="zh-CN" altLang="en-US" sz="2400" dirty="0">
              <a:latin typeface="Times New Roman" pitchFamily="18" charset="0"/>
              <a:cs typeface="Times New Roman" pitchFamily="18" charset="0"/>
            </a:endParaRPr>
          </a:p>
        </p:txBody>
      </p:sp>
      <p:pic>
        <p:nvPicPr>
          <p:cNvPr id="11" name="XD+58.eps" descr="id:2147503585;FounderCES"/>
          <p:cNvPicPr>
            <a:picLocks noChangeAspect="1"/>
          </p:cNvPicPr>
          <p:nvPr/>
        </p:nvPicPr>
        <p:blipFill>
          <a:blip r:embed="rId3"/>
          <a:stretch>
            <a:fillRect/>
          </a:stretch>
        </p:blipFill>
        <p:spPr>
          <a:xfrm>
            <a:off x="8011730" y="1964267"/>
            <a:ext cx="3613474" cy="3840426"/>
          </a:xfrm>
          <a:prstGeom prst="rect">
            <a:avLst/>
          </a:prstGeom>
        </p:spPr>
      </p:pic>
    </p:spTree>
    <p:extLst>
      <p:ext uri="{BB962C8B-B14F-4D97-AF65-F5344CB8AC3E}">
        <p14:creationId xmlns:p14="http://schemas.microsoft.com/office/powerpoint/2010/main" xmlns="" val="863113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20000" y="1859390"/>
            <a:ext cx="10783378" cy="3416320"/>
          </a:xfrm>
          <a:prstGeom prst="rect">
            <a:avLst/>
          </a:prstGeom>
          <a:noFill/>
        </p:spPr>
        <p:txBody>
          <a:bodyPr wrap="square" rtlCol="0">
            <a:spAutoFit/>
          </a:bodyPr>
          <a:lstStyle/>
          <a:p>
            <a:pPr algn="just">
              <a:lnSpc>
                <a:spcPct val="150000"/>
              </a:lnSpc>
            </a:pPr>
            <a:r>
              <a:rPr lang="en-US" altLang="zh-CN" sz="2400" b="1" dirty="0" smtClean="0">
                <a:latin typeface="Times New Roman" pitchFamily="18" charset="0"/>
                <a:ea typeface="宋体" pitchFamily="2" charset="-122"/>
                <a:cs typeface="Times New Roman" pitchFamily="18" charset="0"/>
              </a:rPr>
              <a:t>4.</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改编题</a:t>
            </a:r>
            <a:r>
              <a:rPr lang="zh-CN" altLang="en-US" sz="2400" b="1" dirty="0" smtClean="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距今</a:t>
            </a:r>
            <a:r>
              <a:rPr lang="en-US" altLang="zh-CN" sz="2400" b="1" dirty="0">
                <a:latin typeface="Times New Roman" pitchFamily="18" charset="0"/>
                <a:ea typeface="宋体" pitchFamily="2" charset="-122"/>
                <a:cs typeface="Times New Roman" pitchFamily="18" charset="0"/>
              </a:rPr>
              <a:t>2000</a:t>
            </a:r>
            <a:r>
              <a:rPr lang="zh-CN" altLang="en-US" sz="2400" b="1" dirty="0">
                <a:latin typeface="Times New Roman" pitchFamily="18" charset="0"/>
                <a:ea typeface="宋体" pitchFamily="2" charset="-122"/>
                <a:cs typeface="Times New Roman" pitchFamily="18" charset="0"/>
              </a:rPr>
              <a:t>余</a:t>
            </a:r>
            <a:r>
              <a:rPr lang="zh-CN" altLang="en-US" sz="2400" b="1" dirty="0">
                <a:latin typeface="宋体" pitchFamily="2" charset="-122"/>
                <a:ea typeface="宋体" pitchFamily="2" charset="-122"/>
                <a:cs typeface="Times New Roman" pitchFamily="18" charset="0"/>
              </a:rPr>
              <a:t>年前的西汉</a:t>
            </a:r>
            <a:r>
              <a:rPr lang="zh-CN" altLang="en-US" sz="2400" b="1" dirty="0" smtClean="0">
                <a:latin typeface="宋体" pitchFamily="2" charset="-122"/>
                <a:ea typeface="宋体" pitchFamily="2" charset="-122"/>
                <a:cs typeface="Times New Roman" pitchFamily="18" charset="0"/>
              </a:rPr>
              <a:t>时期，就</a:t>
            </a:r>
            <a:r>
              <a:rPr lang="zh-CN" altLang="en-US" sz="2400" b="1" dirty="0">
                <a:latin typeface="宋体" pitchFamily="2" charset="-122"/>
                <a:ea typeface="宋体" pitchFamily="2" charset="-122"/>
                <a:cs typeface="Times New Roman" pitchFamily="18" charset="0"/>
              </a:rPr>
              <a:t>有“曾青得铁则化为铜”的记述</a:t>
            </a:r>
            <a:r>
              <a:rPr lang="en-US" altLang="zh-CN" sz="2400" b="1" dirty="0">
                <a:latin typeface="宋体" pitchFamily="2" charset="-122"/>
                <a:ea typeface="宋体" pitchFamily="2" charset="-122"/>
                <a:cs typeface="Times New Roman" pitchFamily="18" charset="0"/>
              </a:rPr>
              <a:t>,</a:t>
            </a:r>
            <a:r>
              <a:rPr lang="zh-CN" altLang="en-US" sz="2400" b="1" dirty="0">
                <a:latin typeface="宋体" pitchFamily="2" charset="-122"/>
                <a:ea typeface="宋体" pitchFamily="2" charset="-122"/>
                <a:cs typeface="Times New Roman" pitchFamily="18" charset="0"/>
              </a:rPr>
              <a:t>这是现代湿法冶金技术的</a:t>
            </a:r>
            <a:r>
              <a:rPr lang="zh-CN" altLang="en-US" sz="2400" b="1" dirty="0" smtClean="0">
                <a:latin typeface="宋体" pitchFamily="2" charset="-122"/>
                <a:ea typeface="宋体" pitchFamily="2" charset="-122"/>
                <a:cs typeface="Times New Roman" pitchFamily="18" charset="0"/>
              </a:rPr>
              <a:t>先驱，从</a:t>
            </a:r>
            <a:r>
              <a:rPr lang="zh-CN" altLang="en-US" sz="2400" b="1" dirty="0">
                <a:latin typeface="宋体" pitchFamily="2" charset="-122"/>
                <a:ea typeface="宋体" pitchFamily="2" charset="-122"/>
                <a:cs typeface="Times New Roman" pitchFamily="18" charset="0"/>
              </a:rPr>
              <a:t>现代的科学观点理解</a:t>
            </a:r>
            <a:r>
              <a:rPr lang="en-US" altLang="zh-CN" sz="2400" b="1" dirty="0">
                <a:latin typeface="宋体" pitchFamily="2" charset="-122"/>
                <a:ea typeface="宋体" pitchFamily="2" charset="-122"/>
                <a:cs typeface="Times New Roman" pitchFamily="18" charset="0"/>
              </a:rPr>
              <a:t>,“</a:t>
            </a:r>
            <a:r>
              <a:rPr lang="zh-CN" altLang="en-US" sz="2400" b="1" dirty="0">
                <a:latin typeface="宋体" pitchFamily="2" charset="-122"/>
                <a:ea typeface="宋体" pitchFamily="2" charset="-122"/>
                <a:cs typeface="Times New Roman" pitchFamily="18" charset="0"/>
              </a:rPr>
              <a:t>曾青”应赋予的最恰当的涵义</a:t>
            </a:r>
            <a:r>
              <a:rPr lang="zh-CN" altLang="en-US" sz="2400" b="1" dirty="0" smtClean="0">
                <a:latin typeface="Times New Roman" pitchFamily="18" charset="0"/>
                <a:ea typeface="宋体" pitchFamily="2" charset="-122"/>
                <a:cs typeface="Times New Roman" pitchFamily="18" charset="0"/>
              </a:rPr>
              <a:t>是（         ）</a:t>
            </a: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r>
              <a:rPr lang="en-US" altLang="zh-CN" sz="2400" b="1" dirty="0">
                <a:latin typeface="Times New Roman" pitchFamily="18" charset="0"/>
                <a:ea typeface="宋体" pitchFamily="2" charset="-122"/>
                <a:cs typeface="Times New Roman" pitchFamily="18" charset="0"/>
              </a:rPr>
              <a:t>A.</a:t>
            </a:r>
            <a:r>
              <a:rPr lang="zh-CN" altLang="en-US" sz="2400" b="1" dirty="0">
                <a:latin typeface="Times New Roman" pitchFamily="18" charset="0"/>
                <a:ea typeface="宋体" pitchFamily="2" charset="-122"/>
                <a:cs typeface="Times New Roman" pitchFamily="18" charset="0"/>
              </a:rPr>
              <a:t>铜</a:t>
            </a:r>
            <a:r>
              <a:rPr lang="zh-CN" altLang="en-US" sz="2400" b="1" dirty="0" smtClean="0">
                <a:latin typeface="Times New Roman" pitchFamily="18" charset="0"/>
                <a:ea typeface="宋体" pitchFamily="2" charset="-122"/>
                <a:cs typeface="Times New Roman" pitchFamily="18" charset="0"/>
              </a:rPr>
              <a:t>单质                                </a:t>
            </a:r>
            <a:r>
              <a:rPr lang="en-US" altLang="zh-CN" sz="2400" b="1" dirty="0" smtClean="0">
                <a:latin typeface="Times New Roman" pitchFamily="18" charset="0"/>
                <a:ea typeface="宋体" pitchFamily="2" charset="-122"/>
                <a:cs typeface="Times New Roman" pitchFamily="18" charset="0"/>
              </a:rPr>
              <a:t>B</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硫酸铜溶液</a:t>
            </a:r>
          </a:p>
          <a:p>
            <a:pPr algn="just">
              <a:lnSpc>
                <a:spcPct val="150000"/>
              </a:lnSpc>
            </a:pPr>
            <a:r>
              <a:rPr lang="en-US" altLang="zh-CN" sz="2400" b="1" dirty="0">
                <a:latin typeface="Times New Roman" pitchFamily="18" charset="0"/>
                <a:ea typeface="宋体" pitchFamily="2" charset="-122"/>
                <a:cs typeface="Times New Roman" pitchFamily="18" charset="0"/>
              </a:rPr>
              <a:t>C.</a:t>
            </a:r>
            <a:r>
              <a:rPr lang="zh-CN" altLang="en-US" sz="2400" b="1" dirty="0">
                <a:latin typeface="Times New Roman" pitchFamily="18" charset="0"/>
                <a:ea typeface="宋体" pitchFamily="2" charset="-122"/>
                <a:cs typeface="Times New Roman" pitchFamily="18" charset="0"/>
              </a:rPr>
              <a:t>铜的</a:t>
            </a:r>
            <a:r>
              <a:rPr lang="zh-CN" altLang="en-US" sz="2400" b="1" dirty="0" smtClean="0">
                <a:latin typeface="Times New Roman" pitchFamily="18" charset="0"/>
                <a:ea typeface="宋体" pitchFamily="2" charset="-122"/>
                <a:cs typeface="Times New Roman" pitchFamily="18" charset="0"/>
              </a:rPr>
              <a:t>化合物                        </a:t>
            </a:r>
            <a:r>
              <a:rPr lang="en-US" altLang="zh-CN" sz="2400" b="1" dirty="0" smtClean="0">
                <a:latin typeface="Times New Roman" pitchFamily="18" charset="0"/>
                <a:ea typeface="宋体" pitchFamily="2" charset="-122"/>
                <a:cs typeface="Times New Roman" pitchFamily="18" charset="0"/>
              </a:rPr>
              <a:t>D</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可溶性铜盐的</a:t>
            </a:r>
            <a:r>
              <a:rPr lang="zh-CN" altLang="en-US" sz="2400" b="1" dirty="0" smtClean="0">
                <a:latin typeface="Times New Roman" pitchFamily="18" charset="0"/>
                <a:ea typeface="宋体" pitchFamily="2" charset="-122"/>
                <a:cs typeface="Times New Roman" pitchFamily="18" charset="0"/>
              </a:rPr>
              <a:t>溶液</a:t>
            </a:r>
            <a:endParaRPr lang="zh-CN" altLang="en-US" sz="2400" b="1" dirty="0">
              <a:latin typeface="Times New Roman" pitchFamily="18" charset="0"/>
              <a:ea typeface="宋体" pitchFamily="2" charset="-122"/>
              <a:cs typeface="Times New Roman" pitchFamily="18" charset="0"/>
            </a:endParaRPr>
          </a:p>
        </p:txBody>
      </p:sp>
      <p:sp>
        <p:nvSpPr>
          <p:cNvPr id="14" name="矩形 13"/>
          <p:cNvSpPr/>
          <p:nvPr/>
        </p:nvSpPr>
        <p:spPr>
          <a:xfrm>
            <a:off x="3709993" y="3068533"/>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a:solidFill>
                  <a:srgbClr val="FF0000"/>
                </a:solidFill>
                <a:latin typeface="Times New Roman" pitchFamily="18" charset="0"/>
                <a:ea typeface="宋体" panose="02010600030101010101" pitchFamily="2" charset="-122"/>
                <a:cs typeface="Times New Roman" pitchFamily="18" charset="0"/>
              </a:rPr>
              <a:t>D</a:t>
            </a:r>
            <a:endParaRPr lang="zh-CN" alt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xmlns="" val="863113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mc:AlternateContent xmlns:mc="http://schemas.openxmlformats.org/markup-compatibility/2006">
        <mc:Choice xmlns:a14="http://schemas.microsoft.com/office/drawing/2010/main" xmlns="" Requires="a14">
          <p:sp>
            <p:nvSpPr>
              <p:cNvPr id="12" name="TextBox 11"/>
              <p:cNvSpPr txBox="1"/>
              <p:nvPr/>
            </p:nvSpPr>
            <p:spPr>
              <a:xfrm>
                <a:off x="720000" y="1441701"/>
                <a:ext cx="10783378" cy="5194051"/>
              </a:xfrm>
              <a:prstGeom prst="rect">
                <a:avLst/>
              </a:prstGeom>
              <a:noFill/>
            </p:spPr>
            <p:txBody>
              <a:bodyPr wrap="square" rtlCol="0">
                <a:spAutoFit/>
              </a:bodyPr>
              <a:lstStyle/>
              <a:p>
                <a:pPr algn="just">
                  <a:lnSpc>
                    <a:spcPct val="150000"/>
                  </a:lnSpc>
                </a:pPr>
                <a:r>
                  <a:rPr lang="en-US" altLang="zh-CN" sz="2400" b="1" dirty="0" smtClean="0">
                    <a:latin typeface="Times New Roman" pitchFamily="18" charset="0"/>
                    <a:ea typeface="宋体" pitchFamily="2" charset="-122"/>
                    <a:cs typeface="Times New Roman" pitchFamily="18" charset="0"/>
                  </a:rPr>
                  <a:t>5.</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2021•</a:t>
                </a:r>
                <a:r>
                  <a:rPr lang="zh-CN" altLang="en-US" sz="2400" b="1" dirty="0" smtClean="0">
                    <a:latin typeface="Times New Roman" pitchFamily="18" charset="0"/>
                    <a:ea typeface="宋体" pitchFamily="2" charset="-122"/>
                    <a:cs typeface="Times New Roman" pitchFamily="18" charset="0"/>
                  </a:rPr>
                  <a:t>北京海淀区二模）</a:t>
                </a:r>
                <a:r>
                  <a:rPr lang="zh-CN" altLang="zh-CN" sz="2400" b="1" dirty="0" smtClean="0"/>
                  <a:t>镁硬度小</a:t>
                </a:r>
                <a:r>
                  <a:rPr lang="en-US" altLang="zh-CN" sz="2400" b="1" dirty="0" smtClean="0"/>
                  <a:t>,</a:t>
                </a:r>
                <a:r>
                  <a:rPr lang="zh-CN" altLang="zh-CN" sz="2400" b="1" dirty="0" smtClean="0"/>
                  <a:t>化学性质活泼</a:t>
                </a:r>
                <a:r>
                  <a:rPr lang="en-US" altLang="zh-CN" sz="2400" b="1" dirty="0" smtClean="0"/>
                  <a:t>,</a:t>
                </a:r>
                <a:r>
                  <a:rPr lang="zh-CN" altLang="zh-CN" sz="2400" b="1" dirty="0" smtClean="0"/>
                  <a:t>加热时可以与水发生反应生成氢气。由菱镁矿</a:t>
                </a:r>
                <a:r>
                  <a:rPr lang="en-US" altLang="zh-CN" sz="2400" b="1" dirty="0" smtClean="0"/>
                  <a:t>(</a:t>
                </a:r>
                <a:r>
                  <a:rPr lang="zh-CN" altLang="zh-CN" sz="2400" b="1" dirty="0" smtClean="0"/>
                  <a:t>主要成分为</a:t>
                </a:r>
                <a:r>
                  <a:rPr lang="en-US" altLang="zh-CN" sz="2400" b="1" dirty="0" smtClean="0">
                    <a:latin typeface="Times New Roman" pitchFamily="18" charset="0"/>
                    <a:cs typeface="Times New Roman" pitchFamily="18" charset="0"/>
                  </a:rPr>
                  <a:t>MgCO</a:t>
                </a:r>
                <a:r>
                  <a:rPr lang="en-US" altLang="zh-CN" sz="2400" b="1" baseline="-25000" dirty="0" smtClean="0">
                    <a:latin typeface="Times New Roman" pitchFamily="18" charset="0"/>
                    <a:cs typeface="Times New Roman" pitchFamily="18" charset="0"/>
                  </a:rPr>
                  <a:t>3</a:t>
                </a:r>
                <a:r>
                  <a:rPr lang="en-US" altLang="zh-CN" sz="2400" b="1" dirty="0" smtClean="0">
                    <a:latin typeface="宋体" pitchFamily="2" charset="-122"/>
                    <a:ea typeface="宋体" pitchFamily="2" charset="-122"/>
                  </a:rPr>
                  <a:t>)</a:t>
                </a:r>
                <a:r>
                  <a:rPr lang="zh-CN" altLang="zh-CN" sz="2400" b="1" dirty="0" smtClean="0"/>
                  <a:t>冶炼镁的原理如下</a:t>
                </a:r>
                <a:r>
                  <a:rPr lang="zh-CN" altLang="en-US" sz="2400" b="1" dirty="0" smtClean="0"/>
                  <a:t>：</a:t>
                </a:r>
                <a:r>
                  <a:rPr lang="en-US" altLang="zh-CN" sz="2400" b="1" dirty="0">
                    <a:latin typeface="Times New Roman" pitchFamily="18" charset="0"/>
                    <a:cs typeface="Times New Roman" pitchFamily="18" charset="0"/>
                  </a:rPr>
                  <a:t>①MgCO</a:t>
                </a:r>
                <a:r>
                  <a:rPr lang="en-US" altLang="zh-CN" sz="2400" b="1" baseline="-25000" dirty="0">
                    <a:latin typeface="Times New Roman" pitchFamily="18" charset="0"/>
                    <a:cs typeface="Times New Roman" pitchFamily="18" charset="0"/>
                  </a:rPr>
                  <a:t>3</a:t>
                </a:r>
                <a:r>
                  <a:rPr lang="en-US" altLang="zh-CN" sz="2400" b="1" dirty="0">
                    <a:latin typeface="Times New Roman" pitchFamily="18" charset="0"/>
                    <a:cs typeface="Times New Roman" pitchFamily="18" charset="0"/>
                  </a:rPr>
                  <a:t/>
                </a:r>
                <a14:m>
                  <m:oMath xmlns:m="http://schemas.openxmlformats.org/officeDocument/2006/math">
                    <m:f>
                      <m:fPr>
                        <m:ctrlPr>
                          <a:rPr lang="en-US" altLang="zh-CN" sz="1600" b="1" i="1" dirty="0">
                            <a:latin typeface="Cambria Math"/>
                            <a:ea typeface="宋体" panose="02010600030101010101" pitchFamily="2" charset="-122"/>
                            <a:cs typeface="Cambria Math" panose="02040503050406030204" charset="0"/>
                          </a:rPr>
                        </m:ctrlPr>
                      </m:fPr>
                      <m:num>
                        <m:bar>
                          <m:barPr>
                            <m:ctrlPr>
                              <a:rPr lang="en-US" altLang="zh-CN" sz="1600" b="1" i="1" dirty="0">
                                <a:latin typeface="Cambria Math"/>
                                <a:ea typeface="宋体" panose="02010600030101010101" pitchFamily="2" charset="-122"/>
                                <a:cs typeface="Cambria Math" panose="02040503050406030204" charset="0"/>
                              </a:rPr>
                            </m:ctrlPr>
                          </m:barPr>
                          <m:e>
                            <m:r>
                              <a:rPr lang="en-US" altLang="zh-CN" sz="1600" b="1" dirty="0">
                                <a:latin typeface="Cambria Math"/>
                                <a:ea typeface="宋体" panose="02010600030101010101" pitchFamily="2" charset="-122"/>
                                <a:cs typeface="Cambria Math" panose="02040503050406030204" charset="0"/>
                              </a:rPr>
                              <m:t>  </m:t>
                            </m:r>
                            <m:r>
                              <a:rPr lang="zh-CN" altLang="en-US" sz="1600" b="1" i="1" dirty="0">
                                <a:latin typeface="Cambria Math"/>
                                <a:ea typeface="宋体" panose="02010600030101010101" pitchFamily="2" charset="-122"/>
                                <a:cs typeface="Cambria Math" panose="02040503050406030204" charset="0"/>
                              </a:rPr>
                              <m:t>高温</m:t>
                            </m:r>
                            <m:r>
                              <a:rPr lang="en-US" altLang="zh-CN" sz="1600" b="1" dirty="0">
                                <a:latin typeface="Cambria Math"/>
                                <a:ea typeface="宋体" panose="02010600030101010101" pitchFamily="2" charset="-122"/>
                                <a:cs typeface="Cambria Math" panose="02040503050406030204" charset="0"/>
                              </a:rPr>
                              <m:t>  </m:t>
                            </m:r>
                          </m:e>
                        </m:bar>
                      </m:num>
                      <m:den>
                        <m:r>
                          <a:rPr lang="en-US" altLang="zh-CN" sz="1600" b="1" i="1" dirty="0">
                            <a:latin typeface="Cambria Math" panose="02040503050406030204" charset="0"/>
                            <a:ea typeface="宋体" panose="02010600030101010101" pitchFamily="2" charset="-122"/>
                            <a:cs typeface="Cambria Math" panose="02040503050406030204" charset="0"/>
                          </a:rPr>
                          <m:t> </m:t>
                        </m:r>
                      </m:den>
                    </m:f>
                    <m:r>
                      <a:rPr lang="en-US" altLang="zh-CN" sz="1600" b="1" i="1" dirty="0">
                        <a:solidFill>
                          <a:srgbClr val="FF0000"/>
                        </a:solidFill>
                        <a:latin typeface="Cambria Math"/>
                        <a:ea typeface="宋体" panose="02010600030101010101" pitchFamily="2" charset="-122"/>
                        <a:cs typeface="Cambria Math" panose="02040503050406030204" charset="0"/>
                      </a:rPr>
                      <m:t> </m:t>
                    </m:r>
                  </m:oMath>
                </a14:m>
                <a:r>
                  <a:rPr lang="en-US" altLang="zh-CN" sz="2400" b="1" dirty="0">
                    <a:latin typeface="Times New Roman" pitchFamily="18" charset="0"/>
                    <a:cs typeface="Times New Roman" pitchFamily="18" charset="0"/>
                  </a:rPr>
                  <a:t>MgO+CO</a:t>
                </a:r>
                <a:r>
                  <a:rPr lang="en-US" altLang="zh-CN" sz="2400" b="1" baseline="-25000" dirty="0">
                    <a:latin typeface="Times New Roman" pitchFamily="18" charset="0"/>
                    <a:cs typeface="Times New Roman" pitchFamily="18" charset="0"/>
                  </a:rPr>
                  <a:t>2</a:t>
                </a:r>
                <a:r>
                  <a:rPr lang="zh-CN" altLang="zh-CN" sz="2400" b="1" dirty="0" smtClean="0">
                    <a:latin typeface="Times New Roman" pitchFamily="18" charset="0"/>
                    <a:cs typeface="Times New Roman" pitchFamily="18" charset="0"/>
                  </a:rPr>
                  <a:t>↑</a:t>
                </a: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②</a:t>
                </a:r>
                <a:r>
                  <a:rPr lang="en-US" altLang="zh-CN" sz="2400" b="1" dirty="0">
                    <a:latin typeface="Times New Roman" pitchFamily="18" charset="0"/>
                    <a:cs typeface="Times New Roman" pitchFamily="18" charset="0"/>
                  </a:rPr>
                  <a:t>MgO+C+Cl</a:t>
                </a:r>
                <a:r>
                  <a:rPr lang="en-US" altLang="zh-CN" sz="2400" b="1" baseline="-25000" dirty="0">
                    <a:latin typeface="Times New Roman" pitchFamily="18" charset="0"/>
                    <a:cs typeface="Times New Roman" pitchFamily="18" charset="0"/>
                  </a:rPr>
                  <a:t>2</a:t>
                </a:r>
                <a:r>
                  <a:rPr lang="en-US" altLang="zh-CN" sz="2400" b="1" dirty="0">
                    <a:latin typeface="Times New Roman" pitchFamily="18" charset="0"/>
                    <a:cs typeface="Times New Roman" pitchFamily="18" charset="0"/>
                  </a:rPr>
                  <a:t/>
                </a:r>
                <a14:m>
                  <m:oMath xmlns:m="http://schemas.openxmlformats.org/officeDocument/2006/math">
                    <m:f>
                      <m:fPr>
                        <m:ctrlPr>
                          <a:rPr lang="en-US" altLang="zh-CN" sz="1600" b="1" i="1" dirty="0">
                            <a:latin typeface="Cambria Math"/>
                            <a:ea typeface="宋体" panose="02010600030101010101" pitchFamily="2" charset="-122"/>
                            <a:cs typeface="Cambria Math" panose="02040503050406030204" charset="0"/>
                          </a:rPr>
                        </m:ctrlPr>
                      </m:fPr>
                      <m:num>
                        <m:bar>
                          <m:barPr>
                            <m:ctrlPr>
                              <a:rPr lang="en-US" altLang="zh-CN" sz="1600" b="1" i="1" dirty="0">
                                <a:latin typeface="Cambria Math"/>
                                <a:ea typeface="宋体" panose="02010600030101010101" pitchFamily="2" charset="-122"/>
                                <a:cs typeface="Cambria Math" panose="02040503050406030204" charset="0"/>
                              </a:rPr>
                            </m:ctrlPr>
                          </m:barPr>
                          <m:e>
                            <m:r>
                              <a:rPr lang="en-US" altLang="zh-CN" sz="1600" b="1" dirty="0">
                                <a:latin typeface="Cambria Math"/>
                                <a:ea typeface="宋体" panose="02010600030101010101" pitchFamily="2" charset="-122"/>
                                <a:cs typeface="Cambria Math" panose="02040503050406030204" charset="0"/>
                              </a:rPr>
                              <m:t>  </m:t>
                            </m:r>
                            <m:r>
                              <a:rPr lang="zh-CN" altLang="en-US" sz="1600" b="1" i="1" dirty="0">
                                <a:latin typeface="Cambria Math"/>
                                <a:ea typeface="宋体" panose="02010600030101010101" pitchFamily="2" charset="-122"/>
                                <a:cs typeface="Cambria Math" panose="02040503050406030204" charset="0"/>
                              </a:rPr>
                              <m:t>高温</m:t>
                            </m:r>
                            <m:r>
                              <a:rPr lang="en-US" altLang="zh-CN" sz="1600" b="1" dirty="0">
                                <a:latin typeface="Cambria Math"/>
                                <a:ea typeface="宋体" panose="02010600030101010101" pitchFamily="2" charset="-122"/>
                                <a:cs typeface="Cambria Math" panose="02040503050406030204" charset="0"/>
                              </a:rPr>
                              <m:t>  </m:t>
                            </m:r>
                          </m:e>
                        </m:bar>
                      </m:num>
                      <m:den>
                        <m:r>
                          <a:rPr lang="en-US" altLang="zh-CN" sz="1600" b="1" i="1" dirty="0">
                            <a:latin typeface="Cambria Math" panose="02040503050406030204" charset="0"/>
                            <a:ea typeface="宋体" panose="02010600030101010101" pitchFamily="2" charset="-122"/>
                            <a:cs typeface="Cambria Math" panose="02040503050406030204" charset="0"/>
                          </a:rPr>
                          <m:t> </m:t>
                        </m:r>
                      </m:den>
                    </m:f>
                    <m:r>
                      <a:rPr lang="en-US" altLang="zh-CN" sz="1600" b="1" i="1" dirty="0">
                        <a:solidFill>
                          <a:srgbClr val="FF0000"/>
                        </a:solidFill>
                        <a:latin typeface="Cambria Math"/>
                        <a:ea typeface="宋体" panose="02010600030101010101" pitchFamily="2" charset="-122"/>
                        <a:cs typeface="Cambria Math" panose="02040503050406030204" charset="0"/>
                      </a:rPr>
                      <m:t> </m:t>
                    </m:r>
                  </m:oMath>
                </a14:m>
                <a:r>
                  <a:rPr lang="en-US" altLang="zh-CN" sz="2400" b="1" dirty="0" smtClean="0">
                    <a:latin typeface="Times New Roman" pitchFamily="18" charset="0"/>
                    <a:cs typeface="Times New Roman" pitchFamily="18" charset="0"/>
                  </a:rPr>
                  <a:t>MgCl</a:t>
                </a:r>
                <a:r>
                  <a:rPr lang="en-US" altLang="zh-CN" sz="2400" b="1" baseline="-25000" dirty="0" smtClean="0">
                    <a:latin typeface="Times New Roman" pitchFamily="18" charset="0"/>
                    <a:cs typeface="Times New Roman" pitchFamily="18" charset="0"/>
                  </a:rPr>
                  <a:t>2</a:t>
                </a:r>
                <a:r>
                  <a:rPr lang="en-US" altLang="zh-CN" sz="2400" b="1" dirty="0" smtClean="0">
                    <a:latin typeface="Times New Roman" pitchFamily="18" charset="0"/>
                    <a:cs typeface="Times New Roman" pitchFamily="18" charset="0"/>
                  </a:rPr>
                  <a:t>+CO</a:t>
                </a: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③</a:t>
                </a:r>
                <a:r>
                  <a:rPr lang="en-US" altLang="zh-CN" sz="2400" b="1" dirty="0">
                    <a:latin typeface="Times New Roman" pitchFamily="18" charset="0"/>
                    <a:cs typeface="Times New Roman" pitchFamily="18" charset="0"/>
                  </a:rPr>
                  <a:t>MgCl</a:t>
                </a:r>
                <a:r>
                  <a:rPr lang="en-US" altLang="zh-CN" sz="2400" b="1" baseline="-25000" dirty="0">
                    <a:latin typeface="Times New Roman" pitchFamily="18" charset="0"/>
                    <a:cs typeface="Times New Roman" pitchFamily="18" charset="0"/>
                  </a:rPr>
                  <a:t>2</a:t>
                </a:r>
                <a:r>
                  <a:rPr lang="en-US" altLang="zh-CN" sz="2400" b="1" dirty="0">
                    <a:latin typeface="Times New Roman" pitchFamily="18" charset="0"/>
                    <a:cs typeface="Times New Roman" pitchFamily="18" charset="0"/>
                  </a:rPr>
                  <a:t/>
                </a:r>
                <a14:m>
                  <m:oMath xmlns:m="http://schemas.openxmlformats.org/officeDocument/2006/math">
                    <m:f>
                      <m:fPr>
                        <m:ctrlPr>
                          <a:rPr lang="en-US" altLang="zh-CN" sz="1600" b="1" i="1" dirty="0">
                            <a:latin typeface="Cambria Math"/>
                            <a:ea typeface="宋体" panose="02010600030101010101" pitchFamily="2" charset="-122"/>
                            <a:cs typeface="Cambria Math" panose="02040503050406030204" charset="0"/>
                          </a:rPr>
                        </m:ctrlPr>
                      </m:fPr>
                      <m:num>
                        <m:bar>
                          <m:barPr>
                            <m:ctrlPr>
                              <a:rPr lang="en-US" altLang="zh-CN" sz="1600" b="1" i="1" dirty="0">
                                <a:latin typeface="Cambria Math"/>
                                <a:ea typeface="宋体" panose="02010600030101010101" pitchFamily="2" charset="-122"/>
                                <a:cs typeface="Cambria Math" panose="02040503050406030204" charset="0"/>
                              </a:rPr>
                            </m:ctrlPr>
                          </m:barPr>
                          <m:e>
                            <m:r>
                              <a:rPr lang="en-US" altLang="zh-CN" sz="1600" b="1" dirty="0">
                                <a:latin typeface="Cambria Math"/>
                                <a:ea typeface="宋体" panose="02010600030101010101" pitchFamily="2" charset="-122"/>
                                <a:cs typeface="Cambria Math" panose="02040503050406030204" charset="0"/>
                              </a:rPr>
                              <m:t>  </m:t>
                            </m:r>
                            <m:r>
                              <a:rPr lang="zh-CN" altLang="en-US" sz="1600" b="1" i="1" dirty="0">
                                <a:latin typeface="Cambria Math"/>
                                <a:ea typeface="宋体" panose="02010600030101010101" pitchFamily="2" charset="-122"/>
                                <a:cs typeface="Cambria Math" panose="02040503050406030204" charset="0"/>
                              </a:rPr>
                              <m:t>电解</m:t>
                            </m:r>
                            <m:r>
                              <a:rPr lang="en-US" altLang="zh-CN" sz="1600" b="1" dirty="0">
                                <a:latin typeface="Cambria Math"/>
                                <a:ea typeface="宋体" panose="02010600030101010101" pitchFamily="2" charset="-122"/>
                                <a:cs typeface="Cambria Math" panose="02040503050406030204" charset="0"/>
                              </a:rPr>
                              <m:t>  </m:t>
                            </m:r>
                          </m:e>
                        </m:bar>
                      </m:num>
                      <m:den>
                        <m:r>
                          <a:rPr lang="en-US" altLang="zh-CN" sz="1600" b="1" i="1" dirty="0">
                            <a:latin typeface="Cambria Math" panose="02040503050406030204" charset="0"/>
                            <a:ea typeface="宋体" panose="02010600030101010101" pitchFamily="2" charset="-122"/>
                            <a:cs typeface="Cambria Math" panose="02040503050406030204" charset="0"/>
                          </a:rPr>
                          <m:t> </m:t>
                        </m:r>
                      </m:den>
                    </m:f>
                    <m:r>
                      <a:rPr lang="en-US" altLang="zh-CN" sz="1600" b="1" i="1" dirty="0">
                        <a:solidFill>
                          <a:srgbClr val="FF0000"/>
                        </a:solidFill>
                        <a:latin typeface="Cambria Math"/>
                        <a:ea typeface="宋体" panose="02010600030101010101" pitchFamily="2" charset="-122"/>
                        <a:cs typeface="Cambria Math" panose="02040503050406030204" charset="0"/>
                      </a:rPr>
                      <m:t> </m:t>
                    </m:r>
                  </m:oMath>
                </a14:m>
                <a:r>
                  <a:rPr lang="en-US" altLang="zh-CN" sz="2400" b="1" dirty="0">
                    <a:latin typeface="Times New Roman" pitchFamily="18" charset="0"/>
                    <a:cs typeface="Times New Roman" pitchFamily="18" charset="0"/>
                  </a:rPr>
                  <a:t>Mg+Cl</a:t>
                </a:r>
                <a:r>
                  <a:rPr lang="en-US" altLang="zh-CN" sz="2400" b="1" baseline="-25000" dirty="0">
                    <a:latin typeface="Times New Roman" pitchFamily="18" charset="0"/>
                    <a:cs typeface="Times New Roman" pitchFamily="18" charset="0"/>
                  </a:rPr>
                  <a:t>2</a:t>
                </a:r>
                <a:r>
                  <a:rPr lang="zh-CN" altLang="zh-CN" sz="2400" b="1" dirty="0" smtClean="0">
                    <a:latin typeface="Times New Roman" pitchFamily="18" charset="0"/>
                    <a:cs typeface="Times New Roman" pitchFamily="18" charset="0"/>
                  </a:rPr>
                  <a:t>↑</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下列</a:t>
                </a:r>
                <a:r>
                  <a:rPr lang="zh-CN" altLang="zh-CN" sz="2400" b="1" dirty="0">
                    <a:latin typeface="Times New Roman" pitchFamily="18" charset="0"/>
                    <a:cs typeface="Times New Roman" pitchFamily="18" charset="0"/>
                  </a:rPr>
                  <a:t>说法不正确的是</a:t>
                </a:r>
                <a:r>
                  <a:rPr lang="zh-CN" altLang="en-US" sz="2400" b="1" dirty="0" smtClean="0">
                    <a:latin typeface="Times New Roman" pitchFamily="18" charset="0"/>
                    <a:ea typeface="宋体" pitchFamily="2" charset="-122"/>
                    <a:cs typeface="Times New Roman" pitchFamily="18" charset="0"/>
                  </a:rPr>
                  <a:t>（         ）</a:t>
                </a: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r>
                  <a:rPr lang="en-US" altLang="zh-CN" sz="2400" b="1" dirty="0" smtClean="0">
                    <a:latin typeface="Times New Roman" pitchFamily="18" charset="0"/>
                    <a:ea typeface="宋体" pitchFamily="2" charset="-122"/>
                    <a:cs typeface="Times New Roman" pitchFamily="18" charset="0"/>
                  </a:rPr>
                  <a:t>A</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反应①和③均属于分解反应</a:t>
                </a:r>
              </a:p>
              <a:p>
                <a:pPr algn="just">
                  <a:lnSpc>
                    <a:spcPct val="150000"/>
                  </a:lnSpc>
                </a:pPr>
                <a:r>
                  <a:rPr lang="en-US" altLang="zh-CN" sz="2400" b="1" dirty="0">
                    <a:latin typeface="Times New Roman" pitchFamily="18" charset="0"/>
                    <a:ea typeface="宋体" pitchFamily="2" charset="-122"/>
                    <a:cs typeface="Times New Roman" pitchFamily="18" charset="0"/>
                  </a:rPr>
                  <a:t>B.</a:t>
                </a:r>
                <a:r>
                  <a:rPr lang="zh-CN" altLang="en-US" sz="2400" b="1" dirty="0">
                    <a:latin typeface="Times New Roman" pitchFamily="18" charset="0"/>
                    <a:ea typeface="宋体" pitchFamily="2" charset="-122"/>
                    <a:cs typeface="Times New Roman" pitchFamily="18" charset="0"/>
                  </a:rPr>
                  <a:t>反应②</a:t>
                </a:r>
                <a:r>
                  <a:rPr lang="zh-CN" altLang="en-US" sz="2400" b="1" dirty="0" smtClean="0">
                    <a:latin typeface="Times New Roman" pitchFamily="18" charset="0"/>
                    <a:ea typeface="宋体" pitchFamily="2" charset="-122"/>
                    <a:cs typeface="Times New Roman" pitchFamily="18" charset="0"/>
                  </a:rPr>
                  <a:t>中，共</a:t>
                </a:r>
                <a:r>
                  <a:rPr lang="zh-CN" altLang="en-US" sz="2400" b="1" dirty="0">
                    <a:latin typeface="Times New Roman" pitchFamily="18" charset="0"/>
                    <a:ea typeface="宋体" pitchFamily="2" charset="-122"/>
                    <a:cs typeface="Times New Roman" pitchFamily="18" charset="0"/>
                  </a:rPr>
                  <a:t>涉及</a:t>
                </a:r>
                <a:r>
                  <a:rPr lang="en-US" altLang="zh-CN" sz="2400" b="1" dirty="0">
                    <a:latin typeface="Times New Roman" pitchFamily="18" charset="0"/>
                    <a:ea typeface="宋体" pitchFamily="2" charset="-122"/>
                    <a:cs typeface="Times New Roman" pitchFamily="18" charset="0"/>
                  </a:rPr>
                  <a:t>2</a:t>
                </a:r>
                <a:r>
                  <a:rPr lang="zh-CN" altLang="en-US" sz="2400" b="1" dirty="0">
                    <a:latin typeface="Times New Roman" pitchFamily="18" charset="0"/>
                    <a:ea typeface="宋体" pitchFamily="2" charset="-122"/>
                    <a:cs typeface="Times New Roman" pitchFamily="18" charset="0"/>
                  </a:rPr>
                  <a:t>种氧化物</a:t>
                </a:r>
              </a:p>
              <a:p>
                <a:pPr algn="just">
                  <a:lnSpc>
                    <a:spcPct val="150000"/>
                  </a:lnSpc>
                </a:pPr>
                <a:r>
                  <a:rPr lang="en-US" altLang="zh-CN" sz="2400" b="1" dirty="0">
                    <a:latin typeface="Times New Roman" pitchFamily="18" charset="0"/>
                    <a:ea typeface="宋体" pitchFamily="2" charset="-122"/>
                    <a:cs typeface="Times New Roman" pitchFamily="18" charset="0"/>
                  </a:rPr>
                  <a:t>C.</a:t>
                </a:r>
                <a:r>
                  <a:rPr lang="zh-CN" altLang="en-US" sz="2400" b="1" dirty="0">
                    <a:latin typeface="Times New Roman" pitchFamily="18" charset="0"/>
                    <a:ea typeface="宋体" pitchFamily="2" charset="-122"/>
                    <a:cs typeface="Times New Roman" pitchFamily="18" charset="0"/>
                  </a:rPr>
                  <a:t>反应③</a:t>
                </a:r>
                <a:r>
                  <a:rPr lang="zh-CN" altLang="en-US" sz="2400" b="1" dirty="0" smtClean="0">
                    <a:latin typeface="Times New Roman" pitchFamily="18" charset="0"/>
                    <a:ea typeface="宋体" pitchFamily="2" charset="-122"/>
                    <a:cs typeface="Times New Roman" pitchFamily="18" charset="0"/>
                  </a:rPr>
                  <a:t>中，</a:t>
                </a:r>
                <a:r>
                  <a:rPr lang="en-US" altLang="zh-CN" sz="2400" b="1" dirty="0" smtClean="0">
                    <a:latin typeface="Times New Roman" pitchFamily="18" charset="0"/>
                    <a:ea typeface="宋体" pitchFamily="2" charset="-122"/>
                    <a:cs typeface="Times New Roman" pitchFamily="18" charset="0"/>
                  </a:rPr>
                  <a:t>Mg</a:t>
                </a:r>
                <a:r>
                  <a:rPr lang="zh-CN" altLang="en-US" sz="2400" b="1" dirty="0">
                    <a:latin typeface="Times New Roman" pitchFamily="18" charset="0"/>
                    <a:ea typeface="宋体" pitchFamily="2" charset="-122"/>
                    <a:cs typeface="Times New Roman" pitchFamily="18" charset="0"/>
                  </a:rPr>
                  <a:t>与</a:t>
                </a:r>
                <a:r>
                  <a:rPr lang="en-US" altLang="zh-CN" sz="2400" b="1" dirty="0">
                    <a:latin typeface="Times New Roman" pitchFamily="18" charset="0"/>
                    <a:ea typeface="宋体" pitchFamily="2" charset="-122"/>
                    <a:cs typeface="Times New Roman" pitchFamily="18" charset="0"/>
                  </a:rPr>
                  <a:t>Cl</a:t>
                </a:r>
                <a:r>
                  <a:rPr lang="en-US" altLang="zh-CN" sz="2400" b="1" baseline="-25000" dirty="0">
                    <a:latin typeface="Times New Roman" pitchFamily="18" charset="0"/>
                    <a:ea typeface="宋体" pitchFamily="2" charset="-122"/>
                    <a:cs typeface="Times New Roman" pitchFamily="18" charset="0"/>
                  </a:rPr>
                  <a:t>2</a:t>
                </a:r>
                <a:r>
                  <a:rPr lang="zh-CN" altLang="en-US" sz="2400" b="1" dirty="0">
                    <a:latin typeface="Times New Roman" pitchFamily="18" charset="0"/>
                    <a:ea typeface="宋体" pitchFamily="2" charset="-122"/>
                    <a:cs typeface="Times New Roman" pitchFamily="18" charset="0"/>
                  </a:rPr>
                  <a:t>的质量比为</a:t>
                </a:r>
                <a:r>
                  <a:rPr lang="en-US" altLang="zh-CN" sz="2400" b="1" dirty="0">
                    <a:latin typeface="Times New Roman" pitchFamily="18" charset="0"/>
                    <a:ea typeface="宋体" pitchFamily="2" charset="-122"/>
                    <a:cs typeface="Times New Roman" pitchFamily="18" charset="0"/>
                  </a:rPr>
                  <a:t>1∶1</a:t>
                </a:r>
              </a:p>
              <a:p>
                <a:pPr algn="just">
                  <a:lnSpc>
                    <a:spcPct val="150000"/>
                  </a:lnSpc>
                </a:pPr>
                <a:r>
                  <a:rPr lang="en-US" altLang="zh-CN" sz="2400" b="1" dirty="0">
                    <a:latin typeface="Times New Roman" pitchFamily="18" charset="0"/>
                    <a:ea typeface="宋体" pitchFamily="2" charset="-122"/>
                    <a:cs typeface="Times New Roman" pitchFamily="18" charset="0"/>
                  </a:rPr>
                  <a:t>D.</a:t>
                </a:r>
                <a:r>
                  <a:rPr lang="zh-CN" altLang="en-US" sz="2400" b="1" dirty="0">
                    <a:latin typeface="Times New Roman" pitchFamily="18" charset="0"/>
                    <a:ea typeface="宋体" pitchFamily="2" charset="-122"/>
                    <a:cs typeface="Times New Roman" pitchFamily="18" charset="0"/>
                  </a:rPr>
                  <a:t>镁燃烧不能用水来灭火</a:t>
                </a:r>
              </a:p>
            </p:txBody>
          </p:sp>
        </mc:Choice>
        <mc:Fallback>
          <p:sp>
            <p:nvSpPr>
              <p:cNvPr id="12" name="TextBox 11"/>
              <p:cNvSpPr txBox="1">
                <a:spLocks noRot="1" noChangeAspect="1" noMove="1" noResize="1" noEditPoints="1" noAdjustHandles="1" noChangeArrowheads="1" noChangeShapeType="1" noTextEdit="1"/>
              </p:cNvSpPr>
              <p:nvPr/>
            </p:nvSpPr>
            <p:spPr>
              <a:xfrm>
                <a:off x="720000" y="1441701"/>
                <a:ext cx="10783378" cy="5194051"/>
              </a:xfrm>
              <a:prstGeom prst="rect">
                <a:avLst/>
              </a:prstGeom>
              <a:blipFill rotWithShape="1">
                <a:blip r:embed="rId3"/>
                <a:stretch>
                  <a:fillRect l="-848" r="-904" b="-352"/>
                </a:stretch>
              </a:blipFill>
            </p:spPr>
            <p:txBody>
              <a:bodyPr/>
              <a:lstStyle/>
              <a:p>
                <a:r>
                  <a:rPr lang="zh-CN" altLang="en-US">
                    <a:noFill/>
                  </a:rPr>
                  <a:t> </a:t>
                </a:r>
              </a:p>
            </p:txBody>
          </p:sp>
        </mc:Fallback>
      </mc:AlternateContent>
      <p:sp>
        <p:nvSpPr>
          <p:cNvPr id="14" name="矩形 13"/>
          <p:cNvSpPr/>
          <p:nvPr/>
        </p:nvSpPr>
        <p:spPr>
          <a:xfrm>
            <a:off x="3709993" y="3303413"/>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C</a:t>
            </a:r>
            <a:endParaRPr lang="zh-CN" alt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xmlns="" val="2970575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720000" y="1904824"/>
            <a:ext cx="5093777" cy="627895"/>
            <a:chOff x="1034884" y="629878"/>
            <a:chExt cx="5093777" cy="627895"/>
          </a:xfrm>
        </p:grpSpPr>
        <p:sp>
          <p:nvSpPr>
            <p:cNvPr id="17" name="圆角矩形 6">
              <a:hlinkClick r:id="rId4" action="ppaction://hlinksldjump"/>
            </p:cNvPr>
            <p:cNvSpPr/>
            <p:nvPr>
              <p:custDataLst>
                <p:tags r:id="rId1"/>
              </p:custDataLst>
            </p:nvPr>
          </p:nvSpPr>
          <p:spPr>
            <a:xfrm flipH="1">
              <a:off x="2642682" y="664479"/>
              <a:ext cx="3485979" cy="580638"/>
            </a:xfrm>
            <a:prstGeom prst="snip1Rect">
              <a:avLst/>
            </a:prstGeom>
            <a:noFill/>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r>
                <a:rPr lang="zh-CN" altLang="en-US" sz="2400" b="1" dirty="0">
                  <a:latin typeface="黑体" panose="02010609060101010101" pitchFamily="49" charset="-122"/>
                  <a:ea typeface="黑体" panose="02010609060101010101" pitchFamily="49" charset="-122"/>
                  <a:sym typeface="宋体" panose="02010600030101010101" pitchFamily="2" charset="-122"/>
                </a:rPr>
                <a:t>金属资源的保护</a:t>
              </a:r>
              <a:endParaRPr lang="zh-CN" altLang="zh-CN" sz="2400" dirty="0">
                <a:latin typeface="黑体" panose="02010609060101010101" pitchFamily="49" charset="-122"/>
                <a:ea typeface="黑体" panose="02010609060101010101" pitchFamily="49" charset="-122"/>
              </a:endParaRPr>
            </a:p>
          </p:txBody>
        </p:sp>
        <p:sp>
          <p:nvSpPr>
            <p:cNvPr id="18"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400" b="1" noProof="1" smtClean="0">
                  <a:solidFill>
                    <a:schemeClr val="bg1"/>
                  </a:solidFill>
                  <a:latin typeface="黑体" panose="02010609060101010101" pitchFamily="49" charset="-122"/>
                  <a:ea typeface="黑体" panose="02010609060101010101" pitchFamily="49" charset="-122"/>
                  <a:sym typeface="宋体" panose="02010600030101010101" pitchFamily="2" charset="-122"/>
                </a:rPr>
                <a:t>题型三</a:t>
              </a:r>
              <a:endParaRPr lang="zh-CN" altLang="en-US" sz="2400" b="1" strike="noStrike" noProof="1">
                <a:solidFill>
                  <a:schemeClr val="bg1"/>
                </a:solidFill>
              </a:endParaRPr>
            </a:p>
          </p:txBody>
        </p:sp>
        <p:sp>
          <p:nvSpPr>
            <p:cNvPr id="19" name="圆角矩形 1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grpSp>
      <p:sp>
        <p:nvSpPr>
          <p:cNvPr id="20" name="文本框 99"/>
          <p:cNvSpPr txBox="1">
            <a:spLocks noChangeArrowheads="1"/>
          </p:cNvSpPr>
          <p:nvPr/>
        </p:nvSpPr>
        <p:spPr bwMode="auto">
          <a:xfrm>
            <a:off x="720000" y="2751131"/>
            <a:ext cx="10984232" cy="34163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zh-CN" altLang="en-US" sz="2400" b="1" dirty="0" smtClean="0">
                <a:latin typeface="Times New Roman" pitchFamily="18" charset="0"/>
                <a:ea typeface="宋体" pitchFamily="2" charset="-122"/>
                <a:cs typeface="Times New Roman" pitchFamily="18" charset="0"/>
              </a:rPr>
              <a:t>例</a:t>
            </a:r>
            <a:r>
              <a:rPr lang="en-US" altLang="zh-CN" sz="2400" b="1" dirty="0" smtClean="0">
                <a:latin typeface="Times New Roman" pitchFamily="18" charset="0"/>
                <a:ea typeface="宋体" pitchFamily="2" charset="-122"/>
                <a:cs typeface="Times New Roman" pitchFamily="18" charset="0"/>
              </a:rPr>
              <a:t>3</a:t>
            </a:r>
            <a:r>
              <a:rPr lang="zh-CN" altLang="en-US" sz="2400" b="1" dirty="0" smtClean="0">
                <a:latin typeface="Times New Roman" pitchFamily="18" charset="0"/>
                <a:ea typeface="宋体" pitchFamily="2" charset="-122"/>
                <a:cs typeface="Times New Roman" pitchFamily="18" charset="0"/>
              </a:rPr>
              <a:t>  （</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河南二模</a:t>
            </a:r>
            <a:r>
              <a:rPr lang="zh-CN" altLang="en-US" sz="2400" b="1" dirty="0" smtClean="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如图是探究铁制品锈蚀的条件时设计的实验。下列对比实验设计与探究的</a:t>
            </a:r>
            <a:r>
              <a:rPr lang="zh-CN" altLang="en-US" sz="2400" b="1" dirty="0" smtClean="0">
                <a:latin typeface="Times New Roman" pitchFamily="18" charset="0"/>
                <a:ea typeface="宋体" pitchFamily="2" charset="-122"/>
                <a:cs typeface="Times New Roman" pitchFamily="18" charset="0"/>
              </a:rPr>
              <a:t>条件，对应</a:t>
            </a:r>
            <a:r>
              <a:rPr lang="zh-CN" altLang="en-US" sz="2400" b="1" dirty="0">
                <a:latin typeface="Times New Roman" pitchFamily="18" charset="0"/>
                <a:ea typeface="宋体" pitchFamily="2" charset="-122"/>
                <a:cs typeface="Times New Roman" pitchFamily="18" charset="0"/>
              </a:rPr>
              <a:t>关系正确的是（ 　　</a:t>
            </a:r>
            <a:r>
              <a:rPr lang="zh-CN" altLang="en-US" sz="2400" b="1" dirty="0" smtClean="0">
                <a:latin typeface="Times New Roman" pitchFamily="18" charset="0"/>
                <a:ea typeface="宋体" pitchFamily="2" charset="-122"/>
                <a:cs typeface="Times New Roman" pitchFamily="18" charset="0"/>
              </a:rPr>
              <a:t>）</a:t>
            </a:r>
            <a:endParaRPr lang="en-US" altLang="zh-CN" sz="2400" b="1" dirty="0">
              <a:latin typeface="Times New Roman" pitchFamily="18" charset="0"/>
              <a:ea typeface="宋体" pitchFamily="2" charset="-122"/>
              <a:cs typeface="Times New Roman" pitchFamily="18" charset="0"/>
            </a:endParaRPr>
          </a:p>
          <a:p>
            <a:pPr>
              <a:lnSpc>
                <a:spcPct val="150000"/>
              </a:lnSpc>
            </a:pPr>
            <a:r>
              <a:rPr lang="en-US" altLang="zh-CN" sz="2400" b="1" dirty="0">
                <a:latin typeface="Times New Roman" pitchFamily="18" charset="0"/>
                <a:ea typeface="宋体" pitchFamily="2" charset="-122"/>
                <a:cs typeface="Times New Roman" pitchFamily="18" charset="0"/>
              </a:rPr>
              <a:t>A.</a:t>
            </a:r>
            <a:r>
              <a:rPr lang="zh-CN" altLang="en-US" sz="2400" b="1" dirty="0">
                <a:latin typeface="Times New Roman" pitchFamily="18" charset="0"/>
                <a:ea typeface="宋体" pitchFamily="2" charset="-122"/>
                <a:cs typeface="Times New Roman" pitchFamily="18" charset="0"/>
              </a:rPr>
              <a:t>甲和丁</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水</a:t>
            </a:r>
          </a:p>
          <a:p>
            <a:pPr>
              <a:lnSpc>
                <a:spcPct val="150000"/>
              </a:lnSpc>
            </a:pPr>
            <a:r>
              <a:rPr lang="en-US" altLang="zh-CN" sz="2400" b="1" dirty="0">
                <a:latin typeface="Times New Roman" pitchFamily="18" charset="0"/>
                <a:ea typeface="宋体" pitchFamily="2" charset="-122"/>
                <a:cs typeface="Times New Roman" pitchFamily="18" charset="0"/>
              </a:rPr>
              <a:t>B.</a:t>
            </a:r>
            <a:r>
              <a:rPr lang="zh-CN" altLang="en-US" sz="2400" b="1" dirty="0">
                <a:latin typeface="Times New Roman" pitchFamily="18" charset="0"/>
                <a:ea typeface="宋体" pitchFamily="2" charset="-122"/>
                <a:cs typeface="Times New Roman" pitchFamily="18" charset="0"/>
              </a:rPr>
              <a:t>乙和丙</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空气</a:t>
            </a:r>
          </a:p>
          <a:p>
            <a:pPr>
              <a:lnSpc>
                <a:spcPct val="150000"/>
              </a:lnSpc>
            </a:pPr>
            <a:r>
              <a:rPr lang="en-US" altLang="zh-CN" sz="2400" b="1" dirty="0">
                <a:latin typeface="Times New Roman" pitchFamily="18" charset="0"/>
                <a:ea typeface="宋体" pitchFamily="2" charset="-122"/>
                <a:cs typeface="Times New Roman" pitchFamily="18" charset="0"/>
              </a:rPr>
              <a:t>C.</a:t>
            </a:r>
            <a:r>
              <a:rPr lang="zh-CN" altLang="en-US" sz="2400" b="1" dirty="0">
                <a:latin typeface="Times New Roman" pitchFamily="18" charset="0"/>
                <a:ea typeface="宋体" pitchFamily="2" charset="-122"/>
                <a:cs typeface="Times New Roman" pitchFamily="18" charset="0"/>
              </a:rPr>
              <a:t>甲和丙</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空气</a:t>
            </a:r>
          </a:p>
          <a:p>
            <a:pPr>
              <a:lnSpc>
                <a:spcPct val="150000"/>
              </a:lnSpc>
            </a:pPr>
            <a:r>
              <a:rPr lang="en-US" altLang="zh-CN" sz="2400" b="1" dirty="0">
                <a:latin typeface="Times New Roman" pitchFamily="18" charset="0"/>
                <a:ea typeface="宋体" pitchFamily="2" charset="-122"/>
                <a:cs typeface="Times New Roman" pitchFamily="18" charset="0"/>
              </a:rPr>
              <a:t>D.</a:t>
            </a:r>
            <a:r>
              <a:rPr lang="zh-CN" altLang="en-US" sz="2400" b="1" dirty="0">
                <a:latin typeface="Times New Roman" pitchFamily="18" charset="0"/>
                <a:ea typeface="宋体" pitchFamily="2" charset="-122"/>
                <a:cs typeface="Times New Roman" pitchFamily="18" charset="0"/>
              </a:rPr>
              <a:t>甲和乙</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水</a:t>
            </a:r>
          </a:p>
        </p:txBody>
      </p:sp>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28" name="矩形 27"/>
          <p:cNvSpPr/>
          <p:nvPr/>
        </p:nvSpPr>
        <p:spPr>
          <a:xfrm>
            <a:off x="7083286" y="3394394"/>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A</a:t>
            </a:r>
            <a:endParaRPr lang="zh-CN" altLang="en-US" sz="2400" dirty="0">
              <a:latin typeface="Times New Roman" pitchFamily="18" charset="0"/>
              <a:cs typeface="Times New Roman" pitchFamily="18" charset="0"/>
            </a:endParaRPr>
          </a:p>
        </p:txBody>
      </p:sp>
      <p:pic>
        <p:nvPicPr>
          <p:cNvPr id="12" name="XD+59.eps" descr="id:2147503600;FounderCES"/>
          <p:cNvPicPr>
            <a:picLocks noChangeAspect="1"/>
          </p:cNvPicPr>
          <p:nvPr/>
        </p:nvPicPr>
        <p:blipFill>
          <a:blip r:embed="rId6"/>
          <a:stretch>
            <a:fillRect/>
          </a:stretch>
        </p:blipFill>
        <p:spPr>
          <a:xfrm>
            <a:off x="5523799" y="4244805"/>
            <a:ext cx="5025176" cy="1608326"/>
          </a:xfrm>
          <a:prstGeom prst="rect">
            <a:avLst/>
          </a:prstGeom>
        </p:spPr>
      </p:pic>
    </p:spTree>
    <p:extLst>
      <p:ext uri="{BB962C8B-B14F-4D97-AF65-F5344CB8AC3E}">
        <p14:creationId xmlns:p14="http://schemas.microsoft.com/office/powerpoint/2010/main" xmlns="" val="21538714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randombar(horizontal)">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19999" y="1313311"/>
            <a:ext cx="10749511" cy="5078313"/>
          </a:xfrm>
          <a:prstGeom prst="rect">
            <a:avLst/>
          </a:prstGeom>
          <a:noFill/>
        </p:spPr>
        <p:txBody>
          <a:bodyPr wrap="square" rtlCol="0">
            <a:spAutoFit/>
          </a:bodyPr>
          <a:lstStyle/>
          <a:p>
            <a:pPr>
              <a:lnSpc>
                <a:spcPct val="150000"/>
              </a:lnSpc>
            </a:pPr>
            <a:r>
              <a:rPr lang="zh-CN" altLang="en-US" sz="2400" b="1" dirty="0" smtClean="0">
                <a:solidFill>
                  <a:schemeClr val="accent2"/>
                </a:solidFill>
                <a:latin typeface="Times New Roman" pitchFamily="18" charset="0"/>
                <a:ea typeface="黑体" pitchFamily="49" charset="-122"/>
                <a:cs typeface="Times New Roman" pitchFamily="18" charset="0"/>
              </a:rPr>
              <a:t>题型解法</a:t>
            </a:r>
            <a:endParaRPr lang="en-US" altLang="zh-CN" sz="2400" b="1" dirty="0" smtClean="0">
              <a:solidFill>
                <a:schemeClr val="accent2"/>
              </a:solidFill>
              <a:latin typeface="Times New Roman" pitchFamily="18" charset="0"/>
              <a:ea typeface="黑体" pitchFamily="49" charset="-122"/>
              <a:cs typeface="Times New Roman" pitchFamily="18" charset="0"/>
            </a:endParaRPr>
          </a:p>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1</a:t>
            </a:r>
            <a:r>
              <a:rPr lang="zh-CN" altLang="en-US" sz="2400" b="1" dirty="0" smtClean="0">
                <a:latin typeface="Times New Roman" pitchFamily="18" charset="0"/>
                <a:ea typeface="宋体" pitchFamily="2" charset="-122"/>
                <a:cs typeface="Times New Roman" pitchFamily="18" charset="0"/>
              </a:rPr>
              <a:t>）</a:t>
            </a:r>
            <a:r>
              <a:rPr lang="zh-CN" altLang="zh-CN" sz="2400" b="1" dirty="0">
                <a:latin typeface="宋体" pitchFamily="2" charset="-122"/>
                <a:ea typeface="宋体" pitchFamily="2" charset="-122"/>
              </a:rPr>
              <a:t>解答此类试题时</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应抓住铁生锈的条件进行分析。铁生锈是铁与氧气</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或空气</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、水共同作用的结果</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铁生锈属于缓慢氧化</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铁锈是混合物</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其主要成分是氧化铁。 </a:t>
            </a:r>
            <a:endParaRPr lang="zh-CN" altLang="zh-CN" sz="2400" b="1" dirty="0">
              <a:latin typeface="Times New Roman" pitchFamily="18" charset="0"/>
              <a:cs typeface="Times New Roman" pitchFamily="18" charset="0"/>
            </a:endParaRPr>
          </a:p>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2</a:t>
            </a:r>
            <a:r>
              <a:rPr lang="zh-CN" altLang="en-US" sz="2400" b="1" dirty="0" smtClean="0">
                <a:latin typeface="Times New Roman" pitchFamily="18" charset="0"/>
                <a:cs typeface="Times New Roman" pitchFamily="18" charset="0"/>
              </a:rPr>
              <a:t>）</a:t>
            </a:r>
            <a:r>
              <a:rPr lang="zh-CN" altLang="zh-CN" sz="2400" b="1" dirty="0">
                <a:latin typeface="宋体" pitchFamily="2" charset="-122"/>
                <a:ea typeface="宋体" pitchFamily="2" charset="-122"/>
              </a:rPr>
              <a:t>防止铁生锈实质是破坏铁生锈的条件</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即隔绝水和氧气</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或空气</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此外还可以通过制成合金增加抗锈蚀能力</a:t>
            </a:r>
            <a:r>
              <a:rPr lang="zh-CN" altLang="zh-CN"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algn="just">
              <a:lnSpc>
                <a:spcPct val="150000"/>
              </a:lnSpc>
            </a:pPr>
            <a:r>
              <a:rPr lang="zh-CN" altLang="en-US" sz="2400" b="1" dirty="0" smtClean="0">
                <a:latin typeface="宋体" pitchFamily="2" charset="-122"/>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3</a:t>
            </a:r>
            <a:r>
              <a:rPr lang="zh-CN" altLang="en-US" sz="2400" b="1" dirty="0" smtClean="0">
                <a:latin typeface="宋体" pitchFamily="2" charset="-122"/>
                <a:ea typeface="宋体" pitchFamily="2" charset="-122"/>
                <a:cs typeface="Times New Roman" pitchFamily="18" charset="0"/>
              </a:rPr>
              <a:t>）</a:t>
            </a:r>
            <a:r>
              <a:rPr lang="zh-CN" altLang="zh-CN" sz="2400" b="1" dirty="0">
                <a:latin typeface="宋体" pitchFamily="2" charset="-122"/>
                <a:ea typeface="宋体" pitchFamily="2" charset="-122"/>
              </a:rPr>
              <a:t>铝的化学性质较铁活泼</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但铝制品不易锈蚀的原因是铝在空气中与氧气反应</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生成致密的氧化膜</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阻止铝进一步氧化</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而铁生锈后</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铁锈是疏松的</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不仅不能阻止铁进一步锈蚀</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还会加快铁的锈蚀。</a:t>
            </a:r>
            <a:endParaRPr lang="zh-CN" altLang="zh-CN" sz="2400" b="1" dirty="0">
              <a:latin typeface="宋体" pitchFamily="2" charset="-122"/>
              <a:ea typeface="宋体" pitchFamily="2" charset="-122"/>
              <a:cs typeface="Times New Roman" pitchFamily="18" charset="0"/>
            </a:endParaRPr>
          </a:p>
        </p:txBody>
      </p:sp>
    </p:spTree>
    <p:extLst>
      <p:ext uri="{BB962C8B-B14F-4D97-AF65-F5344CB8AC3E}">
        <p14:creationId xmlns:p14="http://schemas.microsoft.com/office/powerpoint/2010/main" xmlns="" val="270933220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19999" y="1509431"/>
            <a:ext cx="10614045" cy="4524315"/>
          </a:xfrm>
          <a:prstGeom prst="rect">
            <a:avLst/>
          </a:prstGeom>
          <a:noFill/>
        </p:spPr>
        <p:txBody>
          <a:bodyPr wrap="square" rtlCol="0">
            <a:spAutoFit/>
          </a:bodyPr>
          <a:lstStyle/>
          <a:p>
            <a:pPr>
              <a:lnSpc>
                <a:spcPct val="150000"/>
              </a:lnSpc>
            </a:pPr>
            <a:r>
              <a:rPr lang="zh-CN" altLang="en-US" sz="2400" b="1" dirty="0" smtClean="0">
                <a:solidFill>
                  <a:schemeClr val="accent2"/>
                </a:solidFill>
                <a:latin typeface="Times New Roman" pitchFamily="18" charset="0"/>
                <a:ea typeface="黑体" pitchFamily="49" charset="-122"/>
                <a:cs typeface="Times New Roman" pitchFamily="18" charset="0"/>
              </a:rPr>
              <a:t>题型演练</a:t>
            </a:r>
            <a:endParaRPr lang="en-US" altLang="zh-CN" sz="2400" b="1" dirty="0" smtClean="0">
              <a:solidFill>
                <a:schemeClr val="accent2"/>
              </a:solidFill>
              <a:latin typeface="Times New Roman" pitchFamily="18" charset="0"/>
              <a:ea typeface="黑体" pitchFamily="49" charset="-122"/>
              <a:cs typeface="Times New Roman" pitchFamily="18" charset="0"/>
            </a:endParaRPr>
          </a:p>
          <a:p>
            <a:pPr algn="just">
              <a:lnSpc>
                <a:spcPct val="150000"/>
              </a:lnSpc>
            </a:pP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r>
              <a:rPr lang="en-US" altLang="zh-CN" sz="2400" b="1" dirty="0" smtClean="0">
                <a:latin typeface="Times New Roman" pitchFamily="18" charset="0"/>
                <a:ea typeface="宋体" pitchFamily="2" charset="-122"/>
                <a:cs typeface="Times New Roman" pitchFamily="18" charset="0"/>
              </a:rPr>
              <a:t>1.</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邯郸永年区期末</a:t>
            </a:r>
            <a:r>
              <a:rPr lang="zh-CN" altLang="en-US" sz="2400" b="1" dirty="0" smtClean="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下列防锈措施合理的是（　　</a:t>
            </a:r>
            <a:r>
              <a:rPr lang="zh-CN" altLang="en-US" sz="2400" b="1" dirty="0" smtClean="0">
                <a:latin typeface="Times New Roman" pitchFamily="18" charset="0"/>
                <a:ea typeface="宋体" pitchFamily="2" charset="-122"/>
                <a:cs typeface="Times New Roman" pitchFamily="18" charset="0"/>
              </a:rPr>
              <a:t>）</a:t>
            </a:r>
            <a:endParaRPr lang="en-US" altLang="zh-CN" sz="2400" b="1" dirty="0">
              <a:latin typeface="Times New Roman" pitchFamily="18" charset="0"/>
              <a:ea typeface="宋体" pitchFamily="2" charset="-122"/>
              <a:cs typeface="Times New Roman" pitchFamily="18" charset="0"/>
            </a:endParaRPr>
          </a:p>
          <a:p>
            <a:pPr algn="just">
              <a:lnSpc>
                <a:spcPct val="150000"/>
              </a:lnSpc>
            </a:pPr>
            <a:endParaRPr lang="en-US" altLang="zh-CN" sz="2400" b="1" dirty="0" smtClean="0">
              <a:latin typeface="Times New Roman" pitchFamily="18" charset="0"/>
              <a:cs typeface="Times New Roman" pitchFamily="18" charset="0"/>
            </a:endParaRPr>
          </a:p>
          <a:p>
            <a:pPr algn="just">
              <a:lnSpc>
                <a:spcPct val="150000"/>
              </a:lnSpc>
            </a:pPr>
            <a:r>
              <a:rPr lang="en-US" altLang="zh-CN" sz="2400" b="1" dirty="0" smtClean="0">
                <a:latin typeface="Times New Roman" pitchFamily="18" charset="0"/>
                <a:cs typeface="Times New Roman" pitchFamily="18" charset="0"/>
              </a:rPr>
              <a:t>A</a:t>
            </a:r>
            <a:r>
              <a:rPr lang="en-US" altLang="zh-CN" sz="2400" b="1" dirty="0">
                <a:latin typeface="Times New Roman" pitchFamily="18" charset="0"/>
                <a:cs typeface="Times New Roman" pitchFamily="18" charset="0"/>
              </a:rPr>
              <a:t>.</a:t>
            </a:r>
            <a:r>
              <a:rPr lang="zh-CN" altLang="en-US" sz="2400" b="1" dirty="0">
                <a:latin typeface="Times New Roman" pitchFamily="18" charset="0"/>
                <a:cs typeface="Times New Roman" pitchFamily="18" charset="0"/>
              </a:rPr>
              <a:t>经常用水冲洗自行车链条</a:t>
            </a:r>
          </a:p>
          <a:p>
            <a:pPr algn="just">
              <a:lnSpc>
                <a:spcPct val="150000"/>
              </a:lnSpc>
            </a:pPr>
            <a:r>
              <a:rPr lang="en-US" altLang="zh-CN" sz="2400" b="1" dirty="0">
                <a:latin typeface="Times New Roman" pitchFamily="18" charset="0"/>
                <a:cs typeface="Times New Roman" pitchFamily="18" charset="0"/>
              </a:rPr>
              <a:t>B.</a:t>
            </a:r>
            <a:r>
              <a:rPr lang="zh-CN" altLang="en-US" sz="2400" b="1" dirty="0">
                <a:latin typeface="Times New Roman" pitchFamily="18" charset="0"/>
                <a:cs typeface="Times New Roman" pitchFamily="18" charset="0"/>
              </a:rPr>
              <a:t>在铁制暖气片上刷漆</a:t>
            </a:r>
          </a:p>
          <a:p>
            <a:pPr algn="just">
              <a:lnSpc>
                <a:spcPct val="150000"/>
              </a:lnSpc>
            </a:pPr>
            <a:r>
              <a:rPr lang="en-US" altLang="zh-CN" sz="2400" b="1" dirty="0">
                <a:latin typeface="Times New Roman" pitchFamily="18" charset="0"/>
                <a:cs typeface="Times New Roman" pitchFamily="18" charset="0"/>
              </a:rPr>
              <a:t>C.</a:t>
            </a:r>
            <a:r>
              <a:rPr lang="zh-CN" altLang="en-US" sz="2400" b="1" dirty="0">
                <a:latin typeface="Times New Roman" pitchFamily="18" charset="0"/>
                <a:cs typeface="Times New Roman" pitchFamily="18" charset="0"/>
              </a:rPr>
              <a:t>用“钢丝球”打磨铝锅表面</a:t>
            </a:r>
          </a:p>
          <a:p>
            <a:pPr algn="just">
              <a:lnSpc>
                <a:spcPct val="150000"/>
              </a:lnSpc>
            </a:pPr>
            <a:r>
              <a:rPr lang="en-US" altLang="zh-CN" sz="2400" b="1" dirty="0">
                <a:latin typeface="Times New Roman" pitchFamily="18" charset="0"/>
                <a:cs typeface="Times New Roman" pitchFamily="18" charset="0"/>
              </a:rPr>
              <a:t>D.</a:t>
            </a:r>
            <a:r>
              <a:rPr lang="zh-CN" altLang="en-US" sz="2400" b="1" dirty="0">
                <a:latin typeface="Times New Roman" pitchFamily="18" charset="0"/>
                <a:cs typeface="Times New Roman" pitchFamily="18" charset="0"/>
              </a:rPr>
              <a:t>用过的菜刀及时用蜡清洗</a:t>
            </a:r>
          </a:p>
        </p:txBody>
      </p:sp>
      <p:sp>
        <p:nvSpPr>
          <p:cNvPr id="6" name="矩形 5"/>
          <p:cNvSpPr/>
          <p:nvPr/>
        </p:nvSpPr>
        <p:spPr>
          <a:xfrm>
            <a:off x="8019076" y="2705119"/>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B</a:t>
            </a:r>
            <a:endParaRPr lang="zh-CN" alt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xmlns="" val="12324710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19999" y="1859390"/>
            <a:ext cx="10749511" cy="3416320"/>
          </a:xfrm>
          <a:prstGeom prst="rect">
            <a:avLst/>
          </a:prstGeom>
          <a:noFill/>
        </p:spPr>
        <p:txBody>
          <a:bodyPr wrap="square" rtlCol="0">
            <a:spAutoFit/>
          </a:bodyPr>
          <a:lstStyle/>
          <a:p>
            <a:pPr algn="just">
              <a:lnSpc>
                <a:spcPct val="150000"/>
              </a:lnSpc>
            </a:pPr>
            <a:r>
              <a:rPr lang="en-US" altLang="zh-CN" sz="2400" b="1" dirty="0" smtClean="0">
                <a:latin typeface="Times New Roman" pitchFamily="18" charset="0"/>
                <a:ea typeface="宋体" pitchFamily="2" charset="-122"/>
                <a:cs typeface="Times New Roman" pitchFamily="18" charset="0"/>
              </a:rPr>
              <a:t>2.</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唐山滦州市模拟</a:t>
            </a:r>
            <a:r>
              <a:rPr lang="zh-CN" altLang="en-US" sz="2400" b="1" dirty="0" smtClean="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为了防止钢铁制品</a:t>
            </a:r>
            <a:r>
              <a:rPr lang="zh-CN" altLang="en-US" sz="2400" b="1" dirty="0" smtClean="0">
                <a:latin typeface="Times New Roman" pitchFamily="18" charset="0"/>
                <a:ea typeface="宋体" pitchFamily="2" charset="-122"/>
                <a:cs typeface="Times New Roman" pitchFamily="18" charset="0"/>
              </a:rPr>
              <a:t>锈蚀，下列</a:t>
            </a:r>
            <a:r>
              <a:rPr lang="zh-CN" altLang="en-US" sz="2400" b="1" dirty="0">
                <a:latin typeface="Times New Roman" pitchFamily="18" charset="0"/>
                <a:ea typeface="宋体" pitchFamily="2" charset="-122"/>
                <a:cs typeface="Times New Roman" pitchFamily="18" charset="0"/>
              </a:rPr>
              <a:t>措施不当的是（　　</a:t>
            </a:r>
            <a:r>
              <a:rPr lang="zh-CN" altLang="en-US" sz="2400" b="1" dirty="0" smtClean="0">
                <a:latin typeface="Times New Roman" pitchFamily="18" charset="0"/>
                <a:ea typeface="宋体" pitchFamily="2" charset="-122"/>
                <a:cs typeface="Times New Roman" pitchFamily="18" charset="0"/>
              </a:rPr>
              <a:t>） </a:t>
            </a:r>
            <a:endParaRPr lang="en-US" altLang="zh-CN" sz="2400" b="1" dirty="0">
              <a:latin typeface="Times New Roman" pitchFamily="18" charset="0"/>
              <a:ea typeface="宋体" pitchFamily="2" charset="-122"/>
              <a:cs typeface="Times New Roman" pitchFamily="18" charset="0"/>
            </a:endParaRPr>
          </a:p>
          <a:p>
            <a:pPr algn="just">
              <a:lnSpc>
                <a:spcPct val="150000"/>
              </a:lnSpc>
            </a:pP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r>
              <a:rPr lang="en-US" altLang="zh-CN" sz="2400" b="1" dirty="0">
                <a:latin typeface="Times New Roman" pitchFamily="18" charset="0"/>
                <a:ea typeface="宋体" pitchFamily="2" charset="-122"/>
                <a:cs typeface="Times New Roman" pitchFamily="18" charset="0"/>
              </a:rPr>
              <a:t>A.</a:t>
            </a:r>
            <a:r>
              <a:rPr lang="zh-CN" altLang="en-US" sz="2400" b="1" dirty="0">
                <a:latin typeface="Times New Roman" pitchFamily="18" charset="0"/>
                <a:ea typeface="宋体" pitchFamily="2" charset="-122"/>
                <a:cs typeface="Times New Roman" pitchFamily="18" charset="0"/>
              </a:rPr>
              <a:t>在铁制品表面镀一层铬</a:t>
            </a:r>
          </a:p>
          <a:p>
            <a:pPr algn="just">
              <a:lnSpc>
                <a:spcPct val="150000"/>
              </a:lnSpc>
            </a:pPr>
            <a:r>
              <a:rPr lang="en-US" altLang="zh-CN" sz="2400" b="1" dirty="0">
                <a:latin typeface="Times New Roman" pitchFamily="18" charset="0"/>
                <a:ea typeface="宋体" pitchFamily="2" charset="-122"/>
                <a:cs typeface="Times New Roman" pitchFamily="18" charset="0"/>
              </a:rPr>
              <a:t>B.</a:t>
            </a:r>
            <a:r>
              <a:rPr lang="zh-CN" altLang="en-US" sz="2400" b="1" dirty="0">
                <a:latin typeface="Times New Roman" pitchFamily="18" charset="0"/>
                <a:ea typeface="宋体" pitchFamily="2" charset="-122"/>
                <a:cs typeface="Times New Roman" pitchFamily="18" charset="0"/>
              </a:rPr>
              <a:t>在车船的表面喷涂油漆</a:t>
            </a:r>
          </a:p>
          <a:p>
            <a:pPr algn="just">
              <a:lnSpc>
                <a:spcPct val="150000"/>
              </a:lnSpc>
            </a:pPr>
            <a:r>
              <a:rPr lang="en-US" altLang="zh-CN" sz="2400" b="1" dirty="0">
                <a:latin typeface="Times New Roman" pitchFamily="18" charset="0"/>
                <a:ea typeface="宋体" pitchFamily="2" charset="-122"/>
                <a:cs typeface="Times New Roman" pitchFamily="18" charset="0"/>
              </a:rPr>
              <a:t>C.</a:t>
            </a:r>
            <a:r>
              <a:rPr lang="zh-CN" altLang="en-US" sz="2400" b="1" dirty="0">
                <a:latin typeface="Times New Roman" pitchFamily="18" charset="0"/>
                <a:ea typeface="宋体" pitchFamily="2" charset="-122"/>
                <a:cs typeface="Times New Roman" pitchFamily="18" charset="0"/>
              </a:rPr>
              <a:t>将使用后的菜刀用布擦干</a:t>
            </a:r>
          </a:p>
          <a:p>
            <a:pPr algn="just">
              <a:lnSpc>
                <a:spcPct val="150000"/>
              </a:lnSpc>
            </a:pPr>
            <a:r>
              <a:rPr lang="en-US" altLang="zh-CN" sz="2400" b="1" dirty="0">
                <a:latin typeface="Times New Roman" pitchFamily="18" charset="0"/>
                <a:ea typeface="宋体" pitchFamily="2" charset="-122"/>
                <a:cs typeface="Times New Roman" pitchFamily="18" charset="0"/>
              </a:rPr>
              <a:t>D.</a:t>
            </a:r>
            <a:r>
              <a:rPr lang="zh-CN" altLang="en-US" sz="2400" b="1" dirty="0">
                <a:latin typeface="Times New Roman" pitchFamily="18" charset="0"/>
                <a:ea typeface="宋体" pitchFamily="2" charset="-122"/>
                <a:cs typeface="Times New Roman" pitchFamily="18" charset="0"/>
              </a:rPr>
              <a:t>用洗涤剂把铁制品表面的油膜洗净</a:t>
            </a:r>
          </a:p>
        </p:txBody>
      </p:sp>
      <p:sp>
        <p:nvSpPr>
          <p:cNvPr id="6" name="矩形 5"/>
          <p:cNvSpPr/>
          <p:nvPr/>
        </p:nvSpPr>
        <p:spPr>
          <a:xfrm>
            <a:off x="10868342" y="1959369"/>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D</a:t>
            </a:r>
            <a:endParaRPr lang="zh-CN" alt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xmlns="" val="29155827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719999" y="1374442"/>
            <a:ext cx="10726933" cy="50783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lnSpc>
                <a:spcPct val="150000"/>
              </a:lnSpc>
            </a:pPr>
            <a:r>
              <a:rPr lang="en-US" altLang="zh-CN" sz="2400" b="1" dirty="0" smtClean="0">
                <a:latin typeface="Times New Roman" pitchFamily="18" charset="0"/>
                <a:ea typeface="宋体" pitchFamily="2" charset="-122"/>
              </a:rPr>
              <a:t>2.【2017</a:t>
            </a:r>
            <a:r>
              <a:rPr lang="zh-CN" altLang="zh-CN" sz="2400" b="1" dirty="0" smtClean="0">
                <a:latin typeface="Times New Roman" pitchFamily="18" charset="0"/>
                <a:ea typeface="宋体" pitchFamily="2" charset="-122"/>
              </a:rPr>
              <a:t>·河北</a:t>
            </a:r>
            <a:r>
              <a:rPr lang="zh-CN" altLang="en-US" sz="2400" b="1" dirty="0" smtClean="0">
                <a:latin typeface="Times New Roman" pitchFamily="18" charset="0"/>
                <a:ea typeface="宋体" pitchFamily="2" charset="-122"/>
              </a:rPr>
              <a:t>，</a:t>
            </a:r>
            <a:r>
              <a:rPr lang="en-US" altLang="zh-CN" sz="2400" b="1" dirty="0" smtClean="0">
                <a:latin typeface="Times New Roman" pitchFamily="18" charset="0"/>
                <a:ea typeface="宋体" pitchFamily="2" charset="-122"/>
              </a:rPr>
              <a:t>27</a:t>
            </a:r>
            <a:r>
              <a:rPr lang="zh-CN" altLang="en-US" sz="2400" b="1" dirty="0" smtClean="0">
                <a:latin typeface="Times New Roman" pitchFamily="18" charset="0"/>
                <a:ea typeface="宋体" pitchFamily="2" charset="-122"/>
              </a:rPr>
              <a:t>（</a:t>
            </a:r>
            <a:r>
              <a:rPr lang="en-US" altLang="zh-CN" sz="2400" b="1" dirty="0" smtClean="0">
                <a:latin typeface="Times New Roman" pitchFamily="18" charset="0"/>
                <a:ea typeface="宋体" pitchFamily="2" charset="-122"/>
              </a:rPr>
              <a:t>1</a:t>
            </a:r>
            <a:r>
              <a:rPr lang="zh-CN" altLang="en-US" sz="2400" b="1" dirty="0" smtClean="0">
                <a:latin typeface="Times New Roman" pitchFamily="18" charset="0"/>
                <a:ea typeface="宋体" pitchFamily="2" charset="-122"/>
              </a:rPr>
              <a:t>）</a:t>
            </a:r>
            <a:r>
              <a:rPr lang="en-US" altLang="zh-CN" sz="2400" b="1" dirty="0" smtClean="0">
                <a:latin typeface="Times New Roman" pitchFamily="18" charset="0"/>
                <a:ea typeface="宋体" pitchFamily="2" charset="-122"/>
              </a:rPr>
              <a:t>】</a:t>
            </a:r>
            <a:r>
              <a:rPr lang="zh-CN" altLang="en-US" sz="2400" b="1" dirty="0">
                <a:latin typeface="Times New Roman" pitchFamily="18" charset="0"/>
                <a:ea typeface="宋体" pitchFamily="2" charset="-122"/>
              </a:rPr>
              <a:t>阅读短文并回答问题。</a:t>
            </a:r>
          </a:p>
          <a:p>
            <a:pPr algn="ctr">
              <a:lnSpc>
                <a:spcPct val="150000"/>
              </a:lnSpc>
            </a:pPr>
            <a:r>
              <a:rPr lang="zh-CN" altLang="en-US" sz="2400" b="1" dirty="0">
                <a:latin typeface="Times New Roman" pitchFamily="18" charset="0"/>
                <a:ea typeface="宋体" pitchFamily="2" charset="-122"/>
              </a:rPr>
              <a:t>白炽灯泡</a:t>
            </a:r>
          </a:p>
          <a:p>
            <a:pPr indent="468000" algn="just">
              <a:lnSpc>
                <a:spcPct val="150000"/>
              </a:lnSpc>
            </a:pPr>
            <a:r>
              <a:rPr lang="zh-CN" altLang="en-US" sz="2400" b="1" dirty="0">
                <a:latin typeface="Times New Roman" pitchFamily="18" charset="0"/>
                <a:ea typeface="宋体" pitchFamily="2" charset="-122"/>
              </a:rPr>
              <a:t>白炽灯泡的灯丝是由金属钨制作</a:t>
            </a:r>
            <a:r>
              <a:rPr lang="zh-CN" altLang="en-US" sz="2400" b="1" dirty="0" smtClean="0">
                <a:latin typeface="Times New Roman" pitchFamily="18" charset="0"/>
                <a:ea typeface="宋体" pitchFamily="2" charset="-122"/>
              </a:rPr>
              <a:t>的，其</a:t>
            </a:r>
            <a:r>
              <a:rPr lang="zh-CN" altLang="en-US" sz="2400" b="1" dirty="0">
                <a:latin typeface="Times New Roman" pitchFamily="18" charset="0"/>
                <a:ea typeface="宋体" pitchFamily="2" charset="-122"/>
              </a:rPr>
              <a:t>灯丝发光时温度可达</a:t>
            </a:r>
            <a:r>
              <a:rPr lang="en-US" altLang="zh-CN" sz="2400" b="1" dirty="0">
                <a:latin typeface="Times New Roman" pitchFamily="18" charset="0"/>
                <a:ea typeface="宋体" pitchFamily="2" charset="-122"/>
              </a:rPr>
              <a:t>2 000 ℃</a:t>
            </a:r>
            <a:r>
              <a:rPr lang="zh-CN" altLang="en-US" sz="2400" b="1" dirty="0">
                <a:latin typeface="Times New Roman" pitchFamily="18" charset="0"/>
                <a:ea typeface="宋体" pitchFamily="2" charset="-122"/>
              </a:rPr>
              <a:t>左右。为防止灯丝在高温下氧</a:t>
            </a:r>
            <a:r>
              <a:rPr lang="zh-CN" altLang="en-US" sz="2400" b="1" dirty="0" smtClean="0">
                <a:latin typeface="Times New Roman" pitchFamily="18" charset="0"/>
                <a:ea typeface="宋体" pitchFamily="2" charset="-122"/>
              </a:rPr>
              <a:t>化，在</a:t>
            </a:r>
            <a:r>
              <a:rPr lang="zh-CN" altLang="en-US" sz="2400" b="1" dirty="0">
                <a:latin typeface="Times New Roman" pitchFamily="18" charset="0"/>
                <a:ea typeface="宋体" pitchFamily="2" charset="-122"/>
              </a:rPr>
              <a:t>制作灯泡时要抽</a:t>
            </a:r>
            <a:r>
              <a:rPr lang="zh-CN" altLang="en-US" sz="2400" b="1" dirty="0" smtClean="0">
                <a:latin typeface="Times New Roman" pitchFamily="18" charset="0"/>
                <a:ea typeface="宋体" pitchFamily="2" charset="-122"/>
              </a:rPr>
              <a:t>真空，在</a:t>
            </a:r>
            <a:r>
              <a:rPr lang="zh-CN" altLang="en-US" sz="2400" b="1" dirty="0">
                <a:latin typeface="Times New Roman" pitchFamily="18" charset="0"/>
                <a:ea typeface="宋体" pitchFamily="2" charset="-122"/>
              </a:rPr>
              <a:t>制作大功率灯泡</a:t>
            </a:r>
            <a:r>
              <a:rPr lang="zh-CN" altLang="en-US" sz="2400" b="1" dirty="0" smtClean="0">
                <a:latin typeface="Times New Roman" pitchFamily="18" charset="0"/>
                <a:ea typeface="宋体" pitchFamily="2" charset="-122"/>
              </a:rPr>
              <a:t>时，还要</a:t>
            </a:r>
            <a:r>
              <a:rPr lang="zh-CN" altLang="en-US" sz="2400" b="1" dirty="0">
                <a:latin typeface="Times New Roman" pitchFamily="18" charset="0"/>
                <a:ea typeface="宋体" pitchFamily="2" charset="-122"/>
              </a:rPr>
              <a:t>把灯泡内充入稀有气体氦</a:t>
            </a:r>
            <a:r>
              <a:rPr lang="zh-CN" altLang="en-US" sz="2400" b="1" dirty="0" smtClean="0">
                <a:latin typeface="Times New Roman" pitchFamily="18" charset="0"/>
                <a:ea typeface="宋体" pitchFamily="2" charset="-122"/>
              </a:rPr>
              <a:t>等，主要</a:t>
            </a:r>
            <a:r>
              <a:rPr lang="zh-CN" altLang="en-US" sz="2400" b="1" dirty="0">
                <a:latin typeface="Times New Roman" pitchFamily="18" charset="0"/>
                <a:ea typeface="宋体" pitchFamily="2" charset="-122"/>
              </a:rPr>
              <a:t>是为了防止灯丝在高温下升华。</a:t>
            </a:r>
          </a:p>
          <a:p>
            <a:pPr indent="468000" algn="just">
              <a:lnSpc>
                <a:spcPct val="150000"/>
              </a:lnSpc>
            </a:pPr>
            <a:r>
              <a:rPr lang="zh-CN" altLang="en-US" sz="2400" b="1" dirty="0">
                <a:latin typeface="Times New Roman" pitchFamily="18" charset="0"/>
                <a:ea typeface="宋体" pitchFamily="2" charset="-122"/>
              </a:rPr>
              <a:t>白炽灯泡工作</a:t>
            </a:r>
            <a:r>
              <a:rPr lang="zh-CN" altLang="en-US" sz="2400" b="1" dirty="0" smtClean="0">
                <a:latin typeface="Times New Roman" pitchFamily="18" charset="0"/>
                <a:ea typeface="宋体" pitchFamily="2" charset="-122"/>
              </a:rPr>
              <a:t>时，电能</a:t>
            </a:r>
            <a:r>
              <a:rPr lang="zh-CN" altLang="en-US" sz="2400" b="1" dirty="0">
                <a:latin typeface="Times New Roman" pitchFamily="18" charset="0"/>
                <a:ea typeface="宋体" pitchFamily="2" charset="-122"/>
              </a:rPr>
              <a:t>转化为光能的效率较低</a:t>
            </a:r>
            <a:r>
              <a:rPr lang="en-US" altLang="zh-CN" sz="2400" b="1" dirty="0">
                <a:latin typeface="Times New Roman" pitchFamily="18" charset="0"/>
                <a:ea typeface="宋体" pitchFamily="2" charset="-122"/>
              </a:rPr>
              <a:t>,</a:t>
            </a:r>
            <a:r>
              <a:rPr lang="zh-CN" altLang="en-US" sz="2400" b="1" dirty="0">
                <a:latin typeface="Times New Roman" pitchFamily="18" charset="0"/>
                <a:ea typeface="宋体" pitchFamily="2" charset="-122"/>
              </a:rPr>
              <a:t>因此逐渐被节能灯和</a:t>
            </a:r>
            <a:r>
              <a:rPr lang="en-US" altLang="zh-CN" sz="2400" b="1" dirty="0">
                <a:latin typeface="Times New Roman" pitchFamily="18" charset="0"/>
                <a:ea typeface="宋体" pitchFamily="2" charset="-122"/>
              </a:rPr>
              <a:t>LED</a:t>
            </a:r>
            <a:r>
              <a:rPr lang="zh-CN" altLang="en-US" sz="2400" b="1" dirty="0">
                <a:latin typeface="Times New Roman" pitchFamily="18" charset="0"/>
                <a:ea typeface="宋体" pitchFamily="2" charset="-122"/>
              </a:rPr>
              <a:t>灯所替代</a:t>
            </a:r>
            <a:r>
              <a:rPr lang="zh-CN" altLang="en-US" sz="2400" b="1" dirty="0" smtClean="0">
                <a:latin typeface="Times New Roman" pitchFamily="18" charset="0"/>
                <a:ea typeface="宋体" pitchFamily="2" charset="-122"/>
              </a:rPr>
              <a:t>。</a:t>
            </a:r>
            <a:endParaRPr lang="en-US" altLang="zh-CN" sz="2400" b="1" dirty="0" smtClean="0">
              <a:latin typeface="Times New Roman" pitchFamily="18" charset="0"/>
              <a:ea typeface="宋体" pitchFamily="2" charset="-122"/>
            </a:endParaRPr>
          </a:p>
          <a:p>
            <a:pPr algn="just">
              <a:lnSpc>
                <a:spcPct val="150000"/>
              </a:lnSpc>
            </a:pPr>
            <a:endParaRPr lang="zh-CN" altLang="en-US" sz="2400" b="1" dirty="0">
              <a:latin typeface="Times New Roman" pitchFamily="18" charset="0"/>
              <a:ea typeface="宋体" pitchFamily="2" charset="-122"/>
            </a:endParaRPr>
          </a:p>
          <a:p>
            <a:pPr algn="just">
              <a:lnSpc>
                <a:spcPct val="150000"/>
              </a:lnSpc>
            </a:pPr>
            <a:r>
              <a:rPr lang="zh-CN" altLang="en-US" sz="2400" b="1" dirty="0">
                <a:latin typeface="Times New Roman" pitchFamily="18" charset="0"/>
                <a:ea typeface="宋体" pitchFamily="2" charset="-122"/>
              </a:rPr>
              <a:t>由于钨的</a:t>
            </a:r>
            <a:r>
              <a:rPr lang="zh-CN" altLang="en-US" sz="2400" b="1" u="sng" dirty="0">
                <a:latin typeface="Times New Roman" pitchFamily="18" charset="0"/>
                <a:ea typeface="宋体" pitchFamily="2" charset="-122"/>
              </a:rPr>
              <a:t>　　　　</a:t>
            </a:r>
            <a:r>
              <a:rPr lang="zh-CN" altLang="en-US" sz="2400" b="1" dirty="0" smtClean="0">
                <a:latin typeface="Times New Roman" pitchFamily="18" charset="0"/>
                <a:ea typeface="宋体" pitchFamily="2" charset="-122"/>
              </a:rPr>
              <a:t>较高，所以</a:t>
            </a:r>
            <a:r>
              <a:rPr lang="zh-CN" altLang="en-US" sz="2400" b="1" dirty="0">
                <a:latin typeface="Times New Roman" pitchFamily="18" charset="0"/>
                <a:ea typeface="宋体" pitchFamily="2" charset="-122"/>
              </a:rPr>
              <a:t>用钨制作灯丝。</a:t>
            </a:r>
          </a:p>
        </p:txBody>
      </p:sp>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8" name="矩形 7"/>
          <p:cNvSpPr/>
          <p:nvPr/>
        </p:nvSpPr>
        <p:spPr>
          <a:xfrm>
            <a:off x="2229135" y="5833553"/>
            <a:ext cx="988198" cy="461665"/>
          </a:xfrm>
          <a:prstGeom prst="rect">
            <a:avLst/>
          </a:prstGeom>
        </p:spPr>
        <p:txBody>
          <a:bodyPr wrap="square">
            <a:spAutoFit/>
          </a:bodyPr>
          <a:lstStyle/>
          <a:p>
            <a:r>
              <a:rPr lang="zh-CN" altLang="en-US" sz="2400" b="1" dirty="0" smtClean="0">
                <a:solidFill>
                  <a:srgbClr val="FF0000"/>
                </a:solidFill>
                <a:latin typeface="宋体" pitchFamily="2" charset="-122"/>
                <a:ea typeface="宋体" pitchFamily="2" charset="-122"/>
                <a:cs typeface="Times New Roman" pitchFamily="18" charset="0"/>
              </a:rPr>
              <a:t>熔点</a:t>
            </a:r>
            <a:endParaRPr lang="zh-CN" altLang="en-US" sz="2400" b="1" dirty="0">
              <a:solidFill>
                <a:srgbClr val="FF0000"/>
              </a:solidFill>
              <a:latin typeface="宋体" pitchFamily="2" charset="-122"/>
              <a:ea typeface="宋体" pitchFamily="2" charset="-122"/>
              <a:cs typeface="Times New Roman" pitchFamily="18" charset="0"/>
            </a:endParaRPr>
          </a:p>
        </p:txBody>
      </p:sp>
    </p:spTree>
    <p:extLst>
      <p:ext uri="{BB962C8B-B14F-4D97-AF65-F5344CB8AC3E}">
        <p14:creationId xmlns:p14="http://schemas.microsoft.com/office/powerpoint/2010/main" xmlns="" val="7205359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19999" y="1859390"/>
            <a:ext cx="10749511" cy="3416320"/>
          </a:xfrm>
          <a:prstGeom prst="rect">
            <a:avLst/>
          </a:prstGeom>
          <a:noFill/>
        </p:spPr>
        <p:txBody>
          <a:bodyPr wrap="square" rtlCol="0">
            <a:spAutoFit/>
          </a:bodyPr>
          <a:lstStyle/>
          <a:p>
            <a:pPr algn="just">
              <a:lnSpc>
                <a:spcPct val="150000"/>
              </a:lnSpc>
            </a:pPr>
            <a:r>
              <a:rPr lang="en-US" altLang="zh-CN" sz="2400" b="1" dirty="0" smtClean="0">
                <a:latin typeface="Times New Roman" pitchFamily="18" charset="0"/>
                <a:ea typeface="宋体" pitchFamily="2" charset="-122"/>
                <a:cs typeface="Times New Roman" pitchFamily="18" charset="0"/>
              </a:rPr>
              <a:t>3.</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改编题</a:t>
            </a:r>
            <a:r>
              <a:rPr lang="zh-CN" altLang="en-US" sz="2400" b="1" dirty="0" smtClean="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下列说法不正确的是</a:t>
            </a:r>
            <a:r>
              <a:rPr lang="zh-CN" altLang="en-US" sz="2400" b="1" dirty="0" smtClean="0">
                <a:latin typeface="Times New Roman" pitchFamily="18" charset="0"/>
                <a:ea typeface="宋体" pitchFamily="2" charset="-122"/>
                <a:cs typeface="Times New Roman" pitchFamily="18" charset="0"/>
              </a:rPr>
              <a:t>（        ）</a:t>
            </a:r>
            <a:endParaRPr lang="en-US" altLang="zh-CN" sz="2400" b="1" dirty="0">
              <a:latin typeface="Times New Roman" pitchFamily="18" charset="0"/>
              <a:ea typeface="宋体" pitchFamily="2" charset="-122"/>
              <a:cs typeface="Times New Roman" pitchFamily="18" charset="0"/>
            </a:endParaRPr>
          </a:p>
          <a:p>
            <a:pPr algn="just">
              <a:lnSpc>
                <a:spcPct val="150000"/>
              </a:lnSpc>
            </a:pP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r>
              <a:rPr lang="en-US" altLang="zh-CN" sz="2400" b="1" dirty="0">
                <a:latin typeface="Times New Roman" pitchFamily="18" charset="0"/>
                <a:ea typeface="宋体" pitchFamily="2" charset="-122"/>
                <a:cs typeface="Times New Roman" pitchFamily="18" charset="0"/>
              </a:rPr>
              <a:t>A.</a:t>
            </a:r>
            <a:r>
              <a:rPr lang="zh-CN" altLang="en-US" sz="2400" b="1" dirty="0">
                <a:latin typeface="Times New Roman" pitchFamily="18" charset="0"/>
                <a:ea typeface="宋体" pitchFamily="2" charset="-122"/>
                <a:cs typeface="Times New Roman" pitchFamily="18" charset="0"/>
              </a:rPr>
              <a:t>生产中使用最多的金属材料是合金</a:t>
            </a:r>
          </a:p>
          <a:p>
            <a:pPr algn="just">
              <a:lnSpc>
                <a:spcPct val="150000"/>
              </a:lnSpc>
            </a:pPr>
            <a:r>
              <a:rPr lang="en-US" altLang="zh-CN" sz="2400" b="1" dirty="0">
                <a:latin typeface="Times New Roman" pitchFamily="18" charset="0"/>
                <a:ea typeface="宋体" pitchFamily="2" charset="-122"/>
                <a:cs typeface="Times New Roman" pitchFamily="18" charset="0"/>
              </a:rPr>
              <a:t>B.</a:t>
            </a:r>
            <a:r>
              <a:rPr lang="zh-CN" altLang="en-US" sz="2400" b="1" dirty="0">
                <a:latin typeface="Times New Roman" pitchFamily="18" charset="0"/>
                <a:ea typeface="宋体" pitchFamily="2" charset="-122"/>
                <a:cs typeface="Times New Roman" pitchFamily="18" charset="0"/>
              </a:rPr>
              <a:t>金属资源广泛存在于地壳和海洋</a:t>
            </a:r>
          </a:p>
          <a:p>
            <a:pPr algn="just">
              <a:lnSpc>
                <a:spcPct val="150000"/>
              </a:lnSpc>
            </a:pPr>
            <a:r>
              <a:rPr lang="en-US" altLang="zh-CN" sz="2400" b="1" dirty="0">
                <a:latin typeface="Times New Roman" pitchFamily="18" charset="0"/>
                <a:ea typeface="宋体" pitchFamily="2" charset="-122"/>
                <a:cs typeface="Times New Roman" pitchFamily="18" charset="0"/>
              </a:rPr>
              <a:t>C.</a:t>
            </a:r>
            <a:r>
              <a:rPr lang="zh-CN" altLang="en-US" sz="2400" b="1" dirty="0">
                <a:latin typeface="Times New Roman" pitchFamily="18" charset="0"/>
                <a:ea typeface="宋体" pitchFamily="2" charset="-122"/>
                <a:cs typeface="Times New Roman" pitchFamily="18" charset="0"/>
              </a:rPr>
              <a:t>废旧金属的回收利用可以减少环境污染</a:t>
            </a:r>
          </a:p>
          <a:p>
            <a:pPr algn="just">
              <a:lnSpc>
                <a:spcPct val="150000"/>
              </a:lnSpc>
            </a:pPr>
            <a:r>
              <a:rPr lang="en-US" altLang="zh-CN" sz="2400" b="1" dirty="0">
                <a:latin typeface="Times New Roman" pitchFamily="18" charset="0"/>
                <a:ea typeface="宋体" pitchFamily="2" charset="-122"/>
                <a:cs typeface="Times New Roman" pitchFamily="18" charset="0"/>
              </a:rPr>
              <a:t>D.</a:t>
            </a:r>
            <a:r>
              <a:rPr lang="zh-CN" altLang="en-US" sz="2400" b="1" dirty="0">
                <a:latin typeface="Times New Roman" pitchFamily="18" charset="0"/>
                <a:ea typeface="宋体" pitchFamily="2" charset="-122"/>
                <a:cs typeface="Times New Roman" pitchFamily="18" charset="0"/>
              </a:rPr>
              <a:t>铁制品在干燥的空气中容易生锈</a:t>
            </a:r>
          </a:p>
        </p:txBody>
      </p:sp>
      <p:sp>
        <p:nvSpPr>
          <p:cNvPr id="6" name="矩形 5"/>
          <p:cNvSpPr/>
          <p:nvPr/>
        </p:nvSpPr>
        <p:spPr>
          <a:xfrm>
            <a:off x="6448350" y="1948078"/>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D</a:t>
            </a:r>
            <a:endParaRPr lang="zh-CN" alt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xmlns="" val="29155827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595820" y="1859390"/>
            <a:ext cx="11020445" cy="3416320"/>
          </a:xfrm>
          <a:prstGeom prst="rect">
            <a:avLst/>
          </a:prstGeom>
          <a:noFill/>
        </p:spPr>
        <p:txBody>
          <a:bodyPr wrap="square" rtlCol="0">
            <a:spAutoFit/>
          </a:bodyPr>
          <a:lstStyle/>
          <a:p>
            <a:pPr algn="just">
              <a:lnSpc>
                <a:spcPct val="150000"/>
              </a:lnSpc>
            </a:pPr>
            <a:r>
              <a:rPr lang="en-US" altLang="zh-CN" sz="2400" b="1" dirty="0" smtClean="0">
                <a:latin typeface="Times New Roman" pitchFamily="18" charset="0"/>
                <a:ea typeface="宋体" pitchFamily="2" charset="-122"/>
                <a:cs typeface="Times New Roman" pitchFamily="18" charset="0"/>
              </a:rPr>
              <a:t>4.</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2021•</a:t>
            </a:r>
            <a:r>
              <a:rPr lang="zh-CN" altLang="en-US" sz="2400" b="1" dirty="0" smtClean="0">
                <a:latin typeface="Times New Roman" pitchFamily="18" charset="0"/>
                <a:ea typeface="宋体" pitchFamily="2" charset="-122"/>
                <a:cs typeface="Times New Roman" pitchFamily="18" charset="0"/>
              </a:rPr>
              <a:t>张家口怀安县期末）</a:t>
            </a:r>
            <a:r>
              <a:rPr lang="zh-CN" altLang="en-US" sz="2400" b="1" dirty="0">
                <a:latin typeface="Times New Roman" pitchFamily="18" charset="0"/>
                <a:ea typeface="宋体" pitchFamily="2" charset="-122"/>
                <a:cs typeface="Times New Roman" pitchFamily="18" charset="0"/>
              </a:rPr>
              <a:t>在</a:t>
            </a:r>
            <a:r>
              <a:rPr lang="zh-CN" altLang="en-US" sz="2400" b="1" dirty="0">
                <a:latin typeface="宋体" pitchFamily="2" charset="-122"/>
                <a:ea typeface="宋体" pitchFamily="2" charset="-122"/>
                <a:cs typeface="Times New Roman" pitchFamily="18" charset="0"/>
              </a:rPr>
              <a:t>“南海一号”打捞出来的文物</a:t>
            </a:r>
            <a:r>
              <a:rPr lang="zh-CN" altLang="en-US" sz="2400" b="1" dirty="0" smtClean="0">
                <a:latin typeface="宋体" pitchFamily="2" charset="-122"/>
                <a:ea typeface="宋体" pitchFamily="2" charset="-122"/>
                <a:cs typeface="Times New Roman" pitchFamily="18" charset="0"/>
              </a:rPr>
              <a:t>中，</a:t>
            </a:r>
            <a:r>
              <a:rPr lang="en-US" altLang="zh-CN" sz="2400" b="1" dirty="0" smtClean="0">
                <a:latin typeface="宋体" pitchFamily="2" charset="-122"/>
                <a:ea typeface="宋体" pitchFamily="2" charset="-122"/>
                <a:cs typeface="Times New Roman" pitchFamily="18" charset="0"/>
              </a:rPr>
              <a:t>“</a:t>
            </a:r>
            <a:r>
              <a:rPr lang="zh-CN" altLang="en-US" sz="2400" b="1" dirty="0">
                <a:latin typeface="宋体" pitchFamily="2" charset="-122"/>
                <a:ea typeface="宋体" pitchFamily="2" charset="-122"/>
                <a:cs typeface="Times New Roman" pitchFamily="18" charset="0"/>
              </a:rPr>
              <a:t>金龙纹手镯”光彩夺目</a:t>
            </a:r>
            <a:r>
              <a:rPr lang="en-US" altLang="zh-CN" sz="2400" b="1" dirty="0">
                <a:latin typeface="宋体" pitchFamily="2" charset="-122"/>
                <a:ea typeface="宋体" pitchFamily="2" charset="-122"/>
                <a:cs typeface="Times New Roman" pitchFamily="18" charset="0"/>
              </a:rPr>
              <a:t>,</a:t>
            </a:r>
            <a:r>
              <a:rPr lang="zh-CN" altLang="en-US" sz="2400" b="1" dirty="0" smtClean="0">
                <a:latin typeface="宋体" pitchFamily="2" charset="-122"/>
                <a:ea typeface="宋体" pitchFamily="2" charset="-122"/>
                <a:cs typeface="Times New Roman" pitchFamily="18" charset="0"/>
              </a:rPr>
              <a:t>完好无损；铜镜</a:t>
            </a:r>
            <a:r>
              <a:rPr lang="zh-CN" altLang="en-US" sz="2400" b="1" dirty="0">
                <a:latin typeface="宋体" pitchFamily="2" charset="-122"/>
                <a:ea typeface="宋体" pitchFamily="2" charset="-122"/>
                <a:cs typeface="Times New Roman" pitchFamily="18" charset="0"/>
              </a:rPr>
              <a:t>表面有铜锈</a:t>
            </a:r>
            <a:r>
              <a:rPr lang="en-US" altLang="zh-CN" sz="2400" b="1" dirty="0">
                <a:latin typeface="宋体" pitchFamily="2" charset="-122"/>
                <a:ea typeface="宋体" pitchFamily="2" charset="-122"/>
                <a:cs typeface="Times New Roman" pitchFamily="18" charset="0"/>
              </a:rPr>
              <a:t>;</a:t>
            </a:r>
            <a:r>
              <a:rPr lang="zh-CN" altLang="en-US" sz="2400" b="1" dirty="0">
                <a:latin typeface="宋体" pitchFamily="2" charset="-122"/>
                <a:ea typeface="宋体" pitchFamily="2" charset="-122"/>
                <a:cs typeface="Times New Roman" pitchFamily="18" charset="0"/>
              </a:rPr>
              <a:t>铁器则锈迹</a:t>
            </a:r>
            <a:r>
              <a:rPr lang="zh-CN" altLang="en-US" sz="2400" b="1" dirty="0" smtClean="0">
                <a:latin typeface="宋体" pitchFamily="2" charset="-122"/>
                <a:ea typeface="宋体" pitchFamily="2" charset="-122"/>
                <a:cs typeface="Times New Roman" pitchFamily="18" charset="0"/>
              </a:rPr>
              <a:t>斑斑，残存很少，这</a:t>
            </a:r>
            <a:r>
              <a:rPr lang="zh-CN" altLang="en-US" sz="2400" b="1" dirty="0">
                <a:latin typeface="宋体" pitchFamily="2" charset="-122"/>
                <a:ea typeface="宋体" pitchFamily="2" charset="-122"/>
                <a:cs typeface="Times New Roman" pitchFamily="18" charset="0"/>
              </a:rPr>
              <a:t>说明</a:t>
            </a:r>
            <a:r>
              <a:rPr lang="en-US" altLang="zh-CN" sz="2400" b="1" dirty="0">
                <a:latin typeface="宋体" pitchFamily="2" charset="-122"/>
                <a:ea typeface="宋体" pitchFamily="2" charset="-122"/>
                <a:cs typeface="Times New Roman" pitchFamily="18" charset="0"/>
              </a:rPr>
              <a:t>:</a:t>
            </a:r>
          </a:p>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1</a:t>
            </a:r>
            <a:r>
              <a:rPr lang="zh-CN" altLang="en-US" sz="2400" b="1" dirty="0" smtClean="0">
                <a:latin typeface="Times New Roman" pitchFamily="18" charset="0"/>
                <a:ea typeface="宋体" pitchFamily="2" charset="-122"/>
                <a:cs typeface="Times New Roman" pitchFamily="18" charset="0"/>
              </a:rPr>
              <a:t>）金</a:t>
            </a:r>
            <a:r>
              <a:rPr lang="zh-CN" altLang="en-US" sz="2400" b="1" dirty="0">
                <a:latin typeface="Times New Roman" pitchFamily="18" charset="0"/>
                <a:ea typeface="宋体" pitchFamily="2" charset="-122"/>
                <a:cs typeface="Times New Roman" pitchFamily="18" charset="0"/>
              </a:rPr>
              <a:t>、铜、铁这三种金属的活动顺序由强到弱的顺序是</a:t>
            </a:r>
            <a:r>
              <a:rPr lang="zh-CN" altLang="en-US" sz="2400" b="1" u="sng" dirty="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。写出</a:t>
            </a:r>
            <a:r>
              <a:rPr lang="zh-CN" altLang="en-US" sz="2400" b="1" dirty="0">
                <a:latin typeface="Times New Roman" pitchFamily="18" charset="0"/>
                <a:ea typeface="宋体" pitchFamily="2" charset="-122"/>
                <a:cs typeface="Times New Roman" pitchFamily="18" charset="0"/>
              </a:rPr>
              <a:t>一个证明铁比铜活泼的化学方程式</a:t>
            </a:r>
            <a:r>
              <a:rPr lang="zh-CN" altLang="en-US" sz="2400" b="1" u="sng" dirty="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 </a:t>
            </a:r>
            <a:endParaRPr lang="zh-CN" altLang="en-US" sz="2400" b="1" dirty="0">
              <a:latin typeface="Times New Roman" pitchFamily="18" charset="0"/>
              <a:ea typeface="宋体" pitchFamily="2" charset="-122"/>
              <a:cs typeface="Times New Roman" pitchFamily="18" charset="0"/>
            </a:endParaRPr>
          </a:p>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a:t>
            </a:r>
            <a:r>
              <a:rPr lang="zh-CN" altLang="en-US" sz="2400" b="1" dirty="0" smtClean="0">
                <a:latin typeface="Times New Roman" pitchFamily="18" charset="0"/>
                <a:ea typeface="宋体" pitchFamily="2" charset="-122"/>
                <a:cs typeface="Times New Roman" pitchFamily="18" charset="0"/>
              </a:rPr>
              <a:t>）生铁</a:t>
            </a:r>
            <a:r>
              <a:rPr lang="zh-CN" altLang="en-US" sz="2400" b="1" dirty="0">
                <a:latin typeface="Times New Roman" pitchFamily="18" charset="0"/>
                <a:ea typeface="宋体" pitchFamily="2" charset="-122"/>
                <a:cs typeface="Times New Roman" pitchFamily="18" charset="0"/>
              </a:rPr>
              <a:t>和钢都是铁的</a:t>
            </a:r>
            <a:r>
              <a:rPr lang="zh-CN" altLang="en-US" sz="2400" b="1" dirty="0" smtClean="0">
                <a:latin typeface="Times New Roman" pitchFamily="18" charset="0"/>
                <a:ea typeface="宋体" pitchFamily="2" charset="-122"/>
                <a:cs typeface="Times New Roman" pitchFamily="18" charset="0"/>
              </a:rPr>
              <a:t>合金，二者</a:t>
            </a:r>
            <a:r>
              <a:rPr lang="zh-CN" altLang="en-US" sz="2400" b="1" dirty="0">
                <a:latin typeface="Times New Roman" pitchFamily="18" charset="0"/>
                <a:ea typeface="宋体" pitchFamily="2" charset="-122"/>
                <a:cs typeface="Times New Roman" pitchFamily="18" charset="0"/>
              </a:rPr>
              <a:t>性能不同的原因是</a:t>
            </a:r>
            <a:r>
              <a:rPr lang="zh-CN" altLang="en-US" sz="2400" b="1" u="sng" dirty="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 </a:t>
            </a:r>
            <a:endParaRPr lang="zh-CN" altLang="en-US" sz="2400" b="1" dirty="0">
              <a:latin typeface="Times New Roman" pitchFamily="18" charset="0"/>
              <a:ea typeface="宋体" pitchFamily="2" charset="-122"/>
              <a:cs typeface="Times New Roman" pitchFamily="18" charset="0"/>
            </a:endParaRPr>
          </a:p>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3</a:t>
            </a:r>
            <a:r>
              <a:rPr lang="zh-CN" altLang="en-US" sz="2400" b="1" dirty="0" smtClean="0">
                <a:latin typeface="Times New Roman" pitchFamily="18" charset="0"/>
                <a:ea typeface="宋体" pitchFamily="2" charset="-122"/>
                <a:cs typeface="Times New Roman" pitchFamily="18" charset="0"/>
              </a:rPr>
              <a:t>）写出</a:t>
            </a:r>
            <a:r>
              <a:rPr lang="zh-CN" altLang="en-US" sz="2400" b="1" dirty="0">
                <a:latin typeface="Times New Roman" pitchFamily="18" charset="0"/>
                <a:ea typeface="宋体" pitchFamily="2" charset="-122"/>
                <a:cs typeface="Times New Roman" pitchFamily="18" charset="0"/>
              </a:rPr>
              <a:t>防止铁生锈的一种方法是</a:t>
            </a:r>
            <a:r>
              <a:rPr lang="zh-CN" altLang="en-US" sz="2400" b="1" u="sng" dirty="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 </a:t>
            </a:r>
            <a:endParaRPr lang="zh-CN" altLang="en-US" sz="2400" b="1" dirty="0">
              <a:latin typeface="Times New Roman" pitchFamily="18" charset="0"/>
              <a:ea typeface="宋体" pitchFamily="2" charset="-122"/>
              <a:cs typeface="Times New Roman" pitchFamily="18" charset="0"/>
            </a:endParaRPr>
          </a:p>
        </p:txBody>
      </p:sp>
      <p:sp>
        <p:nvSpPr>
          <p:cNvPr id="7" name="TextBox 6"/>
          <p:cNvSpPr txBox="1"/>
          <p:nvPr/>
        </p:nvSpPr>
        <p:spPr>
          <a:xfrm>
            <a:off x="9121204" y="3060731"/>
            <a:ext cx="1462260" cy="461665"/>
          </a:xfrm>
          <a:prstGeom prst="rect">
            <a:avLst/>
          </a:prstGeom>
          <a:noFill/>
        </p:spPr>
        <p:txBody>
          <a:bodyPr wrap="none" rtlCol="0">
            <a:spAutoFit/>
          </a:bodyPr>
          <a:lstStyle/>
          <a:p>
            <a:r>
              <a:rPr lang="zh-CN" altLang="en-US" sz="2400" b="1" dirty="0">
                <a:solidFill>
                  <a:srgbClr val="FF0000"/>
                </a:solidFill>
                <a:latin typeface="Times New Roman" pitchFamily="18" charset="0"/>
                <a:ea typeface="宋体" pitchFamily="2" charset="-122"/>
                <a:cs typeface="Times New Roman" pitchFamily="18" charset="0"/>
              </a:rPr>
              <a:t>铁</a:t>
            </a:r>
            <a:r>
              <a:rPr lang="en-US" altLang="zh-CN" sz="2400" b="1" dirty="0">
                <a:solidFill>
                  <a:srgbClr val="FF0000"/>
                </a:solidFill>
                <a:latin typeface="Times New Roman" pitchFamily="18" charset="0"/>
                <a:ea typeface="宋体" pitchFamily="2" charset="-122"/>
                <a:cs typeface="Times New Roman" pitchFamily="18" charset="0"/>
              </a:rPr>
              <a:t>&gt;</a:t>
            </a:r>
            <a:r>
              <a:rPr lang="zh-CN" altLang="en-US" sz="2400" b="1" dirty="0">
                <a:solidFill>
                  <a:srgbClr val="FF0000"/>
                </a:solidFill>
                <a:latin typeface="Times New Roman" pitchFamily="18" charset="0"/>
                <a:ea typeface="宋体" pitchFamily="2" charset="-122"/>
                <a:cs typeface="Times New Roman" pitchFamily="18" charset="0"/>
              </a:rPr>
              <a:t>铜</a:t>
            </a:r>
            <a:r>
              <a:rPr lang="en-US" altLang="zh-CN" sz="2400" b="1" dirty="0">
                <a:solidFill>
                  <a:srgbClr val="FF0000"/>
                </a:solidFill>
                <a:latin typeface="Times New Roman" pitchFamily="18" charset="0"/>
                <a:ea typeface="宋体" pitchFamily="2" charset="-122"/>
                <a:cs typeface="Times New Roman" pitchFamily="18" charset="0"/>
              </a:rPr>
              <a:t>&gt;</a:t>
            </a:r>
            <a:r>
              <a:rPr lang="zh-CN" altLang="en-US" sz="2400" b="1" dirty="0">
                <a:solidFill>
                  <a:srgbClr val="FF0000"/>
                </a:solidFill>
                <a:latin typeface="Times New Roman" pitchFamily="18" charset="0"/>
                <a:ea typeface="宋体" pitchFamily="2" charset="-122"/>
                <a:cs typeface="Times New Roman" pitchFamily="18" charset="0"/>
              </a:rPr>
              <a:t>金</a:t>
            </a:r>
          </a:p>
        </p:txBody>
      </p:sp>
      <p:sp>
        <p:nvSpPr>
          <p:cNvPr id="11" name="TextBox 10"/>
          <p:cNvSpPr txBox="1"/>
          <p:nvPr/>
        </p:nvSpPr>
        <p:spPr>
          <a:xfrm>
            <a:off x="8249691" y="4127487"/>
            <a:ext cx="1731564" cy="461665"/>
          </a:xfrm>
          <a:prstGeom prst="rect">
            <a:avLst/>
          </a:prstGeom>
          <a:noFill/>
        </p:spPr>
        <p:txBody>
          <a:bodyPr wrap="none" rtlCol="0">
            <a:spAutoFit/>
          </a:bodyPr>
          <a:lstStyle/>
          <a:p>
            <a:r>
              <a:rPr lang="zh-CN" altLang="en-US" sz="2400" b="1" dirty="0">
                <a:solidFill>
                  <a:srgbClr val="FF0000"/>
                </a:solidFill>
                <a:latin typeface="宋体" pitchFamily="2" charset="-122"/>
                <a:ea typeface="宋体" pitchFamily="2" charset="-122"/>
                <a:cs typeface="Times New Roman" pitchFamily="18" charset="0"/>
              </a:rPr>
              <a:t>含碳量不同</a:t>
            </a:r>
          </a:p>
        </p:txBody>
      </p:sp>
      <p:sp>
        <p:nvSpPr>
          <p:cNvPr id="13" name="TextBox 12"/>
          <p:cNvSpPr txBox="1"/>
          <p:nvPr/>
        </p:nvSpPr>
        <p:spPr>
          <a:xfrm>
            <a:off x="5871218" y="4668175"/>
            <a:ext cx="2659702" cy="461665"/>
          </a:xfrm>
          <a:prstGeom prst="rect">
            <a:avLst/>
          </a:prstGeom>
          <a:noFill/>
        </p:spPr>
        <p:txBody>
          <a:bodyPr wrap="none" rtlCol="0">
            <a:spAutoFit/>
          </a:bodyPr>
          <a:lstStyle/>
          <a:p>
            <a:r>
              <a:rPr lang="zh-CN" altLang="en-US" sz="2400" b="1" dirty="0">
                <a:solidFill>
                  <a:srgbClr val="FF0000"/>
                </a:solidFill>
                <a:latin typeface="宋体" pitchFamily="2" charset="-122"/>
                <a:ea typeface="宋体" pitchFamily="2" charset="-122"/>
                <a:cs typeface="Times New Roman" pitchFamily="18" charset="0"/>
              </a:rPr>
              <a:t>在铁的表面刷漆等</a:t>
            </a:r>
          </a:p>
        </p:txBody>
      </p:sp>
      <mc:AlternateContent xmlns:mc="http://schemas.openxmlformats.org/markup-compatibility/2006">
        <mc:Choice xmlns:a14="http://schemas.microsoft.com/office/drawing/2010/main" xmlns="" Requires="a14">
          <p:sp>
            <p:nvSpPr>
              <p:cNvPr id="14" name="TextBox 13"/>
              <p:cNvSpPr txBox="1"/>
              <p:nvPr/>
            </p:nvSpPr>
            <p:spPr>
              <a:xfrm>
                <a:off x="6144518" y="3590128"/>
                <a:ext cx="3587842" cy="465064"/>
              </a:xfrm>
              <a:prstGeom prst="rect">
                <a:avLst/>
              </a:prstGeom>
              <a:noFill/>
            </p:spPr>
            <p:txBody>
              <a:bodyPr wrap="none" rtlCol="0">
                <a:spAutoFit/>
              </a:bodyPr>
              <a:lstStyle/>
              <a:p>
                <a:pPr algn="just"/>
                <a:r>
                  <a:rPr lang="en-US" altLang="zh-CN" sz="2400" b="1" dirty="0" smtClean="0">
                    <a:solidFill>
                      <a:srgbClr val="FF0000"/>
                    </a:solidFill>
                    <a:latin typeface="Times New Roman" pitchFamily="18" charset="0"/>
                    <a:cs typeface="Times New Roman" pitchFamily="18" charset="0"/>
                  </a:rPr>
                  <a:t>Fe+CuSO</a:t>
                </a:r>
                <a:r>
                  <a:rPr lang="en-US" altLang="zh-CN" sz="2400" b="1" baseline="-25000" dirty="0">
                    <a:solidFill>
                      <a:srgbClr val="FF0000"/>
                    </a:solidFill>
                    <a:latin typeface="Times New Roman" pitchFamily="18" charset="0"/>
                    <a:cs typeface="Times New Roman" pitchFamily="18" charset="0"/>
                  </a:rPr>
                  <a:t>4</a:t>
                </a:r>
                <a:r>
                  <a:rPr lang="en-US" altLang="zh-CN" sz="2400" b="1" dirty="0">
                    <a:solidFill>
                      <a:srgbClr val="FF0000"/>
                    </a:solidFill>
                    <a:latin typeface="Times New Roman" pitchFamily="18" charset="0"/>
                    <a:cs typeface="Times New Roman" pitchFamily="18" charset="0"/>
                  </a:rPr>
                  <a:t/>
                </a:r>
                <a14:m>
                  <m:oMath xmlns:m="http://schemas.openxmlformats.org/officeDocument/2006/math">
                    <m:f>
                      <m:fPr>
                        <m:ctrlPr>
                          <a:rPr lang="en-US" altLang="zh-CN" sz="2000"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sz="2000" b="1" i="1" dirty="0">
                                <a:solidFill>
                                  <a:srgbClr val="FF0000"/>
                                </a:solidFill>
                                <a:latin typeface="Cambria Math"/>
                                <a:ea typeface="宋体" panose="02010600030101010101" pitchFamily="2" charset="-122"/>
                                <a:cs typeface="Cambria Math" panose="02040503050406030204" charset="0"/>
                              </a:rPr>
                            </m:ctrlPr>
                          </m:barPr>
                          <m:e>
                            <m:r>
                              <a:rPr lang="en-US" altLang="zh-CN" sz="2000" b="1" dirty="0">
                                <a:solidFill>
                                  <a:srgbClr val="FF0000"/>
                                </a:solidFill>
                                <a:latin typeface="Cambria Math"/>
                                <a:ea typeface="宋体" panose="02010600030101010101" pitchFamily="2" charset="-122"/>
                                <a:cs typeface="Cambria Math" panose="02040503050406030204" charset="0"/>
                              </a:rPr>
                              <m:t>  </m:t>
                            </m:r>
                            <m:r>
                              <a:rPr lang="en-US" altLang="zh-CN" sz="2000" b="1" i="1" dirty="0" smtClean="0">
                                <a:solidFill>
                                  <a:srgbClr val="FF0000"/>
                                </a:solidFill>
                                <a:latin typeface="Cambria Math"/>
                                <a:ea typeface="宋体" panose="02010600030101010101" pitchFamily="2" charset="-122"/>
                                <a:cs typeface="Cambria Math" panose="02040503050406030204" charset="0"/>
                              </a:rPr>
                              <m:t>       </m:t>
                            </m:r>
                            <m:r>
                              <a:rPr lang="en-US" altLang="zh-CN" sz="2000" b="1" dirty="0">
                                <a:solidFill>
                                  <a:srgbClr val="FF0000"/>
                                </a:solidFill>
                                <a:latin typeface="Cambria Math"/>
                                <a:ea typeface="宋体" panose="02010600030101010101" pitchFamily="2" charset="-122"/>
                                <a:cs typeface="Cambria Math" panose="02040503050406030204" charset="0"/>
                              </a:rPr>
                              <m:t>  </m:t>
                            </m:r>
                          </m:e>
                        </m:bar>
                      </m:num>
                      <m:den>
                        <m:r>
                          <a:rPr lang="en-US" altLang="zh-CN" sz="2000" b="1" i="1" dirty="0">
                            <a:solidFill>
                              <a:srgbClr val="FF0000"/>
                            </a:solidFill>
                            <a:latin typeface="Cambria Math" panose="02040503050406030204" charset="0"/>
                            <a:ea typeface="宋体" panose="02010600030101010101" pitchFamily="2" charset="-122"/>
                            <a:cs typeface="Cambria Math" panose="02040503050406030204" charset="0"/>
                          </a:rPr>
                          <m:t> </m:t>
                        </m:r>
                      </m:den>
                    </m:f>
                    <m:r>
                      <a:rPr lang="en-US" altLang="zh-CN" sz="2000" b="1" i="1" dirty="0">
                        <a:solidFill>
                          <a:srgbClr val="FF0000"/>
                        </a:solidFill>
                        <a:latin typeface="Cambria Math"/>
                        <a:ea typeface="宋体" panose="02010600030101010101" pitchFamily="2" charset="-122"/>
                        <a:cs typeface="Cambria Math" panose="02040503050406030204" charset="0"/>
                      </a:rPr>
                      <m:t> </m:t>
                    </m:r>
                  </m:oMath>
                </a14:m>
                <a:r>
                  <a:rPr lang="en-US" altLang="zh-CN" sz="2400" b="1" dirty="0">
                    <a:solidFill>
                      <a:srgbClr val="FF0000"/>
                    </a:solidFill>
                    <a:latin typeface="Times New Roman" pitchFamily="18" charset="0"/>
                    <a:cs typeface="Times New Roman" pitchFamily="18" charset="0"/>
                  </a:rPr>
                  <a:t>FeSO</a:t>
                </a:r>
                <a:r>
                  <a:rPr lang="en-US" altLang="zh-CN" sz="2400" b="1" baseline="-25000" dirty="0">
                    <a:solidFill>
                      <a:srgbClr val="FF0000"/>
                    </a:solidFill>
                    <a:latin typeface="Times New Roman" pitchFamily="18" charset="0"/>
                    <a:cs typeface="Times New Roman" pitchFamily="18" charset="0"/>
                  </a:rPr>
                  <a:t>4</a:t>
                </a:r>
                <a:r>
                  <a:rPr lang="en-US" altLang="zh-CN" sz="2400" b="1" dirty="0">
                    <a:solidFill>
                      <a:srgbClr val="FF0000"/>
                    </a:solidFill>
                    <a:latin typeface="Times New Roman" pitchFamily="18" charset="0"/>
                    <a:cs typeface="Times New Roman" pitchFamily="18" charset="0"/>
                  </a:rPr>
                  <a:t>+Cu</a:t>
                </a:r>
                <a:endParaRPr lang="zh-CN" altLang="en-US" sz="2400" b="1" dirty="0">
                  <a:solidFill>
                    <a:srgbClr val="FF0000"/>
                  </a:solidFill>
                  <a:latin typeface="Times New Roman" pitchFamily="18" charset="0"/>
                  <a:ea typeface="宋体" pitchFamily="2" charset="-122"/>
                  <a:cs typeface="Times New Roman" pitchFamily="18" charset="0"/>
                </a:endParaRPr>
              </a:p>
            </p:txBody>
          </p:sp>
        </mc:Choice>
        <mc:Fallback>
          <p:sp>
            <p:nvSpPr>
              <p:cNvPr id="14" name="TextBox 13"/>
              <p:cNvSpPr txBox="1">
                <a:spLocks noRot="1" noChangeAspect="1" noMove="1" noResize="1" noEditPoints="1" noAdjustHandles="1" noChangeArrowheads="1" noChangeShapeType="1" noTextEdit="1"/>
              </p:cNvSpPr>
              <p:nvPr/>
            </p:nvSpPr>
            <p:spPr>
              <a:xfrm>
                <a:off x="6144518" y="3590128"/>
                <a:ext cx="3587842" cy="465064"/>
              </a:xfrm>
              <a:prstGeom prst="rect">
                <a:avLst/>
              </a:prstGeom>
              <a:blipFill rotWithShape="1">
                <a:blip r:embed="rId3"/>
                <a:stretch>
                  <a:fillRect l="-2716" t="-18421" r="-1528" b="-21053"/>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21028967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randombar(horizontal)">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randombar(horizontal)">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randombar(horizontal)">
                                      <p:cBhvr>
                                        <p:cTn id="2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P spid="13" grpId="0"/>
      <p:bldP spid="14"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19999" y="2014160"/>
            <a:ext cx="10749511" cy="3416320"/>
          </a:xfrm>
          <a:prstGeom prst="rect">
            <a:avLst/>
          </a:prstGeom>
          <a:noFill/>
        </p:spPr>
        <p:txBody>
          <a:bodyPr wrap="square" rtlCol="0">
            <a:spAutoFit/>
          </a:bodyPr>
          <a:lstStyle/>
          <a:p>
            <a:pPr algn="just">
              <a:lnSpc>
                <a:spcPct val="150000"/>
              </a:lnSpc>
            </a:pPr>
            <a:r>
              <a:rPr lang="en-US" altLang="zh-CN" sz="2400" b="1" dirty="0" smtClean="0">
                <a:latin typeface="Times New Roman" pitchFamily="18" charset="0"/>
                <a:ea typeface="宋体" pitchFamily="2" charset="-122"/>
                <a:cs typeface="Times New Roman" pitchFamily="18" charset="0"/>
              </a:rPr>
              <a:t>5.</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唐山路北区期末</a:t>
            </a:r>
            <a:r>
              <a:rPr lang="zh-CN" altLang="en-US" sz="2400" b="1" dirty="0" smtClean="0">
                <a:latin typeface="Times New Roman" pitchFamily="18" charset="0"/>
                <a:ea typeface="宋体" pitchFamily="2" charset="-122"/>
                <a:cs typeface="Times New Roman" pitchFamily="18" charset="0"/>
              </a:rPr>
              <a:t>）</a:t>
            </a:r>
            <a:r>
              <a:rPr lang="zh-CN" altLang="zh-CN" sz="2400" b="1" dirty="0">
                <a:latin typeface="Times New Roman" pitchFamily="18" charset="0"/>
                <a:ea typeface="宋体" pitchFamily="2" charset="-122"/>
              </a:rPr>
              <a:t>金属与人类的生产生活息息相关。</a:t>
            </a:r>
          </a:p>
          <a:p>
            <a:pPr algn="just">
              <a:lnSpc>
                <a:spcPct val="150000"/>
              </a:lnSpc>
            </a:pPr>
            <a:r>
              <a:rPr lang="zh-CN" altLang="en-US" sz="2400" b="1" dirty="0" smtClean="0">
                <a:latin typeface="Times New Roman" pitchFamily="18" charset="0"/>
                <a:ea typeface="宋体" pitchFamily="2" charset="-122"/>
              </a:rPr>
              <a:t>（</a:t>
            </a:r>
            <a:r>
              <a:rPr lang="en-US" altLang="zh-CN" sz="2400" b="1" dirty="0" smtClean="0">
                <a:latin typeface="Times New Roman" pitchFamily="18" charset="0"/>
                <a:ea typeface="宋体" pitchFamily="2" charset="-122"/>
              </a:rPr>
              <a:t>1</a:t>
            </a:r>
            <a:r>
              <a:rPr lang="zh-CN" altLang="en-US" sz="2400" b="1" dirty="0" smtClean="0">
                <a:latin typeface="Times New Roman" pitchFamily="18" charset="0"/>
                <a:ea typeface="宋体" pitchFamily="2" charset="-122"/>
              </a:rPr>
              <a:t>）</a:t>
            </a:r>
            <a:r>
              <a:rPr lang="zh-CN" altLang="zh-CN" sz="2400" b="1" dirty="0" smtClean="0">
                <a:latin typeface="宋体" pitchFamily="2" charset="-122"/>
                <a:ea typeface="宋体" pitchFamily="2" charset="-122"/>
              </a:rPr>
              <a:t>人们</a:t>
            </a:r>
            <a:r>
              <a:rPr lang="zh-CN" altLang="zh-CN" sz="2400" b="1" dirty="0">
                <a:latin typeface="宋体" pitchFamily="2" charset="-122"/>
                <a:ea typeface="宋体" pitchFamily="2" charset="-122"/>
              </a:rPr>
              <a:t>习惯上称为“五金”的金、银、铜、铁、锡</a:t>
            </a:r>
            <a:r>
              <a:rPr lang="zh-CN" altLang="zh-CN" sz="2400" b="1" dirty="0" smtClean="0">
                <a:latin typeface="宋体" pitchFamily="2" charset="-122"/>
                <a:ea typeface="宋体" pitchFamily="2" charset="-122"/>
              </a:rPr>
              <a:t>中</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把金属</a:t>
            </a:r>
            <a:r>
              <a:rPr lang="en-US" altLang="zh-CN" sz="2400" b="1" dirty="0" smtClean="0">
                <a:latin typeface="宋体" pitchFamily="2" charset="-122"/>
                <a:ea typeface="宋体" pitchFamily="2" charset="-122"/>
              </a:rPr>
              <a:t>______</a:t>
            </a:r>
            <a:r>
              <a:rPr lang="zh-CN" altLang="zh-CN" sz="2400" b="1" u="sng" dirty="0">
                <a:latin typeface="宋体" pitchFamily="2" charset="-122"/>
                <a:ea typeface="宋体" pitchFamily="2" charset="-122"/>
              </a:rPr>
              <a:t>　　　　　</a:t>
            </a:r>
            <a:r>
              <a:rPr lang="zh-CN" altLang="zh-CN" sz="2400" b="1" dirty="0">
                <a:latin typeface="宋体" pitchFamily="2" charset="-122"/>
                <a:ea typeface="宋体" pitchFamily="2" charset="-122"/>
              </a:rPr>
              <a:t>的位置移到</a:t>
            </a:r>
            <a:r>
              <a:rPr lang="zh-CN" altLang="zh-CN" sz="2400" b="1" dirty="0" smtClean="0">
                <a:latin typeface="宋体" pitchFamily="2" charset="-122"/>
                <a:ea typeface="宋体" pitchFamily="2" charset="-122"/>
              </a:rPr>
              <a:t>最后</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正好</a:t>
            </a:r>
            <a:r>
              <a:rPr lang="zh-CN" altLang="zh-CN" sz="2400" b="1" dirty="0">
                <a:latin typeface="宋体" pitchFamily="2" charset="-122"/>
                <a:ea typeface="宋体" pitchFamily="2" charset="-122"/>
              </a:rPr>
              <a:t>符合金属活动性由</a:t>
            </a: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填“强到弱”或“弱到强”</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的</a:t>
            </a:r>
            <a:r>
              <a:rPr lang="zh-CN" altLang="zh-CN" sz="2400" b="1" dirty="0" smtClean="0">
                <a:latin typeface="宋体" pitchFamily="2" charset="-122"/>
                <a:ea typeface="宋体" pitchFamily="2" charset="-122"/>
              </a:rPr>
              <a:t>顺序</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其中</a:t>
            </a:r>
            <a:r>
              <a:rPr lang="zh-CN" altLang="zh-CN" sz="2400" b="1" dirty="0">
                <a:latin typeface="宋体" pitchFamily="2" charset="-122"/>
                <a:ea typeface="宋体" pitchFamily="2" charset="-122"/>
              </a:rPr>
              <a:t>可以和稀硫酸发生化学反应的金属是</a:t>
            </a:r>
            <a:r>
              <a:rPr lang="zh-CN" altLang="zh-CN" sz="2400" b="1" u="sng" dirty="0">
                <a:latin typeface="宋体" pitchFamily="2" charset="-122"/>
                <a:ea typeface="宋体" pitchFamily="2" charset="-122"/>
              </a:rPr>
              <a:t>　　　　　　</a:t>
            </a:r>
            <a:r>
              <a:rPr lang="zh-CN" altLang="zh-CN" sz="2400" b="1" dirty="0" smtClean="0">
                <a:latin typeface="宋体" pitchFamily="2" charset="-122"/>
                <a:ea typeface="宋体" pitchFamily="2" charset="-122"/>
              </a:rPr>
              <a:t>。</a:t>
            </a:r>
            <a:r>
              <a:rPr lang="en-US" altLang="zh-CN" sz="2400" b="1" dirty="0">
                <a:latin typeface="Times New Roman" pitchFamily="18" charset="0"/>
                <a:ea typeface="宋体" pitchFamily="2" charset="-122"/>
              </a:rPr>
              <a:t> </a:t>
            </a:r>
            <a:endParaRPr lang="zh-CN" altLang="zh-CN" sz="2400" b="1" dirty="0">
              <a:latin typeface="Times New Roman" pitchFamily="18" charset="0"/>
              <a:ea typeface="宋体" pitchFamily="2" charset="-122"/>
            </a:endParaRPr>
          </a:p>
          <a:p>
            <a:pPr algn="just">
              <a:lnSpc>
                <a:spcPct val="150000"/>
              </a:lnSpc>
            </a:pPr>
            <a:r>
              <a:rPr lang="zh-CN" altLang="en-US" sz="2400" b="1" dirty="0" smtClean="0">
                <a:latin typeface="Times New Roman" pitchFamily="18" charset="0"/>
                <a:ea typeface="宋体" pitchFamily="2" charset="-122"/>
              </a:rPr>
              <a:t>（</a:t>
            </a:r>
            <a:r>
              <a:rPr lang="en-US" altLang="zh-CN" sz="2400" b="1" dirty="0" smtClean="0">
                <a:latin typeface="Times New Roman" pitchFamily="18" charset="0"/>
                <a:ea typeface="宋体" pitchFamily="2" charset="-122"/>
              </a:rPr>
              <a:t>2</a:t>
            </a:r>
            <a:r>
              <a:rPr lang="zh-CN" altLang="en-US" sz="2400" b="1" dirty="0" smtClean="0">
                <a:latin typeface="Times New Roman" pitchFamily="18" charset="0"/>
                <a:ea typeface="宋体" pitchFamily="2" charset="-122"/>
              </a:rPr>
              <a:t>）</a:t>
            </a:r>
            <a:r>
              <a:rPr lang="zh-CN" altLang="zh-CN" sz="2400" b="1" dirty="0" smtClean="0">
                <a:latin typeface="宋体" pitchFamily="2" charset="-122"/>
                <a:ea typeface="宋体" pitchFamily="2" charset="-122"/>
              </a:rPr>
              <a:t>铝</a:t>
            </a:r>
            <a:r>
              <a:rPr lang="zh-CN" altLang="zh-CN" sz="2400" b="1" dirty="0">
                <a:latin typeface="宋体" pitchFamily="2" charset="-122"/>
                <a:ea typeface="宋体" pitchFamily="2" charset="-122"/>
              </a:rPr>
              <a:t>金属活动性很强</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但可以制成铝锅长期使用</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原因是</a:t>
            </a: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zh-CN" altLang="zh-CN" sz="2400" b="1" dirty="0" smtClean="0">
                <a:latin typeface="宋体" pitchFamily="2" charset="-122"/>
                <a:ea typeface="宋体" pitchFamily="2" charset="-122"/>
              </a:rPr>
              <a:t>。</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p:txBody>
      </p:sp>
      <p:sp>
        <p:nvSpPr>
          <p:cNvPr id="7" name="TextBox 6"/>
          <p:cNvSpPr txBox="1"/>
          <p:nvPr/>
        </p:nvSpPr>
        <p:spPr>
          <a:xfrm>
            <a:off x="6733474" y="3221403"/>
            <a:ext cx="1112805" cy="461665"/>
          </a:xfrm>
          <a:prstGeom prst="rect">
            <a:avLst/>
          </a:prstGeom>
          <a:noFill/>
        </p:spPr>
        <p:txBody>
          <a:bodyPr wrap="none" rtlCol="0">
            <a:spAutoFit/>
          </a:bodyPr>
          <a:lstStyle/>
          <a:p>
            <a:r>
              <a:rPr lang="zh-CN" altLang="en-US" sz="2400" b="1" dirty="0">
                <a:solidFill>
                  <a:srgbClr val="FF0000"/>
                </a:solidFill>
                <a:latin typeface="Times New Roman" pitchFamily="18" charset="0"/>
                <a:ea typeface="宋体" pitchFamily="2" charset="-122"/>
                <a:cs typeface="Times New Roman" pitchFamily="18" charset="0"/>
              </a:rPr>
              <a:t>弱到强</a:t>
            </a:r>
          </a:p>
        </p:txBody>
      </p:sp>
      <p:sp>
        <p:nvSpPr>
          <p:cNvPr id="11" name="TextBox 10"/>
          <p:cNvSpPr txBox="1"/>
          <p:nvPr/>
        </p:nvSpPr>
        <p:spPr>
          <a:xfrm>
            <a:off x="8705662" y="3757298"/>
            <a:ext cx="1112805" cy="461665"/>
          </a:xfrm>
          <a:prstGeom prst="rect">
            <a:avLst/>
          </a:prstGeom>
          <a:noFill/>
        </p:spPr>
        <p:txBody>
          <a:bodyPr wrap="none" rtlCol="0">
            <a:spAutoFit/>
          </a:bodyPr>
          <a:lstStyle/>
          <a:p>
            <a:r>
              <a:rPr lang="zh-CN" altLang="en-US" sz="2400" b="1" dirty="0">
                <a:solidFill>
                  <a:srgbClr val="FF0000"/>
                </a:solidFill>
                <a:latin typeface="Times New Roman" pitchFamily="18" charset="0"/>
                <a:ea typeface="宋体" pitchFamily="2" charset="-122"/>
                <a:cs typeface="Times New Roman" pitchFamily="18" charset="0"/>
              </a:rPr>
              <a:t>锡和铁</a:t>
            </a:r>
          </a:p>
        </p:txBody>
      </p:sp>
      <p:sp>
        <p:nvSpPr>
          <p:cNvPr id="13" name="TextBox 12"/>
          <p:cNvSpPr txBox="1"/>
          <p:nvPr/>
        </p:nvSpPr>
        <p:spPr>
          <a:xfrm>
            <a:off x="1234877" y="4826129"/>
            <a:ext cx="5498597" cy="830997"/>
          </a:xfrm>
          <a:prstGeom prst="rect">
            <a:avLst/>
          </a:prstGeom>
          <a:noFill/>
        </p:spPr>
        <p:txBody>
          <a:bodyPr wrap="square" rtlCol="0">
            <a:spAutoFit/>
          </a:bodyPr>
          <a:lstStyle/>
          <a:p>
            <a:r>
              <a:rPr lang="zh-CN" altLang="en-US" sz="2400" b="1" dirty="0">
                <a:solidFill>
                  <a:srgbClr val="FF0000"/>
                </a:solidFill>
                <a:latin typeface="Times New Roman" pitchFamily="18" charset="0"/>
                <a:ea typeface="宋体" pitchFamily="2" charset="-122"/>
                <a:cs typeface="Times New Roman" pitchFamily="18" charset="0"/>
              </a:rPr>
              <a:t>铝在空气中与氧气反应表面形成一层致密的氧化铝</a:t>
            </a:r>
            <a:r>
              <a:rPr lang="zh-CN" altLang="en-US" sz="2400" b="1" dirty="0" smtClean="0">
                <a:solidFill>
                  <a:srgbClr val="FF0000"/>
                </a:solidFill>
                <a:latin typeface="Times New Roman" pitchFamily="18" charset="0"/>
                <a:ea typeface="宋体" pitchFamily="2" charset="-122"/>
                <a:cs typeface="Times New Roman" pitchFamily="18" charset="0"/>
              </a:rPr>
              <a:t>膜，从而</a:t>
            </a:r>
            <a:r>
              <a:rPr lang="zh-CN" altLang="en-US" sz="2400" b="1" dirty="0">
                <a:solidFill>
                  <a:srgbClr val="FF0000"/>
                </a:solidFill>
                <a:latin typeface="Times New Roman" pitchFamily="18" charset="0"/>
                <a:ea typeface="宋体" pitchFamily="2" charset="-122"/>
                <a:cs typeface="Times New Roman" pitchFamily="18" charset="0"/>
              </a:rPr>
              <a:t>阻止铝进一步氧化</a:t>
            </a:r>
          </a:p>
        </p:txBody>
      </p:sp>
      <p:sp>
        <p:nvSpPr>
          <p:cNvPr id="16" name="TextBox 15"/>
          <p:cNvSpPr txBox="1"/>
          <p:nvPr/>
        </p:nvSpPr>
        <p:spPr>
          <a:xfrm>
            <a:off x="10739826" y="2680714"/>
            <a:ext cx="494046" cy="461665"/>
          </a:xfrm>
          <a:prstGeom prst="rect">
            <a:avLst/>
          </a:prstGeom>
          <a:noFill/>
        </p:spPr>
        <p:txBody>
          <a:bodyPr wrap="none" rtlCol="0">
            <a:spAutoFit/>
          </a:bodyPr>
          <a:lstStyle/>
          <a:p>
            <a:r>
              <a:rPr lang="zh-CN" altLang="en-US" sz="2400" b="1" dirty="0" smtClean="0">
                <a:solidFill>
                  <a:srgbClr val="FF0000"/>
                </a:solidFill>
                <a:latin typeface="Times New Roman" pitchFamily="18" charset="0"/>
                <a:ea typeface="宋体" pitchFamily="2" charset="-122"/>
                <a:cs typeface="Times New Roman" pitchFamily="18" charset="0"/>
              </a:rPr>
              <a:t>铁</a:t>
            </a:r>
            <a:endParaRPr lang="zh-CN" altLang="en-US" sz="2400" b="1" dirty="0">
              <a:solidFill>
                <a:srgbClr val="FF0000"/>
              </a:solidFill>
              <a:latin typeface="Times New Roman" pitchFamily="18" charset="0"/>
              <a:ea typeface="宋体" pitchFamily="2" charset="-122"/>
              <a:cs typeface="Times New Roman" pitchFamily="18" charset="0"/>
            </a:endParaRPr>
          </a:p>
        </p:txBody>
      </p:sp>
    </p:spTree>
    <p:extLst>
      <p:ext uri="{BB962C8B-B14F-4D97-AF65-F5344CB8AC3E}">
        <p14:creationId xmlns:p14="http://schemas.microsoft.com/office/powerpoint/2010/main" xmlns="" val="22826052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randombar(horizontal)">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randombar(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randombar(horizontal)">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randombar(horizontal)">
                                      <p:cBhvr>
                                        <p:cTn id="2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P spid="13" grpId="0"/>
      <p:bldP spid="16"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19999" y="1540021"/>
            <a:ext cx="10749511" cy="5078313"/>
          </a:xfrm>
          <a:prstGeom prst="rect">
            <a:avLst/>
          </a:prstGeom>
          <a:noFill/>
        </p:spPr>
        <p:txBody>
          <a:bodyPr wrap="square" rtlCol="0">
            <a:spAutoFit/>
          </a:bodyPr>
          <a:lstStyle/>
          <a:p>
            <a:pPr algn="just">
              <a:lnSpc>
                <a:spcPct val="150000"/>
              </a:lnSpc>
            </a:pPr>
            <a:r>
              <a:rPr lang="zh-CN" altLang="en-US" sz="2400" b="1" dirty="0">
                <a:latin typeface="Times New Roman" pitchFamily="18" charset="0"/>
                <a:ea typeface="宋体" pitchFamily="2" charset="-122"/>
              </a:rPr>
              <a:t>（</a:t>
            </a:r>
            <a:r>
              <a:rPr lang="en-US" altLang="zh-CN" sz="2400" b="1" dirty="0">
                <a:latin typeface="Times New Roman" pitchFamily="18" charset="0"/>
                <a:ea typeface="宋体" pitchFamily="2" charset="-122"/>
              </a:rPr>
              <a:t>3</a:t>
            </a:r>
            <a:r>
              <a:rPr lang="zh-CN" altLang="en-US" sz="2400" b="1" dirty="0">
                <a:latin typeface="Times New Roman" pitchFamily="18" charset="0"/>
                <a:ea typeface="宋体" pitchFamily="2" charset="-122"/>
              </a:rPr>
              <a:t>）</a:t>
            </a:r>
            <a:r>
              <a:rPr lang="zh-CN" altLang="zh-CN" sz="2400" b="1" dirty="0">
                <a:latin typeface="宋体" pitchFamily="2" charset="-122"/>
                <a:ea typeface="宋体" pitchFamily="2" charset="-122"/>
              </a:rPr>
              <a:t>还原铁粉又称“双吸剂”</a:t>
            </a:r>
            <a:r>
              <a:rPr lang="zh-CN" altLang="en-US" sz="2400" b="1" dirty="0">
                <a:latin typeface="宋体" pitchFamily="2" charset="-122"/>
                <a:ea typeface="宋体" pitchFamily="2" charset="-122"/>
              </a:rPr>
              <a:t>，</a:t>
            </a:r>
            <a:r>
              <a:rPr lang="zh-CN" altLang="zh-CN" sz="2400" b="1" dirty="0">
                <a:latin typeface="宋体" pitchFamily="2" charset="-122"/>
                <a:ea typeface="宋体" pitchFamily="2" charset="-122"/>
              </a:rPr>
              <a:t>常用于食品保鲜</a:t>
            </a:r>
            <a:r>
              <a:rPr lang="zh-CN" altLang="en-US" sz="2400" b="1" dirty="0">
                <a:latin typeface="宋体" pitchFamily="2" charset="-122"/>
                <a:ea typeface="宋体" pitchFamily="2" charset="-122"/>
              </a:rPr>
              <a:t>，</a:t>
            </a:r>
            <a:r>
              <a:rPr lang="zh-CN" altLang="zh-CN" sz="2400" b="1" dirty="0">
                <a:latin typeface="宋体" pitchFamily="2" charset="-122"/>
                <a:ea typeface="宋体" pitchFamily="2" charset="-122"/>
              </a:rPr>
              <a:t>其原理是</a:t>
            </a: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zh-CN"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冬季用的“热帖”主要成分也是铁</a:t>
            </a:r>
            <a:r>
              <a:rPr lang="zh-CN" altLang="zh-CN" sz="2400" b="1" dirty="0" smtClean="0">
                <a:latin typeface="宋体" pitchFamily="2" charset="-122"/>
                <a:ea typeface="宋体" pitchFamily="2" charset="-122"/>
              </a:rPr>
              <a:t>粉</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“热帖”</a:t>
            </a:r>
            <a:r>
              <a:rPr lang="zh-CN" altLang="zh-CN" sz="2400" b="1" dirty="0">
                <a:latin typeface="宋体" pitchFamily="2" charset="-122"/>
                <a:ea typeface="宋体" pitchFamily="2" charset="-122"/>
              </a:rPr>
              <a:t>的发热来自</a:t>
            </a:r>
            <a:r>
              <a:rPr lang="zh-CN" altLang="zh-CN" sz="2400" b="1" u="sng" dirty="0">
                <a:latin typeface="宋体" pitchFamily="2" charset="-122"/>
                <a:ea typeface="宋体" pitchFamily="2" charset="-122"/>
              </a:rPr>
              <a:t>　　　　　　　　　</a:t>
            </a:r>
            <a:r>
              <a:rPr lang="zh-CN" altLang="zh-CN" sz="2400" b="1" dirty="0" smtClean="0">
                <a:latin typeface="宋体" pitchFamily="2" charset="-122"/>
                <a:ea typeface="宋体" pitchFamily="2" charset="-122"/>
              </a:rPr>
              <a:t>。</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gn="just">
              <a:lnSpc>
                <a:spcPct val="150000"/>
              </a:lnSpc>
            </a:pPr>
            <a:r>
              <a:rPr lang="zh-CN" altLang="en-US" sz="2400" b="1" dirty="0" smtClean="0">
                <a:latin typeface="Times New Roman" pitchFamily="18" charset="0"/>
                <a:ea typeface="宋体" pitchFamily="2" charset="-122"/>
              </a:rPr>
              <a:t>（</a:t>
            </a:r>
            <a:r>
              <a:rPr lang="en-US" altLang="zh-CN" sz="2400" b="1" dirty="0" smtClean="0">
                <a:latin typeface="Times New Roman" pitchFamily="18" charset="0"/>
                <a:ea typeface="宋体" pitchFamily="2" charset="-122"/>
              </a:rPr>
              <a:t>4</a:t>
            </a:r>
            <a:r>
              <a:rPr lang="zh-CN" altLang="en-US" sz="2400" b="1" dirty="0" smtClean="0">
                <a:latin typeface="Times New Roman" pitchFamily="18" charset="0"/>
                <a:ea typeface="宋体" pitchFamily="2" charset="-122"/>
              </a:rPr>
              <a:t>）</a:t>
            </a:r>
            <a:r>
              <a:rPr lang="zh-CN" altLang="zh-CN" sz="2400" b="1" dirty="0" smtClean="0">
                <a:latin typeface="Times New Roman" pitchFamily="18" charset="0"/>
                <a:ea typeface="宋体" pitchFamily="2" charset="-122"/>
              </a:rPr>
              <a:t>铁桶</a:t>
            </a:r>
            <a:r>
              <a:rPr lang="zh-CN" altLang="zh-CN" sz="2400" b="1" dirty="0">
                <a:latin typeface="Times New Roman" pitchFamily="18" charset="0"/>
                <a:ea typeface="宋体" pitchFamily="2" charset="-122"/>
              </a:rPr>
              <a:t>不能用于盛放波尔多液</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硫酸铜、氢</a:t>
            </a:r>
            <a:r>
              <a:rPr lang="zh-CN" altLang="zh-CN" sz="2400" b="1" dirty="0" smtClean="0">
                <a:latin typeface="宋体" pitchFamily="2" charset="-122"/>
                <a:ea typeface="宋体" pitchFamily="2" charset="-122"/>
              </a:rPr>
              <a:t>氧化钙和</a:t>
            </a:r>
            <a:r>
              <a:rPr lang="zh-CN" altLang="zh-CN" sz="2400" b="1" dirty="0">
                <a:latin typeface="宋体" pitchFamily="2" charset="-122"/>
                <a:ea typeface="宋体" pitchFamily="2" charset="-122"/>
              </a:rPr>
              <a:t>水混合而成</a:t>
            </a:r>
            <a:r>
              <a:rPr lang="en-US" altLang="zh-CN" sz="2400" b="1" dirty="0" smtClean="0">
                <a:latin typeface="宋体" pitchFamily="2" charset="-122"/>
                <a:ea typeface="宋体" pitchFamily="2" charset="-122"/>
              </a:rPr>
              <a:t>)</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用</a:t>
            </a:r>
            <a:r>
              <a:rPr lang="zh-CN" altLang="zh-CN" sz="2400" b="1" dirty="0">
                <a:latin typeface="宋体" pitchFamily="2" charset="-122"/>
                <a:ea typeface="宋体" pitchFamily="2" charset="-122"/>
              </a:rPr>
              <a:t>反应的化学方程式解释原因</a:t>
            </a:r>
            <a:r>
              <a:rPr lang="zh-CN" altLang="zh-CN" sz="2400" b="1" u="sng" dirty="0">
                <a:latin typeface="宋体" pitchFamily="2" charset="-122"/>
                <a:ea typeface="宋体" pitchFamily="2" charset="-122"/>
              </a:rPr>
              <a:t>　　　　　　　　　　　　　</a:t>
            </a:r>
            <a:r>
              <a:rPr lang="zh-CN" altLang="zh-CN" sz="2400" b="1" dirty="0" smtClean="0">
                <a:latin typeface="宋体" pitchFamily="2" charset="-122"/>
                <a:ea typeface="宋体" pitchFamily="2" charset="-122"/>
              </a:rPr>
              <a:t>。</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gn="just">
              <a:lnSpc>
                <a:spcPct val="150000"/>
              </a:lnSpc>
            </a:pPr>
            <a:r>
              <a:rPr lang="zh-CN" altLang="en-US" sz="2400" b="1" dirty="0" smtClean="0">
                <a:latin typeface="Times New Roman" pitchFamily="18" charset="0"/>
                <a:ea typeface="宋体" pitchFamily="2" charset="-122"/>
              </a:rPr>
              <a:t>（</a:t>
            </a:r>
            <a:r>
              <a:rPr lang="en-US" altLang="zh-CN" sz="2400" b="1" dirty="0" smtClean="0">
                <a:latin typeface="Times New Roman" pitchFamily="18" charset="0"/>
                <a:ea typeface="宋体" pitchFamily="2" charset="-122"/>
              </a:rPr>
              <a:t>5</a:t>
            </a:r>
            <a:r>
              <a:rPr lang="zh-CN" altLang="en-US" sz="2400" b="1" dirty="0" smtClean="0">
                <a:latin typeface="Times New Roman" pitchFamily="18" charset="0"/>
                <a:ea typeface="宋体" pitchFamily="2" charset="-122"/>
              </a:rPr>
              <a:t>）</a:t>
            </a:r>
            <a:r>
              <a:rPr lang="zh-CN" altLang="zh-CN" sz="2400" b="1" dirty="0" smtClean="0">
                <a:latin typeface="Times New Roman" pitchFamily="18" charset="0"/>
                <a:ea typeface="宋体" pitchFamily="2" charset="-122"/>
              </a:rPr>
              <a:t>下列做法</a:t>
            </a:r>
            <a:r>
              <a:rPr lang="zh-CN" altLang="en-US" sz="2400" b="1" dirty="0" smtClean="0">
                <a:latin typeface="Times New Roman" pitchFamily="18" charset="0"/>
                <a:ea typeface="宋体" pitchFamily="2" charset="-122"/>
              </a:rPr>
              <a:t>，</a:t>
            </a:r>
            <a:r>
              <a:rPr lang="zh-CN" altLang="zh-CN" sz="2400" b="1" dirty="0" smtClean="0">
                <a:latin typeface="Times New Roman" pitchFamily="18" charset="0"/>
                <a:ea typeface="宋体" pitchFamily="2" charset="-122"/>
              </a:rPr>
              <a:t>有利于</a:t>
            </a:r>
            <a:r>
              <a:rPr lang="zh-CN" altLang="zh-CN" sz="2400" b="1" dirty="0">
                <a:latin typeface="宋体" pitchFamily="2" charset="-122"/>
                <a:ea typeface="宋体" pitchFamily="2" charset="-122"/>
              </a:rPr>
              <a:t>保护有限的金属资源的是</a:t>
            </a:r>
            <a:r>
              <a:rPr lang="zh-CN" altLang="zh-CN" sz="2400" b="1" u="sng" dirty="0">
                <a:latin typeface="宋体" pitchFamily="2" charset="-122"/>
                <a:ea typeface="宋体" pitchFamily="2" charset="-122"/>
              </a:rPr>
              <a:t>　　　　</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填字母序号</a:t>
            </a:r>
            <a:r>
              <a:rPr lang="en-US" altLang="zh-CN" sz="2400" b="1" dirty="0">
                <a:latin typeface="宋体" pitchFamily="2" charset="-122"/>
                <a:ea typeface="宋体" pitchFamily="2" charset="-122"/>
              </a:rPr>
              <a:t>)</a:t>
            </a:r>
            <a:r>
              <a:rPr lang="zh-CN" altLang="zh-CN" sz="2400" b="1" dirty="0">
                <a:latin typeface="Times New Roman" pitchFamily="18" charset="0"/>
                <a:ea typeface="宋体" pitchFamily="2" charset="-122"/>
              </a:rPr>
              <a:t>。</a:t>
            </a:r>
            <a:r>
              <a:rPr lang="en-US" altLang="zh-CN" sz="2400" b="1" dirty="0">
                <a:latin typeface="Times New Roman" pitchFamily="18" charset="0"/>
                <a:ea typeface="宋体" pitchFamily="2" charset="-122"/>
              </a:rPr>
              <a:t> </a:t>
            </a:r>
            <a:endParaRPr lang="zh-CN" altLang="zh-CN" sz="2400" b="1" dirty="0">
              <a:latin typeface="Times New Roman" pitchFamily="18" charset="0"/>
              <a:ea typeface="宋体" pitchFamily="2" charset="-122"/>
            </a:endParaRPr>
          </a:p>
          <a:p>
            <a:pPr algn="just">
              <a:lnSpc>
                <a:spcPct val="150000"/>
              </a:lnSpc>
            </a:pPr>
            <a:r>
              <a:rPr lang="en-US" altLang="zh-CN" sz="2400" b="1" dirty="0">
                <a:latin typeface="Times New Roman" pitchFamily="18" charset="0"/>
                <a:ea typeface="宋体" pitchFamily="2" charset="-122"/>
              </a:rPr>
              <a:t>A.</a:t>
            </a:r>
            <a:r>
              <a:rPr lang="zh-CN" altLang="zh-CN" sz="2400" b="1" dirty="0">
                <a:latin typeface="Times New Roman" pitchFamily="18" charset="0"/>
                <a:ea typeface="宋体" pitchFamily="2" charset="-122"/>
              </a:rPr>
              <a:t>回收废铁、废铜等金属</a:t>
            </a:r>
          </a:p>
          <a:p>
            <a:pPr algn="just">
              <a:lnSpc>
                <a:spcPct val="150000"/>
              </a:lnSpc>
            </a:pPr>
            <a:r>
              <a:rPr lang="en-US" altLang="zh-CN" sz="2400" b="1" dirty="0">
                <a:latin typeface="Times New Roman" pitchFamily="18" charset="0"/>
                <a:ea typeface="宋体" pitchFamily="2" charset="-122"/>
              </a:rPr>
              <a:t>B.</a:t>
            </a:r>
            <a:r>
              <a:rPr lang="zh-CN" altLang="zh-CN" sz="2400" b="1" dirty="0">
                <a:latin typeface="Times New Roman" pitchFamily="18" charset="0"/>
                <a:ea typeface="宋体" pitchFamily="2" charset="-122"/>
              </a:rPr>
              <a:t>裸露的铁栅栏上涂防锈漆、油漆</a:t>
            </a:r>
          </a:p>
          <a:p>
            <a:pPr algn="just">
              <a:lnSpc>
                <a:spcPct val="150000"/>
              </a:lnSpc>
            </a:pPr>
            <a:r>
              <a:rPr lang="en-US" altLang="zh-CN" sz="2400" b="1" dirty="0">
                <a:latin typeface="Times New Roman" pitchFamily="18" charset="0"/>
                <a:ea typeface="宋体" pitchFamily="2" charset="-122"/>
              </a:rPr>
              <a:t>C.</a:t>
            </a:r>
            <a:r>
              <a:rPr lang="zh-CN" altLang="zh-CN" sz="2400" b="1" dirty="0">
                <a:latin typeface="Times New Roman" pitchFamily="18" charset="0"/>
                <a:ea typeface="宋体" pitchFamily="2" charset="-122"/>
              </a:rPr>
              <a:t>用</a:t>
            </a:r>
            <a:r>
              <a:rPr lang="en-US" altLang="zh-CN" sz="2400" b="1" dirty="0">
                <a:latin typeface="Times New Roman" pitchFamily="18" charset="0"/>
                <a:ea typeface="宋体" pitchFamily="2" charset="-122"/>
              </a:rPr>
              <a:t>PVC</a:t>
            </a:r>
            <a:r>
              <a:rPr lang="zh-CN" altLang="zh-CN" sz="2400" b="1" dirty="0">
                <a:latin typeface="Times New Roman" pitchFamily="18" charset="0"/>
                <a:ea typeface="宋体" pitchFamily="2" charset="-122"/>
              </a:rPr>
              <a:t>塑料管代替铁管</a:t>
            </a:r>
            <a:r>
              <a:rPr lang="en-US" altLang="zh-CN" sz="2400" b="1" dirty="0">
                <a:latin typeface="Times New Roman" pitchFamily="18" charset="0"/>
                <a:ea typeface="宋体" pitchFamily="2" charset="-122"/>
              </a:rPr>
              <a:t>,</a:t>
            </a:r>
            <a:r>
              <a:rPr lang="zh-CN" altLang="zh-CN" sz="2400" b="1" dirty="0">
                <a:latin typeface="Times New Roman" pitchFamily="18" charset="0"/>
                <a:ea typeface="宋体" pitchFamily="2" charset="-122"/>
              </a:rPr>
              <a:t>用作下水道管和暖气管等</a:t>
            </a:r>
          </a:p>
        </p:txBody>
      </p:sp>
      <p:sp>
        <p:nvSpPr>
          <p:cNvPr id="6" name="TextBox 5"/>
          <p:cNvSpPr txBox="1"/>
          <p:nvPr/>
        </p:nvSpPr>
        <p:spPr>
          <a:xfrm>
            <a:off x="1399603" y="2181639"/>
            <a:ext cx="3897221" cy="461665"/>
          </a:xfrm>
          <a:prstGeom prst="rect">
            <a:avLst/>
          </a:prstGeom>
          <a:noFill/>
        </p:spPr>
        <p:txBody>
          <a:bodyPr wrap="none" rtlCol="0">
            <a:spAutoFit/>
          </a:bodyPr>
          <a:lstStyle/>
          <a:p>
            <a:r>
              <a:rPr lang="zh-CN" altLang="en-US" sz="2400" b="1" dirty="0">
                <a:solidFill>
                  <a:srgbClr val="FF0000"/>
                </a:solidFill>
                <a:latin typeface="Times New Roman" pitchFamily="18" charset="0"/>
                <a:ea typeface="宋体" pitchFamily="2" charset="-122"/>
                <a:cs typeface="Times New Roman" pitchFamily="18" charset="0"/>
              </a:rPr>
              <a:t>铁常温下能和氧气、水</a:t>
            </a:r>
            <a:r>
              <a:rPr lang="zh-CN" altLang="en-US" sz="2400" b="1" dirty="0" smtClean="0">
                <a:solidFill>
                  <a:srgbClr val="FF0000"/>
                </a:solidFill>
                <a:latin typeface="Times New Roman" pitchFamily="18" charset="0"/>
                <a:ea typeface="宋体" pitchFamily="2" charset="-122"/>
                <a:cs typeface="Times New Roman" pitchFamily="18" charset="0"/>
              </a:rPr>
              <a:t>反应</a:t>
            </a:r>
            <a:endParaRPr lang="zh-CN" altLang="en-US" sz="2400" b="1" dirty="0">
              <a:solidFill>
                <a:srgbClr val="FF0000"/>
              </a:solidFill>
              <a:latin typeface="Times New Roman" pitchFamily="18" charset="0"/>
              <a:ea typeface="宋体" pitchFamily="2" charset="-122"/>
              <a:cs typeface="Times New Roman" pitchFamily="18" charset="0"/>
            </a:endParaRPr>
          </a:p>
        </p:txBody>
      </p:sp>
      <mc:AlternateContent xmlns:mc="http://schemas.openxmlformats.org/markup-compatibility/2006">
        <mc:Choice xmlns:a14="http://schemas.microsoft.com/office/drawing/2010/main" xmlns="" Requires="a14">
          <p:sp>
            <p:nvSpPr>
              <p:cNvPr id="7" name="TextBox 6"/>
              <p:cNvSpPr txBox="1"/>
              <p:nvPr/>
            </p:nvSpPr>
            <p:spPr>
              <a:xfrm>
                <a:off x="4089940" y="3846645"/>
                <a:ext cx="3587842" cy="465064"/>
              </a:xfrm>
              <a:prstGeom prst="rect">
                <a:avLst/>
              </a:prstGeom>
              <a:noFill/>
            </p:spPr>
            <p:txBody>
              <a:bodyPr wrap="none" rtlCol="0">
                <a:spAutoFit/>
              </a:bodyPr>
              <a:lstStyle/>
              <a:p>
                <a:pPr algn="just"/>
                <a:r>
                  <a:rPr lang="en-US" altLang="zh-CN" sz="2400" b="1" dirty="0" smtClean="0">
                    <a:solidFill>
                      <a:srgbClr val="FF0000"/>
                    </a:solidFill>
                    <a:latin typeface="Times New Roman" pitchFamily="18" charset="0"/>
                    <a:cs typeface="Times New Roman" pitchFamily="18" charset="0"/>
                  </a:rPr>
                  <a:t>Fe+CuSO</a:t>
                </a:r>
                <a:r>
                  <a:rPr lang="en-US" altLang="zh-CN" sz="2400" b="1" baseline="-25000" dirty="0">
                    <a:solidFill>
                      <a:srgbClr val="FF0000"/>
                    </a:solidFill>
                    <a:latin typeface="Times New Roman" pitchFamily="18" charset="0"/>
                    <a:cs typeface="Times New Roman" pitchFamily="18" charset="0"/>
                  </a:rPr>
                  <a:t>4</a:t>
                </a:r>
                <a:r>
                  <a:rPr lang="en-US" altLang="zh-CN" sz="2400" b="1" dirty="0">
                    <a:solidFill>
                      <a:srgbClr val="FF0000"/>
                    </a:solidFill>
                    <a:latin typeface="Times New Roman" pitchFamily="18" charset="0"/>
                    <a:cs typeface="Times New Roman" pitchFamily="18" charset="0"/>
                  </a:rPr>
                  <a:t/>
                </a:r>
                <a14:m>
                  <m:oMath xmlns:m="http://schemas.openxmlformats.org/officeDocument/2006/math">
                    <m:f>
                      <m:fPr>
                        <m:ctrlPr>
                          <a:rPr lang="en-US" altLang="zh-CN" sz="2000"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sz="2000" b="1" i="1" dirty="0">
                                <a:solidFill>
                                  <a:srgbClr val="FF0000"/>
                                </a:solidFill>
                                <a:latin typeface="Cambria Math"/>
                                <a:ea typeface="宋体" panose="02010600030101010101" pitchFamily="2" charset="-122"/>
                                <a:cs typeface="Cambria Math" panose="02040503050406030204" charset="0"/>
                              </a:rPr>
                            </m:ctrlPr>
                          </m:barPr>
                          <m:e>
                            <m:r>
                              <a:rPr lang="en-US" altLang="zh-CN" sz="2000" b="1" dirty="0">
                                <a:solidFill>
                                  <a:srgbClr val="FF0000"/>
                                </a:solidFill>
                                <a:latin typeface="Cambria Math"/>
                                <a:ea typeface="宋体" panose="02010600030101010101" pitchFamily="2" charset="-122"/>
                                <a:cs typeface="Cambria Math" panose="02040503050406030204" charset="0"/>
                              </a:rPr>
                              <m:t>  </m:t>
                            </m:r>
                            <m:r>
                              <a:rPr lang="en-US" altLang="zh-CN" sz="2000" b="1" i="1" dirty="0" smtClean="0">
                                <a:solidFill>
                                  <a:srgbClr val="FF0000"/>
                                </a:solidFill>
                                <a:latin typeface="Cambria Math"/>
                                <a:ea typeface="宋体" panose="02010600030101010101" pitchFamily="2" charset="-122"/>
                                <a:cs typeface="Cambria Math" panose="02040503050406030204" charset="0"/>
                              </a:rPr>
                              <m:t>       </m:t>
                            </m:r>
                            <m:r>
                              <a:rPr lang="en-US" altLang="zh-CN" sz="2000" b="1" dirty="0">
                                <a:solidFill>
                                  <a:srgbClr val="FF0000"/>
                                </a:solidFill>
                                <a:latin typeface="Cambria Math"/>
                                <a:ea typeface="宋体" panose="02010600030101010101" pitchFamily="2" charset="-122"/>
                                <a:cs typeface="Cambria Math" panose="02040503050406030204" charset="0"/>
                              </a:rPr>
                              <m:t>  </m:t>
                            </m:r>
                          </m:e>
                        </m:bar>
                      </m:num>
                      <m:den>
                        <m:r>
                          <a:rPr lang="en-US" altLang="zh-CN" sz="2000" b="1" i="1" dirty="0">
                            <a:solidFill>
                              <a:srgbClr val="FF0000"/>
                            </a:solidFill>
                            <a:latin typeface="Cambria Math" panose="02040503050406030204" charset="0"/>
                            <a:ea typeface="宋体" panose="02010600030101010101" pitchFamily="2" charset="-122"/>
                            <a:cs typeface="Cambria Math" panose="02040503050406030204" charset="0"/>
                          </a:rPr>
                          <m:t> </m:t>
                        </m:r>
                      </m:den>
                    </m:f>
                    <m:r>
                      <a:rPr lang="en-US" altLang="zh-CN" sz="2000" b="1" i="1" dirty="0">
                        <a:solidFill>
                          <a:srgbClr val="FF0000"/>
                        </a:solidFill>
                        <a:latin typeface="Cambria Math"/>
                        <a:ea typeface="宋体" panose="02010600030101010101" pitchFamily="2" charset="-122"/>
                        <a:cs typeface="Cambria Math" panose="02040503050406030204" charset="0"/>
                      </a:rPr>
                      <m:t> </m:t>
                    </m:r>
                  </m:oMath>
                </a14:m>
                <a:r>
                  <a:rPr lang="en-US" altLang="zh-CN" sz="2400" b="1" dirty="0">
                    <a:solidFill>
                      <a:srgbClr val="FF0000"/>
                    </a:solidFill>
                    <a:latin typeface="Times New Roman" pitchFamily="18" charset="0"/>
                    <a:cs typeface="Times New Roman" pitchFamily="18" charset="0"/>
                  </a:rPr>
                  <a:t>FeSO</a:t>
                </a:r>
                <a:r>
                  <a:rPr lang="en-US" altLang="zh-CN" sz="2400" b="1" baseline="-25000" dirty="0">
                    <a:solidFill>
                      <a:srgbClr val="FF0000"/>
                    </a:solidFill>
                    <a:latin typeface="Times New Roman" pitchFamily="18" charset="0"/>
                    <a:cs typeface="Times New Roman" pitchFamily="18" charset="0"/>
                  </a:rPr>
                  <a:t>4</a:t>
                </a:r>
                <a:r>
                  <a:rPr lang="en-US" altLang="zh-CN" sz="2400" b="1" dirty="0">
                    <a:solidFill>
                      <a:srgbClr val="FF0000"/>
                    </a:solidFill>
                    <a:latin typeface="Times New Roman" pitchFamily="18" charset="0"/>
                    <a:cs typeface="Times New Roman" pitchFamily="18" charset="0"/>
                  </a:rPr>
                  <a:t>+Cu</a:t>
                </a:r>
                <a:endParaRPr lang="zh-CN" altLang="en-US" sz="2400" b="1" dirty="0">
                  <a:solidFill>
                    <a:srgbClr val="FF0000"/>
                  </a:solidFill>
                  <a:latin typeface="Times New Roman" pitchFamily="18" charset="0"/>
                  <a:ea typeface="宋体" pitchFamily="2" charset="-122"/>
                  <a:cs typeface="Times New Roman" pitchFamily="18" charset="0"/>
                </a:endParaRPr>
              </a:p>
            </p:txBody>
          </p:sp>
        </mc:Choice>
        <mc:Fallback>
          <p:sp>
            <p:nvSpPr>
              <p:cNvPr id="7" name="TextBox 6"/>
              <p:cNvSpPr txBox="1">
                <a:spLocks noRot="1" noChangeAspect="1" noMove="1" noResize="1" noEditPoints="1" noAdjustHandles="1" noChangeArrowheads="1" noChangeShapeType="1" noTextEdit="1"/>
              </p:cNvSpPr>
              <p:nvPr/>
            </p:nvSpPr>
            <p:spPr>
              <a:xfrm>
                <a:off x="4089940" y="3846645"/>
                <a:ext cx="3587842" cy="465064"/>
              </a:xfrm>
              <a:prstGeom prst="rect">
                <a:avLst/>
              </a:prstGeom>
              <a:blipFill rotWithShape="1">
                <a:blip r:embed="rId3"/>
                <a:stretch>
                  <a:fillRect l="-2721" t="-18421" r="-1701" b="-21053"/>
                </a:stretch>
              </a:blipFill>
            </p:spPr>
            <p:txBody>
              <a:bodyPr/>
              <a:lstStyle/>
              <a:p>
                <a:r>
                  <a:rPr lang="zh-CN" altLang="en-US">
                    <a:noFill/>
                  </a:rPr>
                  <a:t> </a:t>
                </a:r>
              </a:p>
            </p:txBody>
          </p:sp>
        </mc:Fallback>
      </mc:AlternateContent>
      <p:sp>
        <p:nvSpPr>
          <p:cNvPr id="11" name="TextBox 10"/>
          <p:cNvSpPr txBox="1"/>
          <p:nvPr/>
        </p:nvSpPr>
        <p:spPr>
          <a:xfrm>
            <a:off x="3744431" y="2744642"/>
            <a:ext cx="2350323" cy="461665"/>
          </a:xfrm>
          <a:prstGeom prst="rect">
            <a:avLst/>
          </a:prstGeom>
          <a:noFill/>
        </p:spPr>
        <p:txBody>
          <a:bodyPr wrap="none" rtlCol="0">
            <a:spAutoFit/>
          </a:bodyPr>
          <a:lstStyle/>
          <a:p>
            <a:r>
              <a:rPr lang="zh-CN" altLang="en-US" sz="2400" b="1" dirty="0">
                <a:solidFill>
                  <a:srgbClr val="FF0000"/>
                </a:solidFill>
                <a:latin typeface="Times New Roman" pitchFamily="18" charset="0"/>
                <a:ea typeface="宋体" pitchFamily="2" charset="-122"/>
                <a:cs typeface="Times New Roman" pitchFamily="18" charset="0"/>
              </a:rPr>
              <a:t>铁生锈反应放热</a:t>
            </a:r>
          </a:p>
        </p:txBody>
      </p:sp>
      <p:sp>
        <p:nvSpPr>
          <p:cNvPr id="13" name="TextBox 12"/>
          <p:cNvSpPr txBox="1"/>
          <p:nvPr/>
        </p:nvSpPr>
        <p:spPr>
          <a:xfrm>
            <a:off x="7653814" y="4379443"/>
            <a:ext cx="835485" cy="461665"/>
          </a:xfrm>
          <a:prstGeom prst="rect">
            <a:avLst/>
          </a:prstGeom>
          <a:noFill/>
        </p:spPr>
        <p:txBody>
          <a:bodyPr wrap="none" rtlCol="0">
            <a:spAutoFit/>
          </a:bodyPr>
          <a:lstStyle/>
          <a:p>
            <a:r>
              <a:rPr lang="en-US" altLang="zh-CN" sz="2400" b="1" dirty="0" smtClean="0">
                <a:solidFill>
                  <a:srgbClr val="FF0000"/>
                </a:solidFill>
                <a:latin typeface="Times New Roman" pitchFamily="18" charset="0"/>
                <a:ea typeface="宋体" pitchFamily="2" charset="-122"/>
                <a:cs typeface="Times New Roman" pitchFamily="18" charset="0"/>
              </a:rPr>
              <a:t>ABC</a:t>
            </a:r>
            <a:endParaRPr lang="zh-CN" altLang="en-US" sz="2400" b="1" dirty="0">
              <a:solidFill>
                <a:srgbClr val="FF0000"/>
              </a:solidFill>
              <a:latin typeface="Times New Roman" pitchFamily="18" charset="0"/>
              <a:ea typeface="宋体" pitchFamily="2" charset="-122"/>
              <a:cs typeface="Times New Roman" pitchFamily="18" charset="0"/>
            </a:endParaRPr>
          </a:p>
        </p:txBody>
      </p:sp>
    </p:spTree>
    <p:extLst>
      <p:ext uri="{BB962C8B-B14F-4D97-AF65-F5344CB8AC3E}">
        <p14:creationId xmlns:p14="http://schemas.microsoft.com/office/powerpoint/2010/main" xmlns="" val="14919064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randombar(horizont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randombar(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randombar(horizontal)">
                                      <p:cBhvr>
                                        <p:cTn id="2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11" grpId="0"/>
      <p:bldP spid="13"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1389563" y="2157324"/>
            <a:ext cx="3360089" cy="3221549"/>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 name="文本框 4"/>
          <p:cNvSpPr txBox="1"/>
          <p:nvPr/>
        </p:nvSpPr>
        <p:spPr>
          <a:xfrm>
            <a:off x="1742418" y="2957815"/>
            <a:ext cx="2849714" cy="1445260"/>
          </a:xfrm>
          <a:prstGeom prst="rect">
            <a:avLst/>
          </a:prstGeom>
          <a:noFill/>
        </p:spPr>
        <p:txBody>
          <a:bodyPr wrap="square" rtlCol="0">
            <a:spAutoFit/>
          </a:bodyPr>
          <a:lstStyle/>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数据透视  </a:t>
            </a:r>
            <a:endParaRPr lang="en-US" alt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实验剖析</a:t>
            </a:r>
          </a:p>
        </p:txBody>
      </p:sp>
      <p:sp>
        <p:nvSpPr>
          <p:cNvPr id="4" name="圆角矩形 3"/>
          <p:cNvSpPr/>
          <p:nvPr/>
        </p:nvSpPr>
        <p:spPr>
          <a:xfrm>
            <a:off x="4624261" y="1642717"/>
            <a:ext cx="286756" cy="4851699"/>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三角形 7"/>
          <p:cNvSpPr/>
          <p:nvPr/>
        </p:nvSpPr>
        <p:spPr>
          <a:xfrm>
            <a:off x="4407329" y="1117978"/>
            <a:ext cx="720619" cy="621223"/>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9" name="椭圆 8">
            <a:extLst>
              <a:ext uri="{FF2B5EF4-FFF2-40B4-BE49-F238E27FC236}">
                <a16:creationId xmlns:a16="http://schemas.microsoft.com/office/drawing/2014/main" xmlns="" id="{097CE391-17D6-1348-B001-A9F01EE6070D}"/>
              </a:ext>
            </a:extLst>
          </p:cNvPr>
          <p:cNvSpPr/>
          <p:nvPr/>
        </p:nvSpPr>
        <p:spPr>
          <a:xfrm>
            <a:off x="5742967" y="3041139"/>
            <a:ext cx="350062" cy="350062"/>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1" name="椭圆 10">
            <a:extLst>
              <a:ext uri="{FF2B5EF4-FFF2-40B4-BE49-F238E27FC236}">
                <a16:creationId xmlns:a16="http://schemas.microsoft.com/office/drawing/2014/main" xmlns="" id="{62E685FC-60A4-F341-ABC6-326D6EC66351}"/>
              </a:ext>
            </a:extLst>
          </p:cNvPr>
          <p:cNvSpPr/>
          <p:nvPr/>
        </p:nvSpPr>
        <p:spPr>
          <a:xfrm>
            <a:off x="5742967" y="4209372"/>
            <a:ext cx="350062" cy="350062"/>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12" name="组合 11"/>
          <p:cNvGrpSpPr/>
          <p:nvPr/>
        </p:nvGrpSpPr>
        <p:grpSpPr>
          <a:xfrm>
            <a:off x="4911017" y="2951407"/>
            <a:ext cx="6264284" cy="1618672"/>
            <a:chOff x="3722181" y="2409987"/>
            <a:chExt cx="6264284" cy="1618672"/>
          </a:xfrm>
        </p:grpSpPr>
        <p:sp>
          <p:nvSpPr>
            <p:cNvPr id="13" name="文本框 2">
              <a:hlinkClick r:id="rId2" action="ppaction://hlinksldjump"/>
            </p:cNvPr>
            <p:cNvSpPr txBox="1"/>
            <p:nvPr/>
          </p:nvSpPr>
          <p:spPr>
            <a:xfrm>
              <a:off x="3722181" y="2409987"/>
              <a:ext cx="6264284" cy="461665"/>
            </a:xfrm>
            <a:prstGeom prst="rect">
              <a:avLst/>
            </a:prstGeom>
            <a:noFill/>
            <a:ln w="9525">
              <a:noFill/>
            </a:ln>
          </p:spPr>
          <p:txBody>
            <a:bodyPr wrap="square" anchor="t">
              <a:spAutoFit/>
            </a:bodyPr>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实验 </a:t>
              </a:r>
              <a:r>
                <a:rPr lang="zh-CN" altLang="en-US"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一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铁</a:t>
              </a:r>
              <a:r>
                <a:rPr lang="zh-CN" altLang="en-US" sz="2400" b="1" dirty="0">
                  <a:latin typeface="黑体" panose="02010609060101010101" pitchFamily="49" charset="-122"/>
                  <a:ea typeface="黑体" panose="02010609060101010101" pitchFamily="49" charset="-122"/>
                  <a:sym typeface="宋体" panose="02010600030101010101" pitchFamily="2" charset="-122"/>
                </a:rPr>
                <a:t>的冶炼</a:t>
              </a:r>
              <a:endParaRPr lang="zh-CN" altLang="zh-CN" sz="2400" dirty="0">
                <a:latin typeface="黑体" panose="02010609060101010101" pitchFamily="49" charset="-122"/>
                <a:ea typeface="黑体" panose="02010609060101010101" pitchFamily="49" charset="-122"/>
              </a:endParaRPr>
            </a:p>
          </p:txBody>
        </p:sp>
        <p:sp>
          <p:nvSpPr>
            <p:cNvPr id="14" name="文本框 2">
              <a:hlinkClick r:id="rId3" action="ppaction://hlinksldjump"/>
            </p:cNvPr>
            <p:cNvSpPr txBox="1"/>
            <p:nvPr/>
          </p:nvSpPr>
          <p:spPr>
            <a:xfrm>
              <a:off x="3722181" y="3566994"/>
              <a:ext cx="6264284" cy="461665"/>
            </a:xfrm>
            <a:prstGeom prst="rect">
              <a:avLst/>
            </a:prstGeom>
            <a:noFill/>
            <a:ln w="9525">
              <a:noFill/>
            </a:ln>
          </p:spPr>
          <p:txBody>
            <a:bodyPr wrap="square" anchor="t">
              <a:spAutoFit/>
            </a:bodyPr>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实验 </a:t>
              </a:r>
              <a:r>
                <a:rPr lang="zh-CN" altLang="en-US"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二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铁</a:t>
              </a:r>
              <a:r>
                <a:rPr lang="zh-CN" altLang="en-US" sz="2400" b="1" dirty="0">
                  <a:latin typeface="黑体" panose="02010609060101010101" pitchFamily="49" charset="-122"/>
                  <a:ea typeface="黑体" panose="02010609060101010101" pitchFamily="49" charset="-122"/>
                  <a:sym typeface="宋体" panose="02010600030101010101" pitchFamily="2" charset="-122"/>
                </a:rPr>
                <a:t>制品锈蚀条件的探究</a:t>
              </a:r>
              <a:endParaRPr lang="zh-CN" altLang="zh-CN" sz="2400" dirty="0">
                <a:latin typeface="黑体" panose="02010609060101010101" pitchFamily="49" charset="-122"/>
                <a:ea typeface="黑体" panose="02010609060101010101" pitchFamily="49" charset="-122"/>
              </a:endParaRPr>
            </a:p>
          </p:txBody>
        </p:sp>
      </p:grpSp>
    </p:spTree>
    <p:extLst>
      <p:ext uri="{BB962C8B-B14F-4D97-AF65-F5344CB8AC3E}">
        <p14:creationId xmlns:p14="http://schemas.microsoft.com/office/powerpoint/2010/main" xmlns="" val="4055975352"/>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720000" y="2378962"/>
            <a:ext cx="4065006" cy="627895"/>
            <a:chOff x="1034884" y="629878"/>
            <a:chExt cx="4065006" cy="627895"/>
          </a:xfrm>
        </p:grpSpPr>
        <p:sp>
          <p:nvSpPr>
            <p:cNvPr id="17" name="圆角矩形 6">
              <a:hlinkClick r:id="rId4" action="ppaction://hlinksldjump"/>
            </p:cNvPr>
            <p:cNvSpPr/>
            <p:nvPr>
              <p:custDataLst>
                <p:tags r:id="rId1"/>
              </p:custDataLst>
            </p:nvPr>
          </p:nvSpPr>
          <p:spPr>
            <a:xfrm flipH="1">
              <a:off x="2642683" y="664479"/>
              <a:ext cx="2457207" cy="580638"/>
            </a:xfrm>
            <a:prstGeom prst="snip1Rect">
              <a:avLst/>
            </a:prstGeom>
            <a:noFill/>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r>
                <a:rPr lang="zh-CN" altLang="en-US" sz="2400" b="1" dirty="0">
                  <a:latin typeface="黑体" panose="02010609060101010101" pitchFamily="49" charset="-122"/>
                  <a:ea typeface="黑体" panose="02010609060101010101" pitchFamily="49" charset="-122"/>
                  <a:sym typeface="宋体" panose="02010600030101010101" pitchFamily="2" charset="-122"/>
                </a:rPr>
                <a:t>铁的冶炼</a:t>
              </a:r>
            </a:p>
          </p:txBody>
        </p:sp>
        <p:sp>
          <p:nvSpPr>
            <p:cNvPr id="18"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400" b="1" noProof="1" smtClean="0">
                  <a:solidFill>
                    <a:schemeClr val="bg1"/>
                  </a:solidFill>
                  <a:latin typeface="黑体" panose="02010609060101010101" pitchFamily="49" charset="-122"/>
                  <a:ea typeface="黑体" panose="02010609060101010101" pitchFamily="49" charset="-122"/>
                  <a:sym typeface="宋体" panose="02010600030101010101" pitchFamily="2" charset="-122"/>
                </a:rPr>
                <a:t>实验一</a:t>
              </a:r>
              <a:endParaRPr lang="zh-CN" altLang="en-US" sz="2400" b="1" strike="noStrike" noProof="1">
                <a:solidFill>
                  <a:schemeClr val="bg1"/>
                </a:solidFill>
              </a:endParaRPr>
            </a:p>
          </p:txBody>
        </p:sp>
        <p:sp>
          <p:nvSpPr>
            <p:cNvPr id="19" name="圆角矩形 1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grpSp>
      <p:sp>
        <p:nvSpPr>
          <p:cNvPr id="20" name="文本框 99"/>
          <p:cNvSpPr txBox="1">
            <a:spLocks noChangeArrowheads="1"/>
          </p:cNvSpPr>
          <p:nvPr/>
        </p:nvSpPr>
        <p:spPr bwMode="auto">
          <a:xfrm>
            <a:off x="720000" y="3097728"/>
            <a:ext cx="10726933" cy="11182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lnSpc>
                <a:spcPts val="4000"/>
              </a:lnSpc>
            </a:pPr>
            <a:r>
              <a:rPr lang="zh-CN" altLang="en-US" sz="2400" b="1" dirty="0" smtClean="0">
                <a:latin typeface="Times New Roman" pitchFamily="18" charset="0"/>
                <a:ea typeface="宋体" pitchFamily="2" charset="-122"/>
                <a:cs typeface="Times New Roman" pitchFamily="18" charset="0"/>
              </a:rPr>
              <a:t>例</a:t>
            </a:r>
            <a:r>
              <a:rPr lang="en-US" altLang="zh-CN" sz="2400" b="1" dirty="0" smtClean="0">
                <a:latin typeface="Times New Roman" pitchFamily="18" charset="0"/>
                <a:ea typeface="宋体" pitchFamily="2" charset="-122"/>
                <a:cs typeface="Times New Roman" pitchFamily="18" charset="0"/>
              </a:rPr>
              <a:t>1</a:t>
            </a:r>
            <a:r>
              <a:rPr lang="zh-CN" altLang="en-US" sz="2400" b="1" dirty="0" smtClean="0">
                <a:latin typeface="Times New Roman" pitchFamily="18" charset="0"/>
                <a:ea typeface="宋体" pitchFamily="2" charset="-122"/>
                <a:cs typeface="Times New Roman" pitchFamily="18" charset="0"/>
              </a:rPr>
              <a:t>  （</a:t>
            </a:r>
            <a:r>
              <a:rPr lang="en-US" altLang="zh-CN" sz="2400" b="1" dirty="0" smtClean="0">
                <a:latin typeface="Times New Roman" pitchFamily="18" charset="0"/>
                <a:ea typeface="宋体" pitchFamily="2" charset="-122"/>
                <a:cs typeface="Times New Roman" pitchFamily="18" charset="0"/>
              </a:rPr>
              <a:t>2021•</a:t>
            </a:r>
            <a:r>
              <a:rPr lang="zh-CN" altLang="en-US" sz="2400" b="1" dirty="0" smtClean="0">
                <a:latin typeface="Times New Roman" pitchFamily="18" charset="0"/>
                <a:ea typeface="宋体" pitchFamily="2" charset="-122"/>
                <a:cs typeface="Times New Roman" pitchFamily="18" charset="0"/>
              </a:rPr>
              <a:t>唐山路南区期末）</a:t>
            </a:r>
            <a:r>
              <a:rPr lang="zh-CN" altLang="en-US" sz="2400" b="1" dirty="0">
                <a:latin typeface="Times New Roman" pitchFamily="18" charset="0"/>
                <a:ea typeface="宋体" pitchFamily="2" charset="-122"/>
                <a:cs typeface="Times New Roman" pitchFamily="18" charset="0"/>
              </a:rPr>
              <a:t>工业上炼铁、炼钢和轧制钢材的主要流程如图</a:t>
            </a:r>
            <a:r>
              <a:rPr lang="zh-CN" altLang="en-US" sz="2400" b="1" dirty="0" smtClean="0">
                <a:latin typeface="Times New Roman" pitchFamily="18" charset="0"/>
                <a:ea typeface="宋体" pitchFamily="2" charset="-122"/>
                <a:cs typeface="Times New Roman" pitchFamily="18" charset="0"/>
              </a:rPr>
              <a:t>。</a:t>
            </a:r>
            <a:endParaRPr lang="en-US" altLang="zh-CN" sz="2400" b="1" dirty="0" smtClean="0">
              <a:latin typeface="Times New Roman" pitchFamily="18" charset="0"/>
              <a:ea typeface="宋体" pitchFamily="2" charset="-122"/>
              <a:cs typeface="Times New Roman" pitchFamily="18" charset="0"/>
            </a:endParaRPr>
          </a:p>
          <a:p>
            <a:pPr algn="just">
              <a:lnSpc>
                <a:spcPts val="4000"/>
              </a:lnSpc>
            </a:pPr>
            <a:r>
              <a:rPr lang="zh-CN" altLang="en-US" sz="2400" b="1" dirty="0">
                <a:latin typeface="Times New Roman" pitchFamily="18" charset="0"/>
                <a:ea typeface="宋体" pitchFamily="2" charset="-122"/>
                <a:cs typeface="Times New Roman" pitchFamily="18" charset="0"/>
              </a:rPr>
              <a:t>已知生铁的含碳量为</a:t>
            </a:r>
            <a:r>
              <a:rPr lang="en-US" altLang="zh-CN" sz="2400" b="1" dirty="0">
                <a:latin typeface="Times New Roman" pitchFamily="18" charset="0"/>
                <a:ea typeface="宋体" pitchFamily="2" charset="-122"/>
                <a:cs typeface="Times New Roman" pitchFamily="18" charset="0"/>
              </a:rPr>
              <a:t>2 </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~4.3</a:t>
            </a:r>
            <a:r>
              <a:rPr lang="zh-CN" altLang="en-US" sz="2400" b="1" dirty="0">
                <a:latin typeface="Times New Roman" pitchFamily="18" charset="0"/>
                <a:ea typeface="宋体" pitchFamily="2" charset="-122"/>
                <a:cs typeface="Times New Roman" pitchFamily="18" charset="0"/>
              </a:rPr>
              <a:t> ％ </a:t>
            </a:r>
            <a:r>
              <a:rPr lang="zh-CN" altLang="en-US" sz="2400" b="1" dirty="0" smtClean="0">
                <a:latin typeface="Times New Roman" pitchFamily="18" charset="0"/>
                <a:ea typeface="宋体" pitchFamily="2" charset="-122"/>
                <a:cs typeface="Times New Roman" pitchFamily="18" charset="0"/>
              </a:rPr>
              <a:t>，钢</a:t>
            </a:r>
            <a:r>
              <a:rPr lang="zh-CN" altLang="en-US" sz="2400" b="1" dirty="0">
                <a:latin typeface="Times New Roman" pitchFamily="18" charset="0"/>
                <a:ea typeface="宋体" pitchFamily="2" charset="-122"/>
                <a:cs typeface="Times New Roman" pitchFamily="18" charset="0"/>
              </a:rPr>
              <a:t>的含碳量为</a:t>
            </a:r>
            <a:r>
              <a:rPr lang="en-US" altLang="zh-CN" sz="2400" b="1" dirty="0" smtClean="0">
                <a:latin typeface="Times New Roman" pitchFamily="18" charset="0"/>
                <a:ea typeface="宋体" pitchFamily="2" charset="-122"/>
                <a:cs typeface="Times New Roman" pitchFamily="18" charset="0"/>
              </a:rPr>
              <a:t>0.03</a:t>
            </a:r>
            <a:r>
              <a:rPr lang="zh-CN" altLang="en-US" sz="2400" b="1" dirty="0">
                <a:latin typeface="Times New Roman" pitchFamily="18" charset="0"/>
                <a:ea typeface="宋体" pitchFamily="2" charset="-122"/>
                <a:cs typeface="Times New Roman" pitchFamily="18" charset="0"/>
              </a:rPr>
              <a:t> ％</a:t>
            </a:r>
            <a:r>
              <a:rPr lang="en-US" altLang="zh-CN" sz="2400" b="1" dirty="0" smtClean="0">
                <a:latin typeface="Times New Roman" pitchFamily="18" charset="0"/>
                <a:ea typeface="宋体" pitchFamily="2" charset="-122"/>
                <a:cs typeface="Times New Roman" pitchFamily="18" charset="0"/>
              </a:rPr>
              <a:t> </a:t>
            </a:r>
            <a:r>
              <a:rPr lang="en-US" altLang="zh-CN" sz="2400" b="1" dirty="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a:t>
            </a:r>
            <a:r>
              <a:rPr lang="zh-CN" altLang="en-US" sz="2400" b="1" dirty="0">
                <a:latin typeface="Times New Roman" pitchFamily="18" charset="0"/>
                <a:ea typeface="宋体" pitchFamily="2" charset="-122"/>
                <a:cs typeface="Times New Roman" pitchFamily="18" charset="0"/>
              </a:rPr>
              <a:t> ％</a:t>
            </a:r>
            <a:r>
              <a:rPr lang="en-US" altLang="zh-CN" sz="2400" b="1" dirty="0" smtClean="0">
                <a:latin typeface="Times New Roman" pitchFamily="18" charset="0"/>
                <a:ea typeface="宋体" pitchFamily="2" charset="-122"/>
                <a:cs typeface="Times New Roman" pitchFamily="18" charset="0"/>
              </a:rPr>
              <a:t> </a:t>
            </a:r>
            <a:r>
              <a:rPr lang="zh-CN" altLang="en-US" sz="2400" b="1" dirty="0">
                <a:latin typeface="Times New Roman" pitchFamily="18" charset="0"/>
                <a:ea typeface="宋体" pitchFamily="2" charset="-122"/>
                <a:cs typeface="Times New Roman" pitchFamily="18" charset="0"/>
              </a:rPr>
              <a:t>。</a:t>
            </a:r>
          </a:p>
        </p:txBody>
      </p:sp>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15" name="组合 14"/>
          <p:cNvGrpSpPr/>
          <p:nvPr/>
        </p:nvGrpSpPr>
        <p:grpSpPr>
          <a:xfrm>
            <a:off x="2574681" y="1422952"/>
            <a:ext cx="5882885" cy="729465"/>
            <a:chOff x="823582" y="935961"/>
            <a:chExt cx="5767939" cy="729465"/>
          </a:xfrm>
        </p:grpSpPr>
        <p:sp>
          <p:nvSpPr>
            <p:cNvPr id="21" name="圆角矩形 20">
              <a:extLst>
                <a:ext uri="{FF2B5EF4-FFF2-40B4-BE49-F238E27FC236}">
                  <a16:creationId xmlns:a16="http://schemas.microsoft.com/office/drawing/2014/main" xmlns="" id="{4EC6608A-B202-7A41-BC30-4412A8F4D3B5}"/>
                </a:ext>
              </a:extLst>
            </p:cNvPr>
            <p:cNvSpPr/>
            <p:nvPr/>
          </p:nvSpPr>
          <p:spPr>
            <a:xfrm>
              <a:off x="823582" y="1085850"/>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22" name="矩形 21">
              <a:extLst>
                <a:ext uri="{FF2B5EF4-FFF2-40B4-BE49-F238E27FC236}">
                  <a16:creationId xmlns:a16="http://schemas.microsoft.com/office/drawing/2014/main" xmlns="" id="{DF2E1927-ACF9-BF46-B1D7-698A0C93C3AE}"/>
                </a:ext>
              </a:extLst>
            </p:cNvPr>
            <p:cNvSpPr/>
            <p:nvPr/>
          </p:nvSpPr>
          <p:spPr>
            <a:xfrm>
              <a:off x="1732415" y="1062568"/>
              <a:ext cx="4859106"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smtClean="0">
                  <a:latin typeface="宋体" pitchFamily="2" charset="-122"/>
                  <a:ea typeface="宋体" pitchFamily="2" charset="-122"/>
                </a:rPr>
                <a:t>数据透视</a:t>
              </a:r>
              <a:r>
                <a:rPr kumimoji="1" lang="en-US" altLang="zh-CN" sz="2800" b="1" dirty="0" smtClean="0">
                  <a:latin typeface="宋体" pitchFamily="2" charset="-122"/>
                  <a:ea typeface="宋体" pitchFamily="2" charset="-122"/>
                </a:rPr>
                <a:t>  </a:t>
              </a:r>
              <a:r>
                <a:rPr kumimoji="1" lang="zh-CN" altLang="en-US" sz="2800" b="1" dirty="0" smtClean="0">
                  <a:latin typeface="宋体" pitchFamily="2" charset="-122"/>
                  <a:ea typeface="宋体" pitchFamily="2" charset="-122"/>
                </a:rPr>
                <a:t>实验剖析</a:t>
              </a:r>
              <a:endParaRPr kumimoji="1" lang="zh-CN" altLang="en-US" sz="2800" b="1" dirty="0">
                <a:latin typeface="宋体" pitchFamily="2" charset="-122"/>
                <a:ea typeface="宋体" pitchFamily="2" charset="-122"/>
              </a:endParaRPr>
            </a:p>
          </p:txBody>
        </p:sp>
        <p:sp>
          <p:nvSpPr>
            <p:cNvPr id="23" name="椭圆 22">
              <a:extLst>
                <a:ext uri="{FF2B5EF4-FFF2-40B4-BE49-F238E27FC236}">
                  <a16:creationId xmlns:a16="http://schemas.microsoft.com/office/drawing/2014/main" xmlns="" id="{5920A314-74D5-1E43-9B9B-B3ABE0865528}"/>
                </a:ext>
              </a:extLst>
            </p:cNvPr>
            <p:cNvSpPr/>
            <p:nvPr/>
          </p:nvSpPr>
          <p:spPr>
            <a:xfrm>
              <a:off x="1173503" y="935961"/>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7" name="TextBox 26"/>
            <p:cNvSpPr txBox="1"/>
            <p:nvPr/>
          </p:nvSpPr>
          <p:spPr>
            <a:xfrm>
              <a:off x="1245421" y="1049837"/>
              <a:ext cx="585627" cy="523220"/>
            </a:xfrm>
            <a:prstGeom prst="rect">
              <a:avLst/>
            </a:prstGeom>
            <a:noFill/>
          </p:spPr>
          <p:txBody>
            <a:bodyPr wrap="square" rtlCol="0">
              <a:spAutoFit/>
            </a:bodyPr>
            <a:lstStyle/>
            <a:p>
              <a:pPr algn="ctr"/>
              <a:r>
                <a:rPr lang="en-US" altLang="zh-CN" sz="2800" b="1" dirty="0" smtClean="0">
                  <a:solidFill>
                    <a:schemeClr val="bg1"/>
                  </a:solidFill>
                  <a:latin typeface="Times New Roman" pitchFamily="18" charset="0"/>
                  <a:ea typeface="宋体" pitchFamily="2" charset="-122"/>
                  <a:cs typeface="Times New Roman" pitchFamily="18" charset="0"/>
                </a:rPr>
                <a:t>4</a:t>
              </a:r>
              <a:endParaRPr lang="zh-CN" altLang="en-US" sz="2800" b="1" dirty="0">
                <a:solidFill>
                  <a:schemeClr val="bg1"/>
                </a:solidFill>
                <a:latin typeface="Times New Roman" pitchFamily="18" charset="0"/>
                <a:ea typeface="宋体" pitchFamily="2" charset="-122"/>
                <a:cs typeface="Times New Roman" pitchFamily="18" charset="0"/>
              </a:endParaRPr>
            </a:p>
          </p:txBody>
        </p:sp>
      </p:grpSp>
      <p:pic>
        <p:nvPicPr>
          <p:cNvPr id="30" name="XD+60.eps" descr="id:2147503636;FounderCES"/>
          <p:cNvPicPr>
            <a:picLocks noChangeAspect="1"/>
          </p:cNvPicPr>
          <p:nvPr/>
        </p:nvPicPr>
        <p:blipFill>
          <a:blip r:embed="rId6"/>
          <a:stretch>
            <a:fillRect/>
          </a:stretch>
        </p:blipFill>
        <p:spPr>
          <a:xfrm>
            <a:off x="2930330" y="4348642"/>
            <a:ext cx="5465828" cy="2074010"/>
          </a:xfrm>
          <a:prstGeom prst="rect">
            <a:avLst/>
          </a:prstGeom>
        </p:spPr>
      </p:pic>
    </p:spTree>
    <p:extLst>
      <p:ext uri="{BB962C8B-B14F-4D97-AF65-F5344CB8AC3E}">
        <p14:creationId xmlns:p14="http://schemas.microsoft.com/office/powerpoint/2010/main" xmlns="" val="1424386382"/>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19998" y="2175482"/>
            <a:ext cx="10535023" cy="3416320"/>
          </a:xfrm>
          <a:prstGeom prst="rect">
            <a:avLst/>
          </a:prstGeom>
          <a:noFill/>
        </p:spPr>
        <p:txBody>
          <a:bodyPr wrap="square" rtlCol="0">
            <a:spAutoFit/>
          </a:bodyPr>
          <a:lstStyle/>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1</a:t>
            </a:r>
            <a:r>
              <a:rPr lang="zh-CN" altLang="en-US" sz="2400" b="1" dirty="0" smtClean="0">
                <a:latin typeface="Times New Roman" pitchFamily="18" charset="0"/>
                <a:ea typeface="宋体" pitchFamily="2" charset="-122"/>
                <a:cs typeface="Times New Roman" pitchFamily="18" charset="0"/>
              </a:rPr>
              <a:t>）用</a:t>
            </a:r>
            <a:r>
              <a:rPr lang="zh-CN" altLang="en-US" sz="2400" b="1" dirty="0">
                <a:latin typeface="Times New Roman" pitchFamily="18" charset="0"/>
                <a:ea typeface="宋体" pitchFamily="2" charset="-122"/>
                <a:cs typeface="Times New Roman" pitchFamily="18" charset="0"/>
              </a:rPr>
              <a:t>赤铁矿进行高炉炼铁的化学方程式是</a:t>
            </a:r>
            <a:r>
              <a:rPr lang="zh-CN" altLang="en-US" sz="2400" b="1" u="sng" dirty="0">
                <a:latin typeface="Times New Roman" pitchFamily="18" charset="0"/>
                <a:ea typeface="宋体" pitchFamily="2" charset="-122"/>
                <a:cs typeface="Times New Roman" pitchFamily="18" charset="0"/>
              </a:rPr>
              <a:t>　　</a:t>
            </a:r>
            <a:r>
              <a:rPr lang="zh-CN" altLang="en-US" sz="2400" b="1" u="sng" dirty="0" smtClean="0">
                <a:latin typeface="Times New Roman" pitchFamily="18" charset="0"/>
                <a:ea typeface="宋体" pitchFamily="2" charset="-122"/>
                <a:cs typeface="Times New Roman" pitchFamily="18" charset="0"/>
              </a:rPr>
              <a:t>   </a:t>
            </a:r>
            <a:r>
              <a:rPr lang="zh-CN" altLang="en-US" sz="2400" b="1" u="sng" dirty="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；炼铁</a:t>
            </a:r>
            <a:r>
              <a:rPr lang="zh-CN" altLang="en-US" sz="2400" b="1" dirty="0">
                <a:latin typeface="Times New Roman" pitchFamily="18" charset="0"/>
                <a:ea typeface="宋体" pitchFamily="2" charset="-122"/>
                <a:cs typeface="Times New Roman" pitchFamily="18" charset="0"/>
              </a:rPr>
              <a:t>时将铁矿石粉碎的目的是</a:t>
            </a:r>
            <a:r>
              <a:rPr lang="zh-CN" altLang="en-US" sz="2400" b="1" u="sng" dirty="0">
                <a:latin typeface="Times New Roman" pitchFamily="18" charset="0"/>
                <a:ea typeface="宋体" pitchFamily="2" charset="-122"/>
                <a:cs typeface="Times New Roman" pitchFamily="18" charset="0"/>
              </a:rPr>
              <a:t>　</a:t>
            </a:r>
            <a:r>
              <a:rPr lang="zh-CN" altLang="en-US" sz="2400" b="1" u="sng" dirty="0" smtClean="0">
                <a:latin typeface="Times New Roman" pitchFamily="18" charset="0"/>
                <a:ea typeface="宋体" pitchFamily="2" charset="-122"/>
                <a:cs typeface="Times New Roman" pitchFamily="18" charset="0"/>
              </a:rPr>
              <a:t>     </a:t>
            </a:r>
            <a:r>
              <a:rPr lang="zh-CN" altLang="en-US" sz="2400" b="1" u="sng" dirty="0">
                <a:latin typeface="Times New Roman" pitchFamily="18" charset="0"/>
                <a:ea typeface="宋体" pitchFamily="2" charset="-122"/>
                <a:cs typeface="Times New Roman" pitchFamily="18" charset="0"/>
              </a:rPr>
              <a:t>　　　　　　　　　　　　　　　　</a:t>
            </a:r>
            <a:r>
              <a:rPr lang="zh-CN" altLang="en-US" sz="2400" b="1" dirty="0">
                <a:latin typeface="Times New Roman" pitchFamily="18" charset="0"/>
                <a:ea typeface="宋体" pitchFamily="2" charset="-122"/>
                <a:cs typeface="Times New Roman" pitchFamily="18" charset="0"/>
              </a:rPr>
              <a:t>。 </a:t>
            </a:r>
          </a:p>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a:t>
            </a:r>
            <a:r>
              <a:rPr lang="zh-CN" altLang="en-US" sz="2400" b="1" dirty="0" smtClean="0">
                <a:latin typeface="Times New Roman" pitchFamily="18" charset="0"/>
                <a:ea typeface="宋体" pitchFamily="2" charset="-122"/>
                <a:cs typeface="Times New Roman" pitchFamily="18" charset="0"/>
              </a:rPr>
              <a:t>）高炉</a:t>
            </a:r>
            <a:r>
              <a:rPr lang="zh-CN" altLang="en-US" sz="2400" b="1" dirty="0">
                <a:latin typeface="Times New Roman" pitchFamily="18" charset="0"/>
                <a:ea typeface="宋体" pitchFamily="2" charset="-122"/>
                <a:cs typeface="Times New Roman" pitchFamily="18" charset="0"/>
              </a:rPr>
              <a:t>气体中有一种成分在热空气中含量最多</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这种气体的化学式是</a:t>
            </a:r>
            <a:r>
              <a:rPr lang="zh-CN" altLang="en-US" sz="2400" b="1" u="sng" dirty="0">
                <a:latin typeface="Times New Roman" pitchFamily="18" charset="0"/>
                <a:ea typeface="宋体" pitchFamily="2" charset="-122"/>
                <a:cs typeface="Times New Roman" pitchFamily="18" charset="0"/>
              </a:rPr>
              <a:t>　　　　</a:t>
            </a:r>
            <a:r>
              <a:rPr lang="zh-CN" altLang="en-US" sz="2400" b="1" dirty="0">
                <a:latin typeface="Times New Roman" pitchFamily="18" charset="0"/>
                <a:ea typeface="宋体" pitchFamily="2" charset="-122"/>
                <a:cs typeface="Times New Roman" pitchFamily="18" charset="0"/>
              </a:rPr>
              <a:t>。 </a:t>
            </a:r>
          </a:p>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3</a:t>
            </a:r>
            <a:r>
              <a:rPr lang="zh-CN" altLang="en-US" sz="2400" b="1" dirty="0" smtClean="0">
                <a:latin typeface="Times New Roman" pitchFamily="18" charset="0"/>
                <a:ea typeface="宋体" pitchFamily="2" charset="-122"/>
                <a:cs typeface="Times New Roman" pitchFamily="18" charset="0"/>
              </a:rPr>
              <a:t>）炼钢</a:t>
            </a:r>
            <a:r>
              <a:rPr lang="zh-CN" altLang="en-US" sz="2400" b="1" dirty="0">
                <a:latin typeface="Times New Roman" pitchFamily="18" charset="0"/>
                <a:ea typeface="宋体" pitchFamily="2" charset="-122"/>
                <a:cs typeface="Times New Roman" pitchFamily="18" charset="0"/>
              </a:rPr>
              <a:t>就是将生铁“降碳除杂”</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炼钢炉中降碳反应的化学方程式为</a:t>
            </a:r>
            <a:r>
              <a:rPr lang="zh-CN" altLang="en-US" sz="2400" b="1" u="sng" dirty="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a:t>
            </a:r>
            <a:endParaRPr lang="zh-CN" altLang="en-US" sz="2400" b="1" dirty="0">
              <a:latin typeface="Times New Roman" pitchFamily="18" charset="0"/>
              <a:ea typeface="宋体" pitchFamily="2" charset="-122"/>
              <a:cs typeface="Times New Roman" pitchFamily="18" charset="0"/>
            </a:endParaRPr>
          </a:p>
        </p:txBody>
      </p:sp>
      <p:sp>
        <p:nvSpPr>
          <p:cNvPr id="7" name="TextBox 6"/>
          <p:cNvSpPr txBox="1"/>
          <p:nvPr/>
        </p:nvSpPr>
        <p:spPr>
          <a:xfrm>
            <a:off x="4885856" y="2837573"/>
            <a:ext cx="5444119" cy="461665"/>
          </a:xfrm>
          <a:prstGeom prst="rect">
            <a:avLst/>
          </a:prstGeom>
          <a:noFill/>
        </p:spPr>
        <p:txBody>
          <a:bodyPr wrap="none" rtlCol="0">
            <a:spAutoFit/>
          </a:bodyPr>
          <a:lstStyle/>
          <a:p>
            <a:r>
              <a:rPr lang="zh-CN" altLang="en-US" sz="2400" b="1" dirty="0">
                <a:solidFill>
                  <a:srgbClr val="FF0000"/>
                </a:solidFill>
                <a:latin typeface="Times New Roman" pitchFamily="18" charset="0"/>
                <a:ea typeface="宋体" pitchFamily="2" charset="-122"/>
                <a:cs typeface="Times New Roman" pitchFamily="18" charset="0"/>
              </a:rPr>
              <a:t>增大反应物的</a:t>
            </a:r>
            <a:r>
              <a:rPr lang="zh-CN" altLang="en-US" sz="2400" b="1" dirty="0" smtClean="0">
                <a:solidFill>
                  <a:srgbClr val="FF0000"/>
                </a:solidFill>
                <a:latin typeface="Times New Roman" pitchFamily="18" charset="0"/>
                <a:ea typeface="宋体" pitchFamily="2" charset="-122"/>
                <a:cs typeface="Times New Roman" pitchFamily="18" charset="0"/>
              </a:rPr>
              <a:t>接触面积，加快</a:t>
            </a:r>
            <a:r>
              <a:rPr lang="zh-CN" altLang="en-US" sz="2400" b="1" dirty="0">
                <a:solidFill>
                  <a:srgbClr val="FF0000"/>
                </a:solidFill>
                <a:latin typeface="Times New Roman" pitchFamily="18" charset="0"/>
                <a:ea typeface="宋体" pitchFamily="2" charset="-122"/>
                <a:cs typeface="Times New Roman" pitchFamily="18" charset="0"/>
              </a:rPr>
              <a:t>反应速率</a:t>
            </a:r>
          </a:p>
        </p:txBody>
      </p:sp>
      <p:sp>
        <p:nvSpPr>
          <p:cNvPr id="11" name="TextBox 10"/>
          <p:cNvSpPr txBox="1"/>
          <p:nvPr/>
        </p:nvSpPr>
        <p:spPr>
          <a:xfrm>
            <a:off x="1344504" y="3887223"/>
            <a:ext cx="510076" cy="461665"/>
          </a:xfrm>
          <a:prstGeom prst="rect">
            <a:avLst/>
          </a:prstGeom>
          <a:noFill/>
        </p:spPr>
        <p:txBody>
          <a:bodyPr wrap="none" rtlCol="0">
            <a:spAutoFit/>
          </a:bodyPr>
          <a:lstStyle/>
          <a:p>
            <a:r>
              <a:rPr lang="en-US" altLang="zh-CN" sz="2400" b="1" dirty="0">
                <a:solidFill>
                  <a:srgbClr val="FF0000"/>
                </a:solidFill>
                <a:latin typeface="Times New Roman" pitchFamily="18" charset="0"/>
                <a:ea typeface="宋体" pitchFamily="2" charset="-122"/>
                <a:cs typeface="Times New Roman" pitchFamily="18" charset="0"/>
              </a:rPr>
              <a:t>N</a:t>
            </a:r>
            <a:r>
              <a:rPr lang="en-US" altLang="zh-CN" sz="2400" b="1" baseline="-25000" dirty="0">
                <a:solidFill>
                  <a:srgbClr val="FF0000"/>
                </a:solidFill>
                <a:latin typeface="Times New Roman" pitchFamily="18" charset="0"/>
                <a:ea typeface="宋体" pitchFamily="2" charset="-122"/>
                <a:cs typeface="Times New Roman" pitchFamily="18" charset="0"/>
              </a:rPr>
              <a:t>2</a:t>
            </a:r>
            <a:endParaRPr lang="zh-CN" altLang="en-US" sz="2400" b="1" baseline="-25000" dirty="0">
              <a:solidFill>
                <a:srgbClr val="FF0000"/>
              </a:solidFill>
              <a:latin typeface="Times New Roman" pitchFamily="18" charset="0"/>
              <a:ea typeface="宋体" pitchFamily="2" charset="-122"/>
              <a:cs typeface="Times New Roman" pitchFamily="18" charset="0"/>
            </a:endParaRPr>
          </a:p>
        </p:txBody>
      </p:sp>
      <mc:AlternateContent xmlns:mc="http://schemas.openxmlformats.org/markup-compatibility/2006">
        <mc:Choice xmlns:a14="http://schemas.microsoft.com/office/drawing/2010/main" xmlns="" Requires="a14">
          <p:sp>
            <p:nvSpPr>
              <p:cNvPr id="13" name="TextBox 12"/>
              <p:cNvSpPr txBox="1"/>
              <p:nvPr/>
            </p:nvSpPr>
            <p:spPr>
              <a:xfrm>
                <a:off x="1344504" y="4937661"/>
                <a:ext cx="2154757" cy="538802"/>
              </a:xfrm>
              <a:prstGeom prst="rect">
                <a:avLst/>
              </a:prstGeom>
              <a:noFill/>
            </p:spPr>
            <p:txBody>
              <a:bodyPr wrap="none" rtlCol="0">
                <a:spAutoFit/>
              </a:bodyPr>
              <a:lstStyle/>
              <a:p>
                <a:r>
                  <a:rPr lang="en-US" altLang="zh-CN" sz="2400" b="1" dirty="0">
                    <a:solidFill>
                      <a:srgbClr val="FF0000"/>
                    </a:solidFill>
                    <a:latin typeface="Times New Roman" pitchFamily="18" charset="0"/>
                    <a:cs typeface="Times New Roman" pitchFamily="18" charset="0"/>
                  </a:rPr>
                  <a:t>C+O</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
                </a:r>
                <a14:m>
                  <m:oMath xmlns:m="http://schemas.openxmlformats.org/officeDocument/2006/math">
                    <m:f>
                      <m:fPr>
                        <m:ctrlPr>
                          <a:rPr lang="en-US" altLang="zh-CN" sz="1600"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sz="1600" b="1" i="1" dirty="0">
                                <a:solidFill>
                                  <a:srgbClr val="FF0000"/>
                                </a:solidFill>
                                <a:latin typeface="Cambria Math"/>
                                <a:ea typeface="宋体" panose="02010600030101010101" pitchFamily="2" charset="-122"/>
                                <a:cs typeface="Cambria Math" panose="02040503050406030204" charset="0"/>
                              </a:rPr>
                            </m:ctrlPr>
                          </m:barPr>
                          <m:e>
                            <m:r>
                              <a:rPr lang="en-US" altLang="zh-CN" sz="1600" b="1" dirty="0">
                                <a:solidFill>
                                  <a:srgbClr val="FF0000"/>
                                </a:solidFill>
                                <a:latin typeface="Cambria Math"/>
                                <a:ea typeface="宋体" panose="02010600030101010101" pitchFamily="2" charset="-122"/>
                                <a:cs typeface="Cambria Math" panose="02040503050406030204" charset="0"/>
                              </a:rPr>
                              <m:t>  </m:t>
                            </m:r>
                            <m:r>
                              <a:rPr lang="zh-CN" altLang="en-US" sz="1600" b="1" i="1" dirty="0">
                                <a:solidFill>
                                  <a:srgbClr val="FF0000"/>
                                </a:solidFill>
                                <a:latin typeface="Cambria Math"/>
                                <a:ea typeface="宋体" panose="02010600030101010101" pitchFamily="2" charset="-122"/>
                                <a:cs typeface="Cambria Math" panose="02040503050406030204" charset="0"/>
                              </a:rPr>
                              <m:t>高温</m:t>
                            </m:r>
                            <m:r>
                              <a:rPr lang="en-US" altLang="zh-CN" sz="1600" b="1" dirty="0">
                                <a:solidFill>
                                  <a:srgbClr val="FF0000"/>
                                </a:solidFill>
                                <a:latin typeface="Cambria Math"/>
                                <a:ea typeface="宋体" panose="02010600030101010101" pitchFamily="2" charset="-122"/>
                                <a:cs typeface="Cambria Math" panose="02040503050406030204" charset="0"/>
                              </a:rPr>
                              <m:t>  </m:t>
                            </m:r>
                          </m:e>
                        </m:bar>
                      </m:num>
                      <m:den>
                        <m:r>
                          <a:rPr lang="en-US" altLang="zh-CN" sz="1600" b="1" i="1" dirty="0">
                            <a:solidFill>
                              <a:srgbClr val="FF0000"/>
                            </a:solidFill>
                            <a:latin typeface="Cambria Math" panose="02040503050406030204" charset="0"/>
                            <a:ea typeface="宋体" panose="02010600030101010101" pitchFamily="2" charset="-122"/>
                            <a:cs typeface="Cambria Math" panose="02040503050406030204" charset="0"/>
                          </a:rPr>
                          <m:t> </m:t>
                        </m:r>
                      </m:den>
                    </m:f>
                    <m:r>
                      <a:rPr lang="en-US" altLang="zh-CN" sz="1600" b="1" i="1" dirty="0">
                        <a:solidFill>
                          <a:srgbClr val="FF0000"/>
                        </a:solidFill>
                        <a:latin typeface="Cambria Math"/>
                        <a:ea typeface="宋体" panose="02010600030101010101" pitchFamily="2" charset="-122"/>
                        <a:cs typeface="Cambria Math" panose="02040503050406030204" charset="0"/>
                      </a:rPr>
                      <m:t> </m:t>
                    </m:r>
                  </m:oMath>
                </a14:m>
                <a:r>
                  <a:rPr lang="en-US" altLang="zh-CN" sz="2400" b="1" dirty="0">
                    <a:solidFill>
                      <a:srgbClr val="FF0000"/>
                    </a:solidFill>
                    <a:latin typeface="Times New Roman" pitchFamily="18" charset="0"/>
                    <a:cs typeface="Times New Roman" pitchFamily="18" charset="0"/>
                  </a:rPr>
                  <a:t>CO</a:t>
                </a:r>
                <a:r>
                  <a:rPr lang="en-US" altLang="zh-CN" sz="2400" b="1" baseline="-25000" dirty="0">
                    <a:solidFill>
                      <a:srgbClr val="FF0000"/>
                    </a:solidFill>
                    <a:latin typeface="Times New Roman" pitchFamily="18" charset="0"/>
                    <a:cs typeface="Times New Roman" pitchFamily="18" charset="0"/>
                  </a:rPr>
                  <a:t>2</a:t>
                </a:r>
                <a:endParaRPr lang="zh-CN" altLang="en-US" sz="2400" b="1" dirty="0">
                  <a:solidFill>
                    <a:srgbClr val="FF0000"/>
                  </a:solidFill>
                  <a:latin typeface="Times New Roman" pitchFamily="18" charset="0"/>
                  <a:ea typeface="宋体" pitchFamily="2" charset="-122"/>
                  <a:cs typeface="Times New Roman" pitchFamily="18" charset="0"/>
                </a:endParaRPr>
              </a:p>
            </p:txBody>
          </p:sp>
        </mc:Choice>
        <mc:Fallback>
          <p:sp>
            <p:nvSpPr>
              <p:cNvPr id="13" name="TextBox 12"/>
              <p:cNvSpPr txBox="1">
                <a:spLocks noRot="1" noChangeAspect="1" noMove="1" noResize="1" noEditPoints="1" noAdjustHandles="1" noChangeArrowheads="1" noChangeShapeType="1" noTextEdit="1"/>
              </p:cNvSpPr>
              <p:nvPr/>
            </p:nvSpPr>
            <p:spPr>
              <a:xfrm>
                <a:off x="1344504" y="4937661"/>
                <a:ext cx="2154757" cy="538802"/>
              </a:xfrm>
              <a:prstGeom prst="rect">
                <a:avLst/>
              </a:prstGeom>
              <a:blipFill rotWithShape="1">
                <a:blip r:embed="rId3"/>
                <a:stretch>
                  <a:fillRect l="-4533" r="-850" b="-20455"/>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xmlns="" Requires="a14">
          <p:sp>
            <p:nvSpPr>
              <p:cNvPr id="14" name="TextBox 13"/>
              <p:cNvSpPr txBox="1"/>
              <p:nvPr/>
            </p:nvSpPr>
            <p:spPr>
              <a:xfrm>
                <a:off x="6916431" y="2181077"/>
                <a:ext cx="3850683" cy="538802"/>
              </a:xfrm>
              <a:prstGeom prst="rect">
                <a:avLst/>
              </a:prstGeom>
              <a:noFill/>
            </p:spPr>
            <p:txBody>
              <a:bodyPr wrap="square" rtlCol="0">
                <a:spAutoFit/>
              </a:bodyPr>
              <a:lstStyle/>
              <a:p>
                <a:r>
                  <a:rPr lang="en-US" altLang="zh-CN" sz="2400" b="1" dirty="0" smtClean="0">
                    <a:solidFill>
                      <a:srgbClr val="FF0000"/>
                    </a:solidFill>
                    <a:latin typeface="Times New Roman" pitchFamily="18" charset="0"/>
                    <a:cs typeface="Times New Roman" pitchFamily="18" charset="0"/>
                  </a:rPr>
                  <a:t>Fe</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O</a:t>
                </a:r>
                <a:r>
                  <a:rPr lang="en-US" altLang="zh-CN" sz="2400" b="1" baseline="-25000" dirty="0">
                    <a:solidFill>
                      <a:srgbClr val="FF0000"/>
                    </a:solidFill>
                    <a:latin typeface="Times New Roman" pitchFamily="18" charset="0"/>
                    <a:cs typeface="Times New Roman" pitchFamily="18" charset="0"/>
                  </a:rPr>
                  <a:t>3</a:t>
                </a:r>
                <a:r>
                  <a:rPr lang="en-US" altLang="zh-CN" sz="2400" b="1" dirty="0">
                    <a:solidFill>
                      <a:srgbClr val="FF0000"/>
                    </a:solidFill>
                    <a:latin typeface="Times New Roman" pitchFamily="18" charset="0"/>
                    <a:cs typeface="Times New Roman" pitchFamily="18" charset="0"/>
                  </a:rPr>
                  <a:t>+3CO</a:t>
                </a:r>
                <a:r>
                  <a:rPr lang="en-US" altLang="zh-CN" sz="2400" b="1" dirty="0" smtClean="0">
                    <a:solidFill>
                      <a:srgbClr val="FF0000"/>
                    </a:solidFill>
                    <a:latin typeface="Times New Roman" pitchFamily="18" charset="0"/>
                    <a:ea typeface="宋体" panose="02010600030101010101" pitchFamily="2" charset="-122"/>
                    <a:cs typeface="Times New Roman" pitchFamily="18" charset="0"/>
                  </a:rPr>
                  <a:t/>
                </a:r>
                <a14:m>
                  <m:oMath xmlns:m="http://schemas.openxmlformats.org/officeDocument/2006/math">
                    <m:f>
                      <m:fPr>
                        <m:ctrlPr>
                          <a:rPr lang="en-US" altLang="zh-CN" sz="1600"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sz="1600" b="1" i="1" dirty="0">
                                <a:solidFill>
                                  <a:srgbClr val="FF0000"/>
                                </a:solidFill>
                                <a:latin typeface="Cambria Math"/>
                                <a:ea typeface="宋体" panose="02010600030101010101" pitchFamily="2" charset="-122"/>
                                <a:cs typeface="Cambria Math" panose="02040503050406030204" charset="0"/>
                              </a:rPr>
                            </m:ctrlPr>
                          </m:barPr>
                          <m:e>
                            <m:r>
                              <a:rPr lang="en-US" altLang="zh-CN" sz="1600" b="1" i="0" dirty="0" smtClean="0">
                                <a:solidFill>
                                  <a:srgbClr val="FF0000"/>
                                </a:solidFill>
                                <a:latin typeface="Cambria Math"/>
                                <a:ea typeface="宋体" panose="02010600030101010101" pitchFamily="2" charset="-122"/>
                                <a:cs typeface="Cambria Math" panose="02040503050406030204" charset="0"/>
                              </a:rPr>
                              <m:t>  </m:t>
                            </m:r>
                            <m:r>
                              <a:rPr lang="zh-CN" altLang="en-US" sz="1600" b="1" i="1" dirty="0">
                                <a:solidFill>
                                  <a:srgbClr val="FF0000"/>
                                </a:solidFill>
                                <a:latin typeface="Cambria Math"/>
                                <a:ea typeface="宋体" panose="02010600030101010101" pitchFamily="2" charset="-122"/>
                                <a:cs typeface="Cambria Math" panose="02040503050406030204" charset="0"/>
                              </a:rPr>
                              <m:t>高温</m:t>
                            </m:r>
                            <m:r>
                              <a:rPr lang="en-US" altLang="zh-CN" sz="1600" b="1" i="0" dirty="0" smtClean="0">
                                <a:solidFill>
                                  <a:srgbClr val="FF0000"/>
                                </a:solidFill>
                                <a:latin typeface="Cambria Math"/>
                                <a:ea typeface="宋体" panose="02010600030101010101" pitchFamily="2" charset="-122"/>
                                <a:cs typeface="Cambria Math" panose="02040503050406030204" charset="0"/>
                              </a:rPr>
                              <m:t>  </m:t>
                            </m:r>
                          </m:e>
                        </m:bar>
                      </m:num>
                      <m:den>
                        <m:r>
                          <a:rPr lang="en-US" altLang="zh-CN" sz="1600" b="1" i="1" dirty="0">
                            <a:solidFill>
                              <a:srgbClr val="FF0000"/>
                            </a:solidFill>
                            <a:latin typeface="Cambria Math" panose="02040503050406030204" charset="0"/>
                            <a:ea typeface="宋体" panose="02010600030101010101" pitchFamily="2" charset="-122"/>
                            <a:cs typeface="Cambria Math" panose="02040503050406030204" charset="0"/>
                          </a:rPr>
                          <m:t> </m:t>
                        </m:r>
                      </m:den>
                    </m:f>
                    <m:r>
                      <a:rPr lang="en-US" altLang="zh-CN" sz="1600" b="1" i="1" dirty="0">
                        <a:solidFill>
                          <a:srgbClr val="FF0000"/>
                        </a:solidFill>
                        <a:latin typeface="Cambria Math"/>
                        <a:ea typeface="宋体" panose="02010600030101010101" pitchFamily="2" charset="-122"/>
                        <a:cs typeface="Cambria Math" panose="02040503050406030204" charset="0"/>
                      </a:rPr>
                      <m:t> </m:t>
                    </m:r>
                  </m:oMath>
                </a14:m>
                <a:r>
                  <a:rPr lang="en-US" altLang="zh-CN" sz="2400" b="1" dirty="0">
                    <a:solidFill>
                      <a:srgbClr val="FF0000"/>
                    </a:solidFill>
                    <a:latin typeface="Times New Roman" pitchFamily="18" charset="0"/>
                    <a:cs typeface="Times New Roman" pitchFamily="18" charset="0"/>
                  </a:rPr>
                  <a:t>2Fe+3CO</a:t>
                </a:r>
                <a:r>
                  <a:rPr lang="en-US" altLang="zh-CN" sz="2400" b="1" baseline="-25000" dirty="0">
                    <a:solidFill>
                      <a:srgbClr val="FF0000"/>
                    </a:solidFill>
                    <a:latin typeface="Times New Roman" pitchFamily="18" charset="0"/>
                    <a:cs typeface="Times New Roman" pitchFamily="18" charset="0"/>
                  </a:rPr>
                  <a:t>2</a:t>
                </a:r>
                <a:endParaRPr lang="zh-CN" altLang="en-US" b="1" dirty="0">
                  <a:solidFill>
                    <a:srgbClr val="FF0000"/>
                  </a:solidFill>
                  <a:latin typeface="Times New Roman" pitchFamily="18" charset="0"/>
                  <a:ea typeface="宋体" pitchFamily="2" charset="-122"/>
                  <a:cs typeface="Times New Roman" pitchFamily="18" charset="0"/>
                </a:endParaRPr>
              </a:p>
            </p:txBody>
          </p:sp>
        </mc:Choice>
        <mc:Fallback>
          <p:sp>
            <p:nvSpPr>
              <p:cNvPr id="14" name="TextBox 13"/>
              <p:cNvSpPr txBox="1">
                <a:spLocks noRot="1" noChangeAspect="1" noMove="1" noResize="1" noEditPoints="1" noAdjustHandles="1" noChangeArrowheads="1" noChangeShapeType="1" noTextEdit="1"/>
              </p:cNvSpPr>
              <p:nvPr/>
            </p:nvSpPr>
            <p:spPr>
              <a:xfrm>
                <a:off x="6916431" y="2181077"/>
                <a:ext cx="3850683" cy="538802"/>
              </a:xfrm>
              <a:prstGeom prst="rect">
                <a:avLst/>
              </a:prstGeom>
              <a:blipFill rotWithShape="1">
                <a:blip r:embed="rId4"/>
                <a:stretch>
                  <a:fillRect l="-2536" b="-20455"/>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11050788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randombar(horizontal)">
                                      <p:cBhvr>
                                        <p:cTn id="7" dur="500"/>
                                        <p:tgtEl>
                                          <p:spTgt spid="1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randombar(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randombar(horizontal)">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randombar(horizontal)">
                                      <p:cBhvr>
                                        <p:cTn id="2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P spid="13"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mc:AlternateContent xmlns:mc="http://schemas.openxmlformats.org/markup-compatibility/2006">
        <mc:Choice xmlns:a14="http://schemas.microsoft.com/office/drawing/2010/main" xmlns="" Requires="a14">
          <p:sp>
            <p:nvSpPr>
              <p:cNvPr id="12" name="TextBox 11"/>
              <p:cNvSpPr txBox="1"/>
              <p:nvPr/>
            </p:nvSpPr>
            <p:spPr>
              <a:xfrm>
                <a:off x="719999" y="1159472"/>
                <a:ext cx="10749511" cy="5393336"/>
              </a:xfrm>
              <a:prstGeom prst="rect">
                <a:avLst/>
              </a:prstGeom>
              <a:noFill/>
            </p:spPr>
            <p:txBody>
              <a:bodyPr wrap="square" rtlCol="0">
                <a:spAutoFit/>
              </a:bodyPr>
              <a:lstStyle/>
              <a:p>
                <a:pPr>
                  <a:lnSpc>
                    <a:spcPct val="150000"/>
                  </a:lnSpc>
                </a:pPr>
                <a:r>
                  <a:rPr lang="zh-CN" altLang="en-US" sz="2400" b="1" dirty="0" smtClean="0">
                    <a:solidFill>
                      <a:schemeClr val="accent2"/>
                    </a:solidFill>
                    <a:latin typeface="Times New Roman" pitchFamily="18" charset="0"/>
                    <a:ea typeface="黑体" pitchFamily="49" charset="-122"/>
                    <a:cs typeface="Times New Roman" pitchFamily="18" charset="0"/>
                  </a:rPr>
                  <a:t>归纳总结</a:t>
                </a:r>
                <a:endParaRPr lang="en-US" altLang="zh-CN" sz="2400" b="1" dirty="0" smtClean="0">
                  <a:solidFill>
                    <a:schemeClr val="accent2"/>
                  </a:solidFill>
                  <a:latin typeface="Times New Roman" pitchFamily="18" charset="0"/>
                  <a:ea typeface="黑体" pitchFamily="49" charset="-122"/>
                  <a:cs typeface="Times New Roman" pitchFamily="18" charset="0"/>
                </a:endParaRPr>
              </a:p>
              <a:p>
                <a:pPr>
                  <a:lnSpc>
                    <a:spcPct val="150000"/>
                  </a:lnSpc>
                </a:pPr>
                <a:endParaRPr lang="en-US" altLang="zh-CN" sz="2400" b="1" dirty="0" smtClean="0">
                  <a:solidFill>
                    <a:schemeClr val="accent2"/>
                  </a:solidFill>
                  <a:latin typeface="Times New Roman" pitchFamily="18" charset="0"/>
                  <a:ea typeface="黑体" pitchFamily="49" charset="-122"/>
                  <a:cs typeface="Times New Roman" pitchFamily="18" charset="0"/>
                </a:endParaRPr>
              </a:p>
              <a:p>
                <a:pPr algn="just">
                  <a:lnSpc>
                    <a:spcPct val="150000"/>
                  </a:lnSpc>
                </a:pPr>
                <a:r>
                  <a:rPr lang="en-US" altLang="zh-CN" sz="2400" b="1" dirty="0">
                    <a:latin typeface="Times New Roman" pitchFamily="18" charset="0"/>
                    <a:cs typeface="Times New Roman" pitchFamily="18" charset="0"/>
                  </a:rPr>
                  <a:t>1.</a:t>
                </a:r>
                <a:r>
                  <a:rPr lang="zh-CN" altLang="zh-CN" sz="2400" b="1" dirty="0">
                    <a:latin typeface="Times New Roman" pitchFamily="18" charset="0"/>
                    <a:cs typeface="Times New Roman" pitchFamily="18" charset="0"/>
                  </a:rPr>
                  <a:t>工业炼铁</a:t>
                </a:r>
              </a:p>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1</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设备</a:t>
                </a:r>
                <a:r>
                  <a:rPr lang="en-US" altLang="zh-CN"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高炉。</a:t>
                </a:r>
              </a:p>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2</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原料</a:t>
                </a:r>
                <a:r>
                  <a:rPr lang="en-US" altLang="zh-CN" sz="2400" b="1" dirty="0">
                    <a:latin typeface="Times New Roman" pitchFamily="18" charset="0"/>
                    <a:cs typeface="Times New Roman" pitchFamily="18" charset="0"/>
                  </a:rPr>
                  <a:t>:</a:t>
                </a:r>
                <a:r>
                  <a:rPr lang="zh-CN" altLang="zh-CN" sz="2400" b="1" u="sng" dirty="0">
                    <a:latin typeface="Times New Roman" pitchFamily="18" charset="0"/>
                    <a:cs typeface="Times New Roman" pitchFamily="18" charset="0"/>
                  </a:rPr>
                  <a:t>　　　　</a:t>
                </a:r>
                <a:r>
                  <a:rPr lang="zh-CN" altLang="zh-CN" sz="2400" b="1" dirty="0">
                    <a:latin typeface="Times New Roman" pitchFamily="18" charset="0"/>
                    <a:cs typeface="Times New Roman" pitchFamily="18" charset="0"/>
                  </a:rPr>
                  <a:t>、</a:t>
                </a:r>
                <a:r>
                  <a:rPr lang="zh-CN" altLang="zh-CN" sz="2400" b="1" u="sng" dirty="0">
                    <a:latin typeface="Times New Roman" pitchFamily="18" charset="0"/>
                    <a:cs typeface="Times New Roman" pitchFamily="18" charset="0"/>
                  </a:rPr>
                  <a:t>　　　　</a:t>
                </a:r>
                <a:r>
                  <a:rPr lang="zh-CN" altLang="zh-CN" sz="2400" b="1" dirty="0">
                    <a:latin typeface="Times New Roman" pitchFamily="18" charset="0"/>
                    <a:cs typeface="Times New Roman" pitchFamily="18" charset="0"/>
                  </a:rPr>
                  <a:t>、</a:t>
                </a:r>
                <a:r>
                  <a:rPr lang="zh-CN" altLang="zh-CN" sz="2400" b="1" u="sng" dirty="0">
                    <a:latin typeface="Times New Roman" pitchFamily="18" charset="0"/>
                    <a:cs typeface="Times New Roman" pitchFamily="18" charset="0"/>
                  </a:rPr>
                  <a:t>　　　　</a:t>
                </a:r>
                <a:r>
                  <a:rPr lang="zh-CN" altLang="zh-CN" sz="2400" b="1" dirty="0">
                    <a:latin typeface="Times New Roman" pitchFamily="18" charset="0"/>
                    <a:cs typeface="Times New Roman" pitchFamily="18" charset="0"/>
                  </a:rPr>
                  <a:t>、</a:t>
                </a:r>
                <a:r>
                  <a:rPr lang="zh-CN" altLang="zh-CN" sz="2400" b="1" u="sng" dirty="0">
                    <a:latin typeface="Times New Roman" pitchFamily="18" charset="0"/>
                    <a:cs typeface="Times New Roman" pitchFamily="18" charset="0"/>
                  </a:rPr>
                  <a:t>　　　　</a:t>
                </a:r>
                <a:r>
                  <a:rPr lang="zh-CN" altLang="zh-CN" sz="2400" b="1" dirty="0">
                    <a:latin typeface="Times New Roman" pitchFamily="18" charset="0"/>
                    <a:cs typeface="Times New Roman" pitchFamily="18" charset="0"/>
                  </a:rPr>
                  <a:t>。</a:t>
                </a:r>
                <a:r>
                  <a:rPr lang="en-US" altLang="zh-CN" sz="2400" b="1" dirty="0">
                    <a:latin typeface="Times New Roman" pitchFamily="18" charset="0"/>
                    <a:cs typeface="Times New Roman" pitchFamily="18" charset="0"/>
                  </a:rPr>
                  <a:t> </a:t>
                </a:r>
                <a:endParaRPr lang="zh-CN" altLang="zh-CN" sz="2400" b="1" dirty="0">
                  <a:latin typeface="Times New Roman" pitchFamily="18" charset="0"/>
                  <a:cs typeface="Times New Roman" pitchFamily="18" charset="0"/>
                </a:endParaRPr>
              </a:p>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3</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反应</a:t>
                </a:r>
                <a:r>
                  <a:rPr lang="zh-CN" altLang="zh-CN" sz="2400" b="1" dirty="0">
                    <a:latin typeface="Times New Roman" pitchFamily="18" charset="0"/>
                    <a:cs typeface="Times New Roman" pitchFamily="18" charset="0"/>
                  </a:rPr>
                  <a:t>原理</a:t>
                </a:r>
                <a:r>
                  <a:rPr lang="en-US" altLang="zh-CN"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在高温</a:t>
                </a:r>
                <a:r>
                  <a:rPr lang="zh-CN" altLang="zh-CN" sz="2400" b="1" dirty="0" smtClean="0">
                    <a:latin typeface="Times New Roman" pitchFamily="18" charset="0"/>
                    <a:cs typeface="Times New Roman" pitchFamily="18" charset="0"/>
                  </a:rPr>
                  <a:t>下</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用</a:t>
                </a:r>
                <a:r>
                  <a:rPr lang="zh-CN" altLang="zh-CN" sz="2400" b="1" dirty="0">
                    <a:latin typeface="Times New Roman" pitchFamily="18" charset="0"/>
                    <a:cs typeface="Times New Roman" pitchFamily="18" charset="0"/>
                  </a:rPr>
                  <a:t>还原剂一氧化碳将铁从它的化合物中还原出来。</a:t>
                </a:r>
              </a:p>
              <a:p>
                <a:pPr algn="just">
                  <a:lnSpc>
                    <a:spcPct val="150000"/>
                  </a:lnSpc>
                </a:pPr>
                <a:r>
                  <a:rPr lang="zh-CN" altLang="zh-CN" sz="2400" b="1" dirty="0">
                    <a:latin typeface="Times New Roman" pitchFamily="18" charset="0"/>
                    <a:cs typeface="Times New Roman" pitchFamily="18" charset="0"/>
                  </a:rPr>
                  <a:t>赤铁矿炼铁的反应</a:t>
                </a:r>
                <a:r>
                  <a:rPr lang="zh-CN" altLang="zh-CN" sz="2400" b="1" dirty="0" smtClean="0">
                    <a:latin typeface="Times New Roman" pitchFamily="18" charset="0"/>
                    <a:cs typeface="Times New Roman" pitchFamily="18" charset="0"/>
                  </a:rPr>
                  <a:t>原理</a:t>
                </a: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Fe</a:t>
                </a:r>
                <a:r>
                  <a:rPr lang="en-US" altLang="zh-CN" sz="2400" b="1" baseline="-25000" dirty="0" smtClean="0">
                    <a:latin typeface="Times New Roman" pitchFamily="18" charset="0"/>
                    <a:cs typeface="Times New Roman" pitchFamily="18" charset="0"/>
                  </a:rPr>
                  <a:t>2</a:t>
                </a:r>
                <a:r>
                  <a:rPr lang="en-US" altLang="zh-CN" sz="2400" b="1" dirty="0" smtClean="0">
                    <a:latin typeface="Times New Roman" pitchFamily="18" charset="0"/>
                    <a:cs typeface="Times New Roman" pitchFamily="18" charset="0"/>
                  </a:rPr>
                  <a:t>O</a:t>
                </a:r>
                <a:r>
                  <a:rPr lang="en-US" altLang="zh-CN" sz="2400" b="1" baseline="-25000" dirty="0" smtClean="0">
                    <a:latin typeface="Times New Roman" pitchFamily="18" charset="0"/>
                    <a:cs typeface="Times New Roman" pitchFamily="18" charset="0"/>
                  </a:rPr>
                  <a:t>3</a:t>
                </a:r>
                <a:r>
                  <a:rPr lang="en-US" altLang="zh-CN" sz="2400" b="1" dirty="0" smtClean="0">
                    <a:latin typeface="Times New Roman" pitchFamily="18" charset="0"/>
                    <a:cs typeface="Times New Roman" pitchFamily="18" charset="0"/>
                  </a:rPr>
                  <a:t>+3CO </a:t>
                </a:r>
                <a14:m>
                  <m:oMath xmlns:m="http://schemas.openxmlformats.org/officeDocument/2006/math">
                    <m:f>
                      <m:fPr>
                        <m:ctrlPr>
                          <a:rPr lang="en-US" altLang="zh-CN" sz="1600" b="1" i="1" dirty="0" smtClean="0">
                            <a:solidFill>
                              <a:schemeClr val="tx1"/>
                            </a:solidFill>
                            <a:latin typeface="Cambria Math"/>
                            <a:ea typeface="宋体" panose="02010600030101010101" pitchFamily="2" charset="-122"/>
                            <a:cs typeface="Cambria Math" panose="02040503050406030204" charset="0"/>
                          </a:rPr>
                        </m:ctrlPr>
                      </m:fPr>
                      <m:num>
                        <m:bar>
                          <m:barPr>
                            <m:ctrlPr>
                              <a:rPr lang="en-US" altLang="zh-CN" sz="1600" b="1" i="1" dirty="0">
                                <a:solidFill>
                                  <a:schemeClr val="tx1"/>
                                </a:solidFill>
                                <a:latin typeface="Cambria Math"/>
                                <a:ea typeface="宋体" panose="02010600030101010101" pitchFamily="2" charset="-122"/>
                                <a:cs typeface="Cambria Math" panose="02040503050406030204" charset="0"/>
                              </a:rPr>
                            </m:ctrlPr>
                          </m:barPr>
                          <m:e>
                            <m:r>
                              <a:rPr lang="en-US" altLang="zh-CN" sz="1600" b="1" dirty="0">
                                <a:solidFill>
                                  <a:schemeClr val="tx1"/>
                                </a:solidFill>
                                <a:latin typeface="Cambria Math"/>
                                <a:ea typeface="宋体" panose="02010600030101010101" pitchFamily="2" charset="-122"/>
                                <a:cs typeface="Cambria Math" panose="02040503050406030204" charset="0"/>
                              </a:rPr>
                              <m:t>  </m:t>
                            </m:r>
                            <m:r>
                              <a:rPr lang="zh-CN" altLang="en-US" sz="1600" b="1" i="1" dirty="0">
                                <a:solidFill>
                                  <a:schemeClr val="tx1"/>
                                </a:solidFill>
                                <a:latin typeface="Cambria Math"/>
                                <a:ea typeface="宋体" panose="02010600030101010101" pitchFamily="2" charset="-122"/>
                                <a:cs typeface="Cambria Math" panose="02040503050406030204" charset="0"/>
                              </a:rPr>
                              <m:t>高温</m:t>
                            </m:r>
                            <m:r>
                              <a:rPr lang="en-US" altLang="zh-CN" sz="1600" b="1" dirty="0">
                                <a:solidFill>
                                  <a:schemeClr val="tx1"/>
                                </a:solidFill>
                                <a:latin typeface="Cambria Math"/>
                                <a:ea typeface="宋体" panose="02010600030101010101" pitchFamily="2" charset="-122"/>
                                <a:cs typeface="Cambria Math" panose="02040503050406030204" charset="0"/>
                              </a:rPr>
                              <m:t>  </m:t>
                            </m:r>
                          </m:e>
                        </m:bar>
                      </m:num>
                      <m:den>
                        <m:r>
                          <a:rPr lang="en-US" altLang="zh-CN" sz="1600" b="1" i="1" dirty="0">
                            <a:solidFill>
                              <a:schemeClr val="tx1"/>
                            </a:solidFill>
                            <a:latin typeface="Cambria Math" panose="02040503050406030204" charset="0"/>
                            <a:ea typeface="宋体" panose="02010600030101010101" pitchFamily="2" charset="-122"/>
                            <a:cs typeface="Cambria Math" panose="02040503050406030204" charset="0"/>
                          </a:rPr>
                          <m:t> </m:t>
                        </m:r>
                      </m:den>
                    </m:f>
                    <m:r>
                      <a:rPr lang="en-US" altLang="zh-CN" sz="1600" b="1" i="1" dirty="0">
                        <a:solidFill>
                          <a:srgbClr val="FF0000"/>
                        </a:solidFill>
                        <a:latin typeface="Cambria Math"/>
                        <a:ea typeface="宋体" panose="02010600030101010101" pitchFamily="2" charset="-122"/>
                        <a:cs typeface="Cambria Math" panose="02040503050406030204" charset="0"/>
                      </a:rPr>
                      <m:t> </m:t>
                    </m:r>
                  </m:oMath>
                </a14:m>
                <a:r>
                  <a:rPr lang="en-US" altLang="zh-CN" sz="2400" b="1" dirty="0">
                    <a:latin typeface="Times New Roman" pitchFamily="18" charset="0"/>
                    <a:cs typeface="Times New Roman" pitchFamily="18" charset="0"/>
                  </a:rPr>
                  <a:t>2Fe+3CO</a:t>
                </a:r>
                <a:r>
                  <a:rPr lang="en-US" altLang="zh-CN" sz="2400" b="1" baseline="-25000" dirty="0">
                    <a:latin typeface="Times New Roman" pitchFamily="18" charset="0"/>
                    <a:cs typeface="Times New Roman" pitchFamily="18" charset="0"/>
                  </a:rPr>
                  <a:t>2</a:t>
                </a:r>
                <a:r>
                  <a:rPr lang="zh-CN" altLang="zh-CN" sz="2400" b="1" dirty="0">
                    <a:latin typeface="Times New Roman" pitchFamily="18" charset="0"/>
                    <a:cs typeface="Times New Roman" pitchFamily="18" charset="0"/>
                  </a:rPr>
                  <a:t>。</a:t>
                </a:r>
              </a:p>
              <a:p>
                <a:pPr algn="just">
                  <a:lnSpc>
                    <a:spcPct val="150000"/>
                  </a:lnSpc>
                </a:pPr>
                <a:r>
                  <a:rPr lang="zh-CN" altLang="zh-CN" sz="2400" b="1" dirty="0">
                    <a:latin typeface="Times New Roman" pitchFamily="18" charset="0"/>
                    <a:cs typeface="Times New Roman" pitchFamily="18" charset="0"/>
                  </a:rPr>
                  <a:t>磁铁矿炼铁的反应</a:t>
                </a:r>
                <a:r>
                  <a:rPr lang="zh-CN" altLang="zh-CN" sz="2400" b="1" dirty="0" smtClean="0">
                    <a:latin typeface="Times New Roman" pitchFamily="18" charset="0"/>
                    <a:cs typeface="Times New Roman" pitchFamily="18" charset="0"/>
                  </a:rPr>
                  <a:t>原理</a:t>
                </a: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Fe</a:t>
                </a:r>
                <a:r>
                  <a:rPr lang="en-US" altLang="zh-CN" sz="2400" b="1" baseline="-25000" dirty="0" smtClean="0">
                    <a:latin typeface="Times New Roman" pitchFamily="18" charset="0"/>
                    <a:cs typeface="Times New Roman" pitchFamily="18" charset="0"/>
                  </a:rPr>
                  <a:t>3</a:t>
                </a:r>
                <a:r>
                  <a:rPr lang="en-US" altLang="zh-CN" sz="2400" b="1" dirty="0" smtClean="0">
                    <a:latin typeface="Times New Roman" pitchFamily="18" charset="0"/>
                    <a:cs typeface="Times New Roman" pitchFamily="18" charset="0"/>
                  </a:rPr>
                  <a:t>O</a:t>
                </a:r>
                <a:r>
                  <a:rPr lang="en-US" altLang="zh-CN" sz="2400" b="1" baseline="-25000" dirty="0" smtClean="0">
                    <a:latin typeface="Times New Roman" pitchFamily="18" charset="0"/>
                    <a:cs typeface="Times New Roman" pitchFamily="18" charset="0"/>
                  </a:rPr>
                  <a:t>4</a:t>
                </a:r>
                <a:r>
                  <a:rPr lang="en-US" altLang="zh-CN" sz="2400" b="1" dirty="0" smtClean="0">
                    <a:latin typeface="Times New Roman" pitchFamily="18" charset="0"/>
                    <a:cs typeface="Times New Roman" pitchFamily="18" charset="0"/>
                  </a:rPr>
                  <a:t>+4CO </a:t>
                </a:r>
                <a14:m>
                  <m:oMath xmlns:m="http://schemas.openxmlformats.org/officeDocument/2006/math">
                    <m:f>
                      <m:fPr>
                        <m:ctrlPr>
                          <a:rPr lang="en-US" altLang="zh-CN" sz="1600" b="1" i="1" dirty="0">
                            <a:latin typeface="Cambria Math"/>
                            <a:ea typeface="宋体" panose="02010600030101010101" pitchFamily="2" charset="-122"/>
                            <a:cs typeface="Cambria Math" panose="02040503050406030204" charset="0"/>
                          </a:rPr>
                        </m:ctrlPr>
                      </m:fPr>
                      <m:num>
                        <m:bar>
                          <m:barPr>
                            <m:ctrlPr>
                              <a:rPr lang="en-US" altLang="zh-CN" sz="1600" b="1" i="1" dirty="0">
                                <a:latin typeface="Cambria Math"/>
                                <a:ea typeface="宋体" panose="02010600030101010101" pitchFamily="2" charset="-122"/>
                                <a:cs typeface="Cambria Math" panose="02040503050406030204" charset="0"/>
                              </a:rPr>
                            </m:ctrlPr>
                          </m:barPr>
                          <m:e>
                            <m:r>
                              <a:rPr lang="en-US" altLang="zh-CN" sz="1600" b="1" dirty="0">
                                <a:latin typeface="Cambria Math"/>
                                <a:ea typeface="宋体" panose="02010600030101010101" pitchFamily="2" charset="-122"/>
                                <a:cs typeface="Cambria Math" panose="02040503050406030204" charset="0"/>
                              </a:rPr>
                              <m:t>  </m:t>
                            </m:r>
                            <m:r>
                              <a:rPr lang="zh-CN" altLang="en-US" sz="1600" b="1" i="1" dirty="0">
                                <a:latin typeface="Cambria Math"/>
                                <a:ea typeface="宋体" panose="02010600030101010101" pitchFamily="2" charset="-122"/>
                                <a:cs typeface="Cambria Math" panose="02040503050406030204" charset="0"/>
                              </a:rPr>
                              <m:t>高温</m:t>
                            </m:r>
                            <m:r>
                              <a:rPr lang="en-US" altLang="zh-CN" sz="1600" b="1" dirty="0">
                                <a:latin typeface="Cambria Math"/>
                                <a:ea typeface="宋体" panose="02010600030101010101" pitchFamily="2" charset="-122"/>
                                <a:cs typeface="Cambria Math" panose="02040503050406030204" charset="0"/>
                              </a:rPr>
                              <m:t>  </m:t>
                            </m:r>
                          </m:e>
                        </m:bar>
                      </m:num>
                      <m:den>
                        <m:r>
                          <a:rPr lang="en-US" altLang="zh-CN" sz="1600" b="1" i="1" dirty="0">
                            <a:latin typeface="Cambria Math" panose="02040503050406030204" charset="0"/>
                            <a:ea typeface="宋体" panose="02010600030101010101" pitchFamily="2" charset="-122"/>
                            <a:cs typeface="Cambria Math" panose="02040503050406030204" charset="0"/>
                          </a:rPr>
                          <m:t> </m:t>
                        </m:r>
                      </m:den>
                    </m:f>
                    <m:r>
                      <a:rPr lang="en-US" altLang="zh-CN" sz="1600" b="1" i="1" dirty="0">
                        <a:latin typeface="Cambria Math"/>
                        <a:ea typeface="宋体" panose="02010600030101010101" pitchFamily="2" charset="-122"/>
                        <a:cs typeface="Cambria Math" panose="02040503050406030204" charset="0"/>
                      </a:rPr>
                      <m:t> </m:t>
                    </m:r>
                  </m:oMath>
                </a14:m>
                <a:r>
                  <a:rPr lang="en-US" altLang="zh-CN" sz="2400" b="1" dirty="0">
                    <a:latin typeface="Times New Roman" pitchFamily="18" charset="0"/>
                    <a:cs typeface="Times New Roman" pitchFamily="18" charset="0"/>
                  </a:rPr>
                  <a:t>3Fe+4CO</a:t>
                </a:r>
                <a:r>
                  <a:rPr lang="en-US" altLang="zh-CN" sz="2400" b="1" baseline="-25000" dirty="0">
                    <a:latin typeface="Times New Roman" pitchFamily="18" charset="0"/>
                    <a:cs typeface="Times New Roman" pitchFamily="18" charset="0"/>
                  </a:rPr>
                  <a:t>2</a:t>
                </a:r>
                <a:r>
                  <a:rPr lang="zh-CN" altLang="zh-CN" sz="2400" b="1" dirty="0">
                    <a:latin typeface="Times New Roman" pitchFamily="18" charset="0"/>
                    <a:cs typeface="Times New Roman" pitchFamily="18" charset="0"/>
                  </a:rPr>
                  <a:t>。</a:t>
                </a:r>
              </a:p>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4</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焦炭</a:t>
                </a:r>
                <a:r>
                  <a:rPr lang="zh-CN" altLang="zh-CN" sz="2400" b="1" dirty="0">
                    <a:latin typeface="Times New Roman" pitchFamily="18" charset="0"/>
                    <a:cs typeface="Times New Roman" pitchFamily="18" charset="0"/>
                  </a:rPr>
                  <a:t>的作用是</a:t>
                </a:r>
                <a:r>
                  <a:rPr lang="zh-CN" altLang="zh-CN" sz="2400" b="1" u="sng" dirty="0">
                    <a:latin typeface="Times New Roman" pitchFamily="18" charset="0"/>
                    <a:cs typeface="Times New Roman" pitchFamily="18" charset="0"/>
                  </a:rPr>
                  <a:t>　　　　　　　　　　　　　</a:t>
                </a:r>
                <a:r>
                  <a:rPr lang="zh-CN" altLang="zh-CN" sz="2400" b="1" dirty="0">
                    <a:latin typeface="Times New Roman" pitchFamily="18" charset="0"/>
                    <a:cs typeface="Times New Roman" pitchFamily="18" charset="0"/>
                  </a:rPr>
                  <a:t>。</a:t>
                </a:r>
                <a:endParaRPr lang="zh-CN" altLang="en-US" sz="2400" b="1" dirty="0">
                  <a:solidFill>
                    <a:schemeClr val="tx1"/>
                  </a:solidFill>
                  <a:latin typeface="Times New Roman" pitchFamily="18" charset="0"/>
                  <a:ea typeface="宋体" pitchFamily="2" charset="-122"/>
                  <a:cs typeface="Times New Roman" pitchFamily="18" charset="0"/>
                </a:endParaRPr>
              </a:p>
            </p:txBody>
          </p:sp>
        </mc:Choice>
        <mc:Fallback>
          <p:sp>
            <p:nvSpPr>
              <p:cNvPr id="12" name="TextBox 11"/>
              <p:cNvSpPr txBox="1">
                <a:spLocks noRot="1" noChangeAspect="1" noMove="1" noResize="1" noEditPoints="1" noAdjustHandles="1" noChangeArrowheads="1" noChangeShapeType="1" noTextEdit="1"/>
              </p:cNvSpPr>
              <p:nvPr/>
            </p:nvSpPr>
            <p:spPr>
              <a:xfrm>
                <a:off x="719999" y="1159472"/>
                <a:ext cx="10749511" cy="5393336"/>
              </a:xfrm>
              <a:prstGeom prst="rect">
                <a:avLst/>
              </a:prstGeom>
              <a:blipFill rotWithShape="1">
                <a:blip r:embed="rId3"/>
                <a:stretch>
                  <a:fillRect l="-851"/>
                </a:stretch>
              </a:blipFill>
            </p:spPr>
            <p:txBody>
              <a:bodyPr/>
              <a:lstStyle/>
              <a:p>
                <a:r>
                  <a:rPr lang="zh-CN" altLang="en-US">
                    <a:noFill/>
                  </a:rPr>
                  <a:t> </a:t>
                </a:r>
              </a:p>
            </p:txBody>
          </p:sp>
        </mc:Fallback>
      </mc:AlternateContent>
      <p:sp>
        <p:nvSpPr>
          <p:cNvPr id="6" name="TextBox 5"/>
          <p:cNvSpPr txBox="1"/>
          <p:nvPr/>
        </p:nvSpPr>
        <p:spPr>
          <a:xfrm>
            <a:off x="2401052" y="3441073"/>
            <a:ext cx="1112805" cy="461665"/>
          </a:xfrm>
          <a:prstGeom prst="rect">
            <a:avLst/>
          </a:prstGeom>
          <a:noFill/>
        </p:spPr>
        <p:txBody>
          <a:bodyPr wrap="none" rtlCol="0">
            <a:spAutoFit/>
          </a:bodyPr>
          <a:lstStyle/>
          <a:p>
            <a:r>
              <a:rPr lang="zh-CN" altLang="en-US" sz="2400" b="1" dirty="0">
                <a:solidFill>
                  <a:srgbClr val="FF0000"/>
                </a:solidFill>
                <a:latin typeface="Times New Roman" pitchFamily="18" charset="0"/>
                <a:ea typeface="宋体" pitchFamily="2" charset="-122"/>
                <a:cs typeface="Times New Roman" pitchFamily="18" charset="0"/>
              </a:rPr>
              <a:t>铁矿石</a:t>
            </a:r>
          </a:p>
        </p:txBody>
      </p:sp>
      <p:sp>
        <p:nvSpPr>
          <p:cNvPr id="7" name="TextBox 6"/>
          <p:cNvSpPr txBox="1"/>
          <p:nvPr/>
        </p:nvSpPr>
        <p:spPr>
          <a:xfrm>
            <a:off x="4004076" y="3444089"/>
            <a:ext cx="803425" cy="461665"/>
          </a:xfrm>
          <a:prstGeom prst="rect">
            <a:avLst/>
          </a:prstGeom>
          <a:noFill/>
        </p:spPr>
        <p:txBody>
          <a:bodyPr wrap="none" rtlCol="0">
            <a:spAutoFit/>
          </a:bodyPr>
          <a:lstStyle/>
          <a:p>
            <a:r>
              <a:rPr lang="zh-CN" altLang="en-US" sz="2400" b="1" dirty="0">
                <a:solidFill>
                  <a:srgbClr val="FF0000"/>
                </a:solidFill>
                <a:latin typeface="Times New Roman" pitchFamily="18" charset="0"/>
                <a:ea typeface="宋体" pitchFamily="2" charset="-122"/>
                <a:cs typeface="Times New Roman" pitchFamily="18" charset="0"/>
              </a:rPr>
              <a:t>焦炭</a:t>
            </a:r>
          </a:p>
        </p:txBody>
      </p:sp>
      <p:sp>
        <p:nvSpPr>
          <p:cNvPr id="11" name="TextBox 10"/>
          <p:cNvSpPr txBox="1"/>
          <p:nvPr/>
        </p:nvSpPr>
        <p:spPr>
          <a:xfrm>
            <a:off x="5392608" y="3453804"/>
            <a:ext cx="1112805" cy="461665"/>
          </a:xfrm>
          <a:prstGeom prst="rect">
            <a:avLst/>
          </a:prstGeom>
          <a:noFill/>
        </p:spPr>
        <p:txBody>
          <a:bodyPr wrap="none" rtlCol="0">
            <a:spAutoFit/>
          </a:bodyPr>
          <a:lstStyle/>
          <a:p>
            <a:r>
              <a:rPr lang="zh-CN" altLang="en-US" sz="2400" b="1" dirty="0">
                <a:solidFill>
                  <a:srgbClr val="FF0000"/>
                </a:solidFill>
                <a:latin typeface="Times New Roman" pitchFamily="18" charset="0"/>
                <a:ea typeface="宋体" pitchFamily="2" charset="-122"/>
                <a:cs typeface="Times New Roman" pitchFamily="18" charset="0"/>
              </a:rPr>
              <a:t>石灰石</a:t>
            </a:r>
          </a:p>
        </p:txBody>
      </p:sp>
      <p:sp>
        <p:nvSpPr>
          <p:cNvPr id="13" name="TextBox 12"/>
          <p:cNvSpPr txBox="1"/>
          <p:nvPr/>
        </p:nvSpPr>
        <p:spPr>
          <a:xfrm>
            <a:off x="6958752" y="3441072"/>
            <a:ext cx="1112805" cy="461665"/>
          </a:xfrm>
          <a:prstGeom prst="rect">
            <a:avLst/>
          </a:prstGeom>
          <a:noFill/>
        </p:spPr>
        <p:txBody>
          <a:bodyPr wrap="none" rtlCol="0">
            <a:spAutoFit/>
          </a:bodyPr>
          <a:lstStyle/>
          <a:p>
            <a:r>
              <a:rPr lang="zh-CN" altLang="en-US" sz="2400" b="1" dirty="0">
                <a:solidFill>
                  <a:srgbClr val="FF0000"/>
                </a:solidFill>
                <a:latin typeface="Times New Roman" pitchFamily="18" charset="0"/>
                <a:ea typeface="宋体" pitchFamily="2" charset="-122"/>
                <a:cs typeface="Times New Roman" pitchFamily="18" charset="0"/>
              </a:rPr>
              <a:t>热空气</a:t>
            </a:r>
          </a:p>
        </p:txBody>
      </p:sp>
      <p:sp>
        <p:nvSpPr>
          <p:cNvPr id="14" name="TextBox 13"/>
          <p:cNvSpPr txBox="1"/>
          <p:nvPr/>
        </p:nvSpPr>
        <p:spPr>
          <a:xfrm>
            <a:off x="3522545" y="5871663"/>
            <a:ext cx="3740126" cy="461665"/>
          </a:xfrm>
          <a:prstGeom prst="rect">
            <a:avLst/>
          </a:prstGeom>
          <a:noFill/>
        </p:spPr>
        <p:txBody>
          <a:bodyPr wrap="none" rtlCol="0">
            <a:spAutoFit/>
          </a:bodyPr>
          <a:lstStyle/>
          <a:p>
            <a:r>
              <a:rPr lang="zh-CN" altLang="en-US" sz="2400" b="1" dirty="0">
                <a:solidFill>
                  <a:srgbClr val="FF0000"/>
                </a:solidFill>
                <a:latin typeface="Times New Roman" pitchFamily="18" charset="0"/>
                <a:ea typeface="宋体" pitchFamily="2" charset="-122"/>
                <a:cs typeface="Times New Roman" pitchFamily="18" charset="0"/>
              </a:rPr>
              <a:t>提高炉温、产生还原剂</a:t>
            </a:r>
            <a:r>
              <a:rPr lang="en-US" altLang="zh-CN" sz="2400" b="1" dirty="0">
                <a:solidFill>
                  <a:srgbClr val="FF0000"/>
                </a:solidFill>
                <a:latin typeface="Times New Roman" pitchFamily="18" charset="0"/>
                <a:ea typeface="宋体" pitchFamily="2" charset="-122"/>
                <a:cs typeface="Times New Roman" pitchFamily="18" charset="0"/>
              </a:rPr>
              <a:t>CO</a:t>
            </a:r>
            <a:endParaRPr lang="zh-CN" altLang="en-US" sz="2400" b="1" dirty="0">
              <a:solidFill>
                <a:srgbClr val="FF0000"/>
              </a:solidFill>
              <a:latin typeface="Times New Roman" pitchFamily="18" charset="0"/>
              <a:ea typeface="宋体" pitchFamily="2" charset="-122"/>
              <a:cs typeface="Times New Roman" pitchFamily="18" charset="0"/>
            </a:endParaRPr>
          </a:p>
        </p:txBody>
      </p:sp>
    </p:spTree>
    <p:extLst>
      <p:ext uri="{BB962C8B-B14F-4D97-AF65-F5344CB8AC3E}">
        <p14:creationId xmlns:p14="http://schemas.microsoft.com/office/powerpoint/2010/main" xmlns="" val="9001457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randombar(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randombar(horizontal)">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randombar(horizontal)">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randombar(horizontal)">
                                      <p:cBhvr>
                                        <p:cTn id="2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1" grpId="0"/>
      <p:bldP spid="13" grpId="0"/>
      <p:bldP spid="14"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19998" y="1441705"/>
            <a:ext cx="10535023" cy="4524315"/>
          </a:xfrm>
          <a:prstGeom prst="rect">
            <a:avLst/>
          </a:prstGeom>
          <a:noFill/>
        </p:spPr>
        <p:txBody>
          <a:bodyPr wrap="square" rtlCol="0">
            <a:spAutoFit/>
          </a:bodyPr>
          <a:lstStyle/>
          <a:p>
            <a:pPr algn="just">
              <a:lnSpc>
                <a:spcPct val="150000"/>
              </a:lnSpc>
            </a:pPr>
            <a:r>
              <a:rPr lang="en-US" altLang="zh-CN" sz="2400" b="1" dirty="0">
                <a:latin typeface="Times New Roman" pitchFamily="18" charset="0"/>
                <a:cs typeface="Times New Roman" pitchFamily="18" charset="0"/>
              </a:rPr>
              <a:t>2.</a:t>
            </a:r>
            <a:r>
              <a:rPr lang="zh-CN" altLang="zh-CN" sz="2400" b="1" dirty="0">
                <a:latin typeface="Times New Roman" pitchFamily="18" charset="0"/>
                <a:cs typeface="Times New Roman" pitchFamily="18" charset="0"/>
              </a:rPr>
              <a:t>一氧化碳还原氧化铁</a:t>
            </a:r>
          </a:p>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1</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实验</a:t>
            </a:r>
            <a:r>
              <a:rPr lang="zh-CN" altLang="zh-CN" sz="2400" b="1" dirty="0">
                <a:latin typeface="Times New Roman" pitchFamily="18" charset="0"/>
                <a:cs typeface="Times New Roman" pitchFamily="18" charset="0"/>
              </a:rPr>
              <a:t>现象</a:t>
            </a:r>
            <a:r>
              <a:rPr lang="en-US" altLang="zh-CN"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玻璃</a:t>
            </a:r>
            <a:r>
              <a:rPr lang="zh-CN" altLang="zh-CN" sz="2400" b="1" dirty="0" smtClean="0">
                <a:latin typeface="Times New Roman" pitchFamily="18" charset="0"/>
                <a:cs typeface="Times New Roman" pitchFamily="18" charset="0"/>
              </a:rPr>
              <a:t>管内</a:t>
            </a:r>
            <a:r>
              <a:rPr lang="zh-CN" altLang="zh-CN" sz="2400" b="1" u="sng" dirty="0">
                <a:latin typeface="Times New Roman" pitchFamily="18" charset="0"/>
                <a:cs typeface="Times New Roman" pitchFamily="18" charset="0"/>
              </a:rPr>
              <a:t>　　　　　　　</a:t>
            </a:r>
            <a:r>
              <a:rPr lang="en-US" altLang="zh-CN" sz="2400" b="1" u="sng" dirty="0" smtClean="0">
                <a:latin typeface="Times New Roman" pitchFamily="18" charset="0"/>
                <a:cs typeface="Times New Roman" pitchFamily="18" charset="0"/>
              </a:rPr>
              <a:t>    </a:t>
            </a:r>
            <a:r>
              <a:rPr lang="zh-CN" altLang="zh-CN" sz="2400" b="1" u="sng" dirty="0">
                <a:latin typeface="Times New Roman" pitchFamily="18" charset="0"/>
                <a:cs typeface="Times New Roman" pitchFamily="18" charset="0"/>
              </a:rPr>
              <a:t>　</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试管</a:t>
            </a:r>
            <a:r>
              <a:rPr lang="zh-CN" altLang="zh-CN" sz="2400" b="1" dirty="0">
                <a:latin typeface="Times New Roman" pitchFamily="18" charset="0"/>
                <a:cs typeface="Times New Roman" pitchFamily="18" charset="0"/>
              </a:rPr>
              <a:t>内</a:t>
            </a:r>
            <a:r>
              <a:rPr lang="zh-CN" altLang="zh-CN" sz="2400" b="1" u="sng" dirty="0">
                <a:latin typeface="Times New Roman" pitchFamily="18" charset="0"/>
                <a:cs typeface="Times New Roman" pitchFamily="18" charset="0"/>
              </a:rPr>
              <a:t>　</a:t>
            </a:r>
            <a:r>
              <a:rPr lang="en-US" altLang="zh-CN" sz="2400" b="1" u="sng" dirty="0" smtClean="0">
                <a:latin typeface="Times New Roman" pitchFamily="18" charset="0"/>
                <a:cs typeface="Times New Roman" pitchFamily="18" charset="0"/>
              </a:rPr>
              <a:t>    </a:t>
            </a:r>
            <a:r>
              <a:rPr lang="zh-CN" altLang="zh-CN" sz="2400" b="1" u="sng" dirty="0">
                <a:latin typeface="Times New Roman" pitchFamily="18" charset="0"/>
                <a:cs typeface="Times New Roman" pitchFamily="18" charset="0"/>
              </a:rPr>
              <a:t>　　　　　</a:t>
            </a:r>
            <a:r>
              <a:rPr lang="en-US" altLang="zh-CN" sz="2400" b="1" u="sng" dirty="0" smtClean="0">
                <a:latin typeface="Times New Roman" pitchFamily="18" charset="0"/>
                <a:cs typeface="Times New Roman" pitchFamily="18" charset="0"/>
              </a:rPr>
              <a:t>        </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导管</a:t>
            </a:r>
            <a:r>
              <a:rPr lang="zh-CN" altLang="zh-CN" sz="2400" b="1" dirty="0">
                <a:latin typeface="Times New Roman" pitchFamily="18" charset="0"/>
                <a:cs typeface="Times New Roman" pitchFamily="18" charset="0"/>
              </a:rPr>
              <a:t>末端</a:t>
            </a:r>
            <a:r>
              <a:rPr lang="zh-CN" altLang="zh-CN" sz="2400" b="1" u="sng" dirty="0">
                <a:latin typeface="Times New Roman" pitchFamily="18" charset="0"/>
                <a:cs typeface="Times New Roman" pitchFamily="18" charset="0"/>
              </a:rPr>
              <a:t>　　　　　　　</a:t>
            </a:r>
            <a:r>
              <a:rPr lang="zh-CN" altLang="zh-CN" sz="2400" b="1" dirty="0" smtClean="0">
                <a:latin typeface="Times New Roman" pitchFamily="18" charset="0"/>
                <a:cs typeface="Times New Roman" pitchFamily="18" charset="0"/>
              </a:rPr>
              <a:t>。</a:t>
            </a:r>
            <a:r>
              <a:rPr lang="en-US" altLang="zh-CN" sz="2400" b="1" dirty="0">
                <a:latin typeface="Times New Roman" pitchFamily="18" charset="0"/>
                <a:cs typeface="Times New Roman" pitchFamily="18" charset="0"/>
              </a:rPr>
              <a:t> </a:t>
            </a:r>
            <a:endParaRPr lang="zh-CN" altLang="zh-CN" sz="2400" b="1" dirty="0">
              <a:latin typeface="Times New Roman" pitchFamily="18" charset="0"/>
              <a:cs typeface="Times New Roman" pitchFamily="18" charset="0"/>
            </a:endParaRPr>
          </a:p>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2</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操作顺序</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先</a:t>
            </a:r>
            <a:r>
              <a:rPr lang="zh-CN" altLang="zh-CN" sz="2400" b="1" dirty="0">
                <a:latin typeface="Times New Roman" pitchFamily="18" charset="0"/>
                <a:cs typeface="Times New Roman" pitchFamily="18" charset="0"/>
              </a:rPr>
              <a:t>通一氧化碳再</a:t>
            </a:r>
            <a:r>
              <a:rPr lang="zh-CN" altLang="zh-CN" sz="2400" b="1" dirty="0" smtClean="0">
                <a:latin typeface="Times New Roman" pitchFamily="18" charset="0"/>
                <a:cs typeface="Times New Roman" pitchFamily="18" charset="0"/>
              </a:rPr>
              <a:t>加热</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为了</a:t>
            </a:r>
            <a:r>
              <a:rPr lang="zh-CN" altLang="zh-CN" sz="2400" b="1" u="sng" dirty="0">
                <a:latin typeface="Times New Roman" pitchFamily="18" charset="0"/>
                <a:cs typeface="Times New Roman" pitchFamily="18" charset="0"/>
              </a:rPr>
              <a:t>　　　　　　　　　　　</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实验</a:t>
            </a:r>
            <a:r>
              <a:rPr lang="zh-CN" altLang="zh-CN" sz="2400" b="1" dirty="0">
                <a:latin typeface="Times New Roman" pitchFamily="18" charset="0"/>
                <a:cs typeface="Times New Roman" pitchFamily="18" charset="0"/>
              </a:rPr>
              <a:t>完毕</a:t>
            </a:r>
            <a:r>
              <a:rPr lang="zh-CN" altLang="zh-CN" sz="2400" b="1" dirty="0" smtClean="0">
                <a:latin typeface="Times New Roman" pitchFamily="18" charset="0"/>
                <a:cs typeface="Times New Roman" pitchFamily="18" charset="0"/>
              </a:rPr>
              <a:t>后</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停止加热</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继续</a:t>
            </a:r>
            <a:r>
              <a:rPr lang="zh-CN" altLang="zh-CN" sz="2400" b="1" dirty="0">
                <a:latin typeface="Times New Roman" pitchFamily="18" charset="0"/>
                <a:cs typeface="Times New Roman" pitchFamily="18" charset="0"/>
              </a:rPr>
              <a:t>通一氧化碳至玻璃管</a:t>
            </a:r>
            <a:r>
              <a:rPr lang="zh-CN" altLang="zh-CN" sz="2400" b="1" dirty="0" smtClean="0">
                <a:latin typeface="Times New Roman" pitchFamily="18" charset="0"/>
                <a:cs typeface="Times New Roman" pitchFamily="18" charset="0"/>
              </a:rPr>
              <a:t>冷却</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防止</a:t>
            </a:r>
            <a:r>
              <a:rPr lang="zh-CN" altLang="zh-CN" sz="2400" b="1" u="sng" dirty="0">
                <a:latin typeface="Times New Roman" pitchFamily="18" charset="0"/>
                <a:cs typeface="Times New Roman" pitchFamily="18" charset="0"/>
              </a:rPr>
              <a:t>　　</a:t>
            </a:r>
            <a:r>
              <a:rPr lang="en-US" altLang="zh-CN" sz="2400" b="1" u="sng" dirty="0" smtClean="0">
                <a:latin typeface="Times New Roman" pitchFamily="18" charset="0"/>
                <a:cs typeface="Times New Roman" pitchFamily="18" charset="0"/>
              </a:rPr>
              <a:t>                                                      </a:t>
            </a:r>
            <a:r>
              <a:rPr lang="zh-CN" altLang="zh-CN" sz="2400" b="1" u="sng" dirty="0">
                <a:latin typeface="Times New Roman" pitchFamily="18" charset="0"/>
                <a:cs typeface="Times New Roman" pitchFamily="18" charset="0"/>
              </a:rPr>
              <a:t>　　　　　　　　　　　</a:t>
            </a:r>
            <a:r>
              <a:rPr lang="zh-CN" altLang="zh-CN" sz="2400" b="1" dirty="0">
                <a:latin typeface="Times New Roman" pitchFamily="18" charset="0"/>
                <a:cs typeface="Times New Roman" pitchFamily="18" charset="0"/>
              </a:rPr>
              <a:t>。</a:t>
            </a:r>
            <a:r>
              <a:rPr lang="en-US" altLang="zh-CN" sz="2400" b="1" dirty="0">
                <a:latin typeface="Times New Roman" pitchFamily="18" charset="0"/>
                <a:cs typeface="Times New Roman" pitchFamily="18" charset="0"/>
              </a:rPr>
              <a:t> </a:t>
            </a:r>
            <a:endParaRPr lang="zh-CN" altLang="zh-CN" sz="2400" b="1" dirty="0">
              <a:latin typeface="Times New Roman" pitchFamily="18" charset="0"/>
              <a:cs typeface="Times New Roman" pitchFamily="18" charset="0"/>
            </a:endParaRPr>
          </a:p>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3</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尾气处理</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因为</a:t>
            </a:r>
            <a:r>
              <a:rPr lang="zh-CN" altLang="zh-CN" sz="2400" b="1" dirty="0">
                <a:latin typeface="Times New Roman" pitchFamily="18" charset="0"/>
                <a:cs typeface="Times New Roman" pitchFamily="18" charset="0"/>
              </a:rPr>
              <a:t>一氧化碳</a:t>
            </a:r>
            <a:r>
              <a:rPr lang="zh-CN" altLang="zh-CN" sz="2400" b="1" dirty="0" smtClean="0">
                <a:latin typeface="Times New Roman" pitchFamily="18" charset="0"/>
                <a:cs typeface="Times New Roman" pitchFamily="18" charset="0"/>
              </a:rPr>
              <a:t>有毒</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会</a:t>
            </a:r>
            <a:r>
              <a:rPr lang="zh-CN" altLang="zh-CN" sz="2400" b="1" dirty="0">
                <a:latin typeface="Times New Roman" pitchFamily="18" charset="0"/>
                <a:cs typeface="Times New Roman" pitchFamily="18" charset="0"/>
              </a:rPr>
              <a:t>污染</a:t>
            </a:r>
            <a:r>
              <a:rPr lang="zh-CN" altLang="zh-CN" sz="2400" b="1" dirty="0" smtClean="0">
                <a:latin typeface="Times New Roman" pitchFamily="18" charset="0"/>
                <a:cs typeface="Times New Roman" pitchFamily="18" charset="0"/>
              </a:rPr>
              <a:t>空气</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所以</a:t>
            </a:r>
            <a:r>
              <a:rPr lang="zh-CN" altLang="zh-CN" sz="2400" b="1" dirty="0">
                <a:latin typeface="Times New Roman" pitchFamily="18" charset="0"/>
                <a:cs typeface="Times New Roman" pitchFamily="18" charset="0"/>
              </a:rPr>
              <a:t>必须对尾气</a:t>
            </a:r>
            <a:r>
              <a:rPr lang="zh-CN" altLang="zh-CN" sz="2400" b="1" dirty="0" smtClean="0">
                <a:latin typeface="Times New Roman" pitchFamily="18" charset="0"/>
                <a:cs typeface="Times New Roman" pitchFamily="18" charset="0"/>
              </a:rPr>
              <a:t>进行</a:t>
            </a:r>
            <a:r>
              <a:rPr lang="en-US" altLang="zh-CN" sz="2400" b="1" dirty="0" smtClean="0">
                <a:latin typeface="Times New Roman" pitchFamily="18" charset="0"/>
                <a:cs typeface="Times New Roman" pitchFamily="18" charset="0"/>
              </a:rPr>
              <a:t>_________</a:t>
            </a:r>
            <a:r>
              <a:rPr lang="zh-CN" altLang="zh-CN" sz="2400" b="1" dirty="0" smtClean="0">
                <a:latin typeface="Times New Roman" pitchFamily="18" charset="0"/>
                <a:cs typeface="Times New Roman" pitchFamily="18" charset="0"/>
              </a:rPr>
              <a:t>或</a:t>
            </a:r>
            <a:r>
              <a:rPr lang="zh-CN" altLang="zh-CN" sz="2400" b="1" u="sng" dirty="0">
                <a:latin typeface="Times New Roman" pitchFamily="18" charset="0"/>
                <a:cs typeface="Times New Roman" pitchFamily="18" charset="0"/>
              </a:rPr>
              <a:t>　　　　　　</a:t>
            </a:r>
            <a:r>
              <a:rPr lang="en-US" altLang="zh-CN" sz="2400" b="1" u="sng" dirty="0" smtClean="0">
                <a:latin typeface="Times New Roman" pitchFamily="18" charset="0"/>
                <a:cs typeface="Times New Roman" pitchFamily="18" charset="0"/>
              </a:rPr>
              <a:t>    </a:t>
            </a:r>
            <a:r>
              <a:rPr lang="zh-CN" altLang="zh-CN" sz="2400" b="1" dirty="0" smtClean="0">
                <a:latin typeface="Times New Roman" pitchFamily="18" charset="0"/>
                <a:cs typeface="Times New Roman" pitchFamily="18" charset="0"/>
              </a:rPr>
              <a:t>处理</a:t>
            </a:r>
            <a:r>
              <a:rPr lang="zh-CN" altLang="zh-CN" sz="2400" b="1" dirty="0">
                <a:latin typeface="Times New Roman" pitchFamily="18" charset="0"/>
                <a:cs typeface="Times New Roman" pitchFamily="18" charset="0"/>
              </a:rPr>
              <a:t>。</a:t>
            </a:r>
            <a:endParaRPr lang="en-US" altLang="zh-CN" sz="2400" b="1" dirty="0">
              <a:latin typeface="Times New Roman" pitchFamily="18" charset="0"/>
              <a:ea typeface="宋体" pitchFamily="2" charset="-122"/>
              <a:cs typeface="Times New Roman" pitchFamily="18" charset="0"/>
            </a:endParaRPr>
          </a:p>
        </p:txBody>
      </p:sp>
      <p:sp>
        <p:nvSpPr>
          <p:cNvPr id="7" name="TextBox 6"/>
          <p:cNvSpPr txBox="1"/>
          <p:nvPr/>
        </p:nvSpPr>
        <p:spPr>
          <a:xfrm>
            <a:off x="4175320" y="2089422"/>
            <a:ext cx="2659702" cy="461665"/>
          </a:xfrm>
          <a:prstGeom prst="rect">
            <a:avLst/>
          </a:prstGeom>
          <a:noFill/>
        </p:spPr>
        <p:txBody>
          <a:bodyPr wrap="none" rtlCol="0">
            <a:spAutoFit/>
          </a:bodyPr>
          <a:lstStyle/>
          <a:p>
            <a:r>
              <a:rPr lang="zh-CN" altLang="en-US" sz="2400" b="1" dirty="0">
                <a:solidFill>
                  <a:srgbClr val="FF0000"/>
                </a:solidFill>
                <a:latin typeface="Times New Roman" pitchFamily="18" charset="0"/>
                <a:ea typeface="宋体" pitchFamily="2" charset="-122"/>
                <a:cs typeface="Times New Roman" pitchFamily="18" charset="0"/>
              </a:rPr>
              <a:t>红色粉末逐渐变黑</a:t>
            </a:r>
          </a:p>
        </p:txBody>
      </p:sp>
      <p:sp>
        <p:nvSpPr>
          <p:cNvPr id="11" name="TextBox 10"/>
          <p:cNvSpPr txBox="1"/>
          <p:nvPr/>
        </p:nvSpPr>
        <p:spPr>
          <a:xfrm>
            <a:off x="8267941" y="2089421"/>
            <a:ext cx="2659702" cy="461665"/>
          </a:xfrm>
          <a:prstGeom prst="rect">
            <a:avLst/>
          </a:prstGeom>
          <a:noFill/>
        </p:spPr>
        <p:txBody>
          <a:bodyPr wrap="none" rtlCol="0">
            <a:spAutoFit/>
          </a:bodyPr>
          <a:lstStyle/>
          <a:p>
            <a:r>
              <a:rPr lang="zh-CN" altLang="en-US" sz="2400" b="1" dirty="0">
                <a:solidFill>
                  <a:srgbClr val="FF0000"/>
                </a:solidFill>
                <a:latin typeface="Times New Roman" pitchFamily="18" charset="0"/>
                <a:ea typeface="宋体" pitchFamily="2" charset="-122"/>
                <a:cs typeface="Times New Roman" pitchFamily="18" charset="0"/>
              </a:rPr>
              <a:t>澄清石灰水变浑浊</a:t>
            </a:r>
          </a:p>
        </p:txBody>
      </p:sp>
      <p:sp>
        <p:nvSpPr>
          <p:cNvPr id="13" name="TextBox 12"/>
          <p:cNvSpPr txBox="1"/>
          <p:nvPr/>
        </p:nvSpPr>
        <p:spPr>
          <a:xfrm>
            <a:off x="2215742" y="2654845"/>
            <a:ext cx="1731564" cy="461665"/>
          </a:xfrm>
          <a:prstGeom prst="rect">
            <a:avLst/>
          </a:prstGeom>
          <a:noFill/>
        </p:spPr>
        <p:txBody>
          <a:bodyPr wrap="none" rtlCol="0">
            <a:spAutoFit/>
          </a:bodyPr>
          <a:lstStyle/>
          <a:p>
            <a:r>
              <a:rPr lang="zh-CN" altLang="en-US" sz="2400" b="1" dirty="0">
                <a:solidFill>
                  <a:srgbClr val="FF0000"/>
                </a:solidFill>
                <a:latin typeface="Times New Roman" pitchFamily="18" charset="0"/>
                <a:ea typeface="宋体" pitchFamily="2" charset="-122"/>
                <a:cs typeface="Times New Roman" pitchFamily="18" charset="0"/>
              </a:rPr>
              <a:t>有蓝色火焰</a:t>
            </a:r>
          </a:p>
        </p:txBody>
      </p:sp>
      <p:sp>
        <p:nvSpPr>
          <p:cNvPr id="14" name="TextBox 13"/>
          <p:cNvSpPr txBox="1"/>
          <p:nvPr/>
        </p:nvSpPr>
        <p:spPr>
          <a:xfrm>
            <a:off x="7021688" y="2817197"/>
            <a:ext cx="3251201" cy="830997"/>
          </a:xfrm>
          <a:prstGeom prst="rect">
            <a:avLst/>
          </a:prstGeom>
          <a:noFill/>
        </p:spPr>
        <p:txBody>
          <a:bodyPr wrap="square" rtlCol="0">
            <a:spAutoFit/>
          </a:bodyPr>
          <a:lstStyle/>
          <a:p>
            <a:pPr algn="just"/>
            <a:r>
              <a:rPr lang="zh-CN" altLang="en-US" sz="2400" b="1" dirty="0">
                <a:solidFill>
                  <a:srgbClr val="FF0000"/>
                </a:solidFill>
                <a:latin typeface="Times New Roman" pitchFamily="18" charset="0"/>
                <a:ea typeface="宋体" pitchFamily="2" charset="-122"/>
                <a:cs typeface="Times New Roman" pitchFamily="18" charset="0"/>
              </a:rPr>
              <a:t>排尽玻璃管内的</a:t>
            </a:r>
            <a:r>
              <a:rPr lang="zh-CN" altLang="en-US" sz="2400" b="1" dirty="0" smtClean="0">
                <a:solidFill>
                  <a:srgbClr val="FF0000"/>
                </a:solidFill>
                <a:latin typeface="Times New Roman" pitchFamily="18" charset="0"/>
                <a:ea typeface="宋体" pitchFamily="2" charset="-122"/>
                <a:cs typeface="Times New Roman" pitchFamily="18" charset="0"/>
              </a:rPr>
              <a:t>空气，防止</a:t>
            </a:r>
            <a:r>
              <a:rPr lang="zh-CN" altLang="en-US" sz="2400" b="1" dirty="0">
                <a:solidFill>
                  <a:srgbClr val="FF0000"/>
                </a:solidFill>
                <a:latin typeface="Times New Roman" pitchFamily="18" charset="0"/>
                <a:ea typeface="宋体" pitchFamily="2" charset="-122"/>
                <a:cs typeface="Times New Roman" pitchFamily="18" charset="0"/>
              </a:rPr>
              <a:t>加热时发生</a:t>
            </a:r>
            <a:r>
              <a:rPr lang="zh-CN" altLang="en-US" sz="2400" b="1" dirty="0" smtClean="0">
                <a:solidFill>
                  <a:srgbClr val="FF0000"/>
                </a:solidFill>
                <a:latin typeface="Times New Roman" pitchFamily="18" charset="0"/>
                <a:ea typeface="宋体" pitchFamily="2" charset="-122"/>
                <a:cs typeface="Times New Roman" pitchFamily="18" charset="0"/>
              </a:rPr>
              <a:t>爆炸</a:t>
            </a:r>
            <a:endParaRPr lang="zh-CN" altLang="en-US" sz="2400" b="1" dirty="0">
              <a:solidFill>
                <a:srgbClr val="FF0000"/>
              </a:solidFill>
              <a:latin typeface="Times New Roman" pitchFamily="18" charset="0"/>
              <a:ea typeface="宋体" pitchFamily="2" charset="-122"/>
              <a:cs typeface="Times New Roman" pitchFamily="18" charset="0"/>
            </a:endParaRPr>
          </a:p>
        </p:txBody>
      </p:sp>
      <p:sp>
        <p:nvSpPr>
          <p:cNvPr id="15" name="TextBox 14"/>
          <p:cNvSpPr txBox="1"/>
          <p:nvPr/>
        </p:nvSpPr>
        <p:spPr>
          <a:xfrm>
            <a:off x="1258292" y="4279468"/>
            <a:ext cx="7919156" cy="461665"/>
          </a:xfrm>
          <a:prstGeom prst="rect">
            <a:avLst/>
          </a:prstGeom>
          <a:noFill/>
        </p:spPr>
        <p:txBody>
          <a:bodyPr wrap="none" rtlCol="0">
            <a:spAutoFit/>
          </a:bodyPr>
          <a:lstStyle/>
          <a:p>
            <a:r>
              <a:rPr lang="zh-CN" altLang="en-US" sz="2400" b="1" dirty="0">
                <a:solidFill>
                  <a:srgbClr val="FF0000"/>
                </a:solidFill>
                <a:latin typeface="Times New Roman" pitchFamily="18" charset="0"/>
                <a:ea typeface="宋体" pitchFamily="2" charset="-122"/>
                <a:cs typeface="Times New Roman" pitchFamily="18" charset="0"/>
              </a:rPr>
              <a:t>还原出来的铁粉再被氧</a:t>
            </a:r>
            <a:r>
              <a:rPr lang="zh-CN" altLang="en-US" sz="2400" b="1" dirty="0" smtClean="0">
                <a:solidFill>
                  <a:srgbClr val="FF0000"/>
                </a:solidFill>
                <a:latin typeface="Times New Roman" pitchFamily="18" charset="0"/>
                <a:ea typeface="宋体" pitchFamily="2" charset="-122"/>
                <a:cs typeface="Times New Roman" pitchFamily="18" charset="0"/>
              </a:rPr>
              <a:t>化，防止</a:t>
            </a:r>
            <a:r>
              <a:rPr lang="zh-CN" altLang="en-US" sz="2400" b="1" dirty="0">
                <a:solidFill>
                  <a:srgbClr val="FF0000"/>
                </a:solidFill>
                <a:latin typeface="Times New Roman" pitchFamily="18" charset="0"/>
                <a:ea typeface="宋体" pitchFamily="2" charset="-122"/>
                <a:cs typeface="Times New Roman" pitchFamily="18" charset="0"/>
              </a:rPr>
              <a:t>澄清石灰水倒流炸裂试管</a:t>
            </a:r>
          </a:p>
        </p:txBody>
      </p:sp>
      <p:sp>
        <p:nvSpPr>
          <p:cNvPr id="16" name="TextBox 15"/>
          <p:cNvSpPr txBox="1"/>
          <p:nvPr/>
        </p:nvSpPr>
        <p:spPr>
          <a:xfrm>
            <a:off x="1057676" y="5386756"/>
            <a:ext cx="803425" cy="461665"/>
          </a:xfrm>
          <a:prstGeom prst="rect">
            <a:avLst/>
          </a:prstGeom>
          <a:noFill/>
        </p:spPr>
        <p:txBody>
          <a:bodyPr wrap="none" rtlCol="0">
            <a:spAutoFit/>
          </a:bodyPr>
          <a:lstStyle/>
          <a:p>
            <a:r>
              <a:rPr lang="zh-CN" altLang="en-US" sz="2400" b="1" dirty="0">
                <a:solidFill>
                  <a:srgbClr val="FF0000"/>
                </a:solidFill>
                <a:latin typeface="Times New Roman" pitchFamily="18" charset="0"/>
                <a:ea typeface="宋体" pitchFamily="2" charset="-122"/>
                <a:cs typeface="Times New Roman" pitchFamily="18" charset="0"/>
              </a:rPr>
              <a:t>点燃</a:t>
            </a:r>
          </a:p>
        </p:txBody>
      </p:sp>
      <p:sp>
        <p:nvSpPr>
          <p:cNvPr id="17" name="TextBox 16"/>
          <p:cNvSpPr txBox="1"/>
          <p:nvPr/>
        </p:nvSpPr>
        <p:spPr>
          <a:xfrm>
            <a:off x="2658459" y="5386755"/>
            <a:ext cx="1731564" cy="461665"/>
          </a:xfrm>
          <a:prstGeom prst="rect">
            <a:avLst/>
          </a:prstGeom>
          <a:noFill/>
        </p:spPr>
        <p:txBody>
          <a:bodyPr wrap="none" rtlCol="0">
            <a:spAutoFit/>
          </a:bodyPr>
          <a:lstStyle/>
          <a:p>
            <a:r>
              <a:rPr lang="zh-CN" altLang="en-US" sz="2400" b="1" dirty="0">
                <a:solidFill>
                  <a:srgbClr val="FF0000"/>
                </a:solidFill>
                <a:latin typeface="Times New Roman" pitchFamily="18" charset="0"/>
                <a:ea typeface="宋体" pitchFamily="2" charset="-122"/>
                <a:cs typeface="Times New Roman" pitchFamily="18" charset="0"/>
              </a:rPr>
              <a:t>用气球收集</a:t>
            </a:r>
          </a:p>
        </p:txBody>
      </p:sp>
    </p:spTree>
    <p:extLst>
      <p:ext uri="{BB962C8B-B14F-4D97-AF65-F5344CB8AC3E}">
        <p14:creationId xmlns:p14="http://schemas.microsoft.com/office/powerpoint/2010/main" xmlns="" val="40159933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randombar(horizont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randombar(horizontal)">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randombar(horizontal)">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randombar(horizontal)">
                                      <p:cBhvr>
                                        <p:cTn id="27" dur="5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randombar(horizontal)">
                                      <p:cBhvr>
                                        <p:cTn id="32" dur="500"/>
                                        <p:tgtEl>
                                          <p:spTgt spid="16"/>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randombar(horizontal)">
                                      <p:cBhvr>
                                        <p:cTn id="3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P spid="13" grpId="0"/>
      <p:bldP spid="14" grpId="0"/>
      <p:bldP spid="15" grpId="0"/>
      <p:bldP spid="16" grpId="0"/>
      <p:bldP spid="17"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720000" y="1600021"/>
            <a:ext cx="6522213" cy="627895"/>
            <a:chOff x="1034884" y="629878"/>
            <a:chExt cx="6522213" cy="627895"/>
          </a:xfrm>
        </p:grpSpPr>
        <p:sp>
          <p:nvSpPr>
            <p:cNvPr id="17" name="圆角矩形 6">
              <a:hlinkClick r:id="rId4" action="ppaction://hlinksldjump"/>
            </p:cNvPr>
            <p:cNvSpPr/>
            <p:nvPr>
              <p:custDataLst>
                <p:tags r:id="rId1"/>
              </p:custDataLst>
            </p:nvPr>
          </p:nvSpPr>
          <p:spPr>
            <a:xfrm flipH="1">
              <a:off x="2642683" y="664479"/>
              <a:ext cx="4914414" cy="580638"/>
            </a:xfrm>
            <a:prstGeom prst="snip1Rect">
              <a:avLst/>
            </a:prstGeom>
            <a:noFill/>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r>
                <a:rPr lang="zh-CN" altLang="en-US" sz="2400" b="1" dirty="0">
                  <a:latin typeface="黑体" panose="02010609060101010101" pitchFamily="49" charset="-122"/>
                  <a:ea typeface="黑体" panose="02010609060101010101" pitchFamily="49" charset="-122"/>
                  <a:sym typeface="宋体" panose="02010600030101010101" pitchFamily="2" charset="-122"/>
                </a:rPr>
                <a:t>铁制品锈蚀条件的探究</a:t>
              </a:r>
            </a:p>
          </p:txBody>
        </p:sp>
        <p:sp>
          <p:nvSpPr>
            <p:cNvPr id="18"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400" b="1" noProof="1" smtClean="0">
                  <a:solidFill>
                    <a:schemeClr val="bg1"/>
                  </a:solidFill>
                  <a:latin typeface="黑体" panose="02010609060101010101" pitchFamily="49" charset="-122"/>
                  <a:ea typeface="黑体" panose="02010609060101010101" pitchFamily="49" charset="-122"/>
                  <a:sym typeface="宋体" panose="02010600030101010101" pitchFamily="2" charset="-122"/>
                </a:rPr>
                <a:t>实验二</a:t>
              </a:r>
              <a:endParaRPr lang="zh-CN" altLang="en-US" sz="2400" b="1" strike="noStrike" noProof="1">
                <a:solidFill>
                  <a:schemeClr val="bg1"/>
                </a:solidFill>
              </a:endParaRPr>
            </a:p>
          </p:txBody>
        </p:sp>
        <p:sp>
          <p:nvSpPr>
            <p:cNvPr id="19" name="圆角矩形 1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grpSp>
      <p:sp>
        <p:nvSpPr>
          <p:cNvPr id="20" name="文本框 99"/>
          <p:cNvSpPr txBox="1">
            <a:spLocks noChangeArrowheads="1"/>
          </p:cNvSpPr>
          <p:nvPr/>
        </p:nvSpPr>
        <p:spPr bwMode="auto">
          <a:xfrm>
            <a:off x="719998" y="2623589"/>
            <a:ext cx="11078569" cy="11182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lnSpc>
                <a:spcPts val="4000"/>
              </a:lnSpc>
            </a:pPr>
            <a:r>
              <a:rPr lang="zh-CN" altLang="en-US" sz="2400" b="1" dirty="0" smtClean="0">
                <a:latin typeface="Times New Roman" pitchFamily="18" charset="0"/>
                <a:ea typeface="宋体" pitchFamily="2" charset="-122"/>
                <a:cs typeface="Times New Roman" pitchFamily="18" charset="0"/>
              </a:rPr>
              <a:t>例</a:t>
            </a:r>
            <a:r>
              <a:rPr lang="en-US" altLang="zh-CN" sz="2400" b="1" dirty="0" smtClean="0">
                <a:latin typeface="Times New Roman" pitchFamily="18" charset="0"/>
                <a:ea typeface="宋体" pitchFamily="2" charset="-122"/>
                <a:cs typeface="Times New Roman" pitchFamily="18" charset="0"/>
              </a:rPr>
              <a:t>2</a:t>
            </a:r>
            <a:r>
              <a:rPr lang="zh-CN" altLang="en-US" sz="2400" b="1" dirty="0" smtClean="0">
                <a:latin typeface="Times New Roman" pitchFamily="18" charset="0"/>
                <a:ea typeface="宋体" pitchFamily="2" charset="-122"/>
                <a:cs typeface="Times New Roman" pitchFamily="18" charset="0"/>
              </a:rPr>
              <a:t>  （</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改编题</a:t>
            </a:r>
            <a:r>
              <a:rPr lang="zh-CN" altLang="en-US" sz="2400" b="1" dirty="0" smtClean="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实验小组将洁净无锈的铁钉分别置于如图所示的试管中探究钢铁锈蚀的原因</a:t>
            </a:r>
            <a:r>
              <a:rPr lang="zh-CN" altLang="en-US" sz="2400" b="1" dirty="0" smtClean="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 </a:t>
            </a:r>
            <a:endParaRPr lang="en-US" altLang="zh-CN" sz="2400" b="1" dirty="0" smtClean="0">
              <a:latin typeface="Times New Roman" pitchFamily="18" charset="0"/>
              <a:ea typeface="宋体" pitchFamily="2" charset="-122"/>
              <a:cs typeface="Times New Roman" pitchFamily="18" charset="0"/>
            </a:endParaRPr>
          </a:p>
        </p:txBody>
      </p:sp>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pic>
        <p:nvPicPr>
          <p:cNvPr id="12" name="XD+61.eps" descr="id:2147503686;FounderCES"/>
          <p:cNvPicPr>
            <a:picLocks noChangeAspect="1"/>
          </p:cNvPicPr>
          <p:nvPr/>
        </p:nvPicPr>
        <p:blipFill>
          <a:blip r:embed="rId6"/>
          <a:stretch>
            <a:fillRect/>
          </a:stretch>
        </p:blipFill>
        <p:spPr>
          <a:xfrm>
            <a:off x="7716651" y="4158965"/>
            <a:ext cx="4081916" cy="1512000"/>
          </a:xfrm>
          <a:prstGeom prst="rect">
            <a:avLst/>
          </a:prstGeom>
        </p:spPr>
      </p:pic>
      <p:sp>
        <p:nvSpPr>
          <p:cNvPr id="13" name="文本框 99"/>
          <p:cNvSpPr txBox="1">
            <a:spLocks noChangeArrowheads="1"/>
          </p:cNvSpPr>
          <p:nvPr/>
        </p:nvSpPr>
        <p:spPr bwMode="auto">
          <a:xfrm>
            <a:off x="720000" y="3731020"/>
            <a:ext cx="6922578" cy="26571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lnSpc>
                <a:spcPts val="4000"/>
              </a:lnSpc>
            </a:pPr>
            <a:r>
              <a:rPr lang="zh-CN" altLang="en-US" sz="2400" b="1" dirty="0" smtClean="0">
                <a:latin typeface="Times New Roman" pitchFamily="18" charset="0"/>
                <a:ea typeface="宋体" pitchFamily="2" charset="-122"/>
                <a:cs typeface="Times New Roman" pitchFamily="18" charset="0"/>
              </a:rPr>
              <a:t>（</a:t>
            </a:r>
            <a:r>
              <a:rPr lang="en-US" altLang="zh-CN" sz="2400" b="1" dirty="0">
                <a:latin typeface="Times New Roman" pitchFamily="18" charset="0"/>
                <a:ea typeface="宋体" pitchFamily="2" charset="-122"/>
                <a:cs typeface="Times New Roman" pitchFamily="18" charset="0"/>
              </a:rPr>
              <a:t>1</a:t>
            </a:r>
            <a:r>
              <a:rPr lang="zh-CN" altLang="en-US" sz="2400" b="1" dirty="0">
                <a:latin typeface="Times New Roman" pitchFamily="18" charset="0"/>
                <a:ea typeface="宋体" pitchFamily="2" charset="-122"/>
                <a:cs typeface="Times New Roman" pitchFamily="18" charset="0"/>
              </a:rPr>
              <a:t>）</a:t>
            </a:r>
            <a:r>
              <a:rPr lang="zh-CN" altLang="zh-CN" sz="2400" b="1" dirty="0">
                <a:latin typeface="Times New Roman" pitchFamily="18" charset="0"/>
                <a:cs typeface="Times New Roman" pitchFamily="18" charset="0"/>
              </a:rPr>
              <a:t>生石灰的作用是</a:t>
            </a:r>
            <a:r>
              <a:rPr lang="zh-CN" altLang="zh-CN" sz="2400" b="1" u="sng" dirty="0">
                <a:latin typeface="Times New Roman" pitchFamily="18" charset="0"/>
                <a:cs typeface="Times New Roman" pitchFamily="18" charset="0"/>
              </a:rPr>
              <a:t>　　　　　　　　　　　</a:t>
            </a:r>
            <a:r>
              <a:rPr lang="zh-CN" altLang="zh-CN" sz="2400" b="1" dirty="0" smtClean="0">
                <a:latin typeface="Times New Roman" pitchFamily="18" charset="0"/>
                <a:cs typeface="Times New Roman" pitchFamily="18" charset="0"/>
              </a:rPr>
              <a:t>。</a:t>
            </a:r>
            <a:endParaRPr lang="en-US" altLang="zh-CN" sz="2400" b="1" dirty="0" smtClean="0">
              <a:latin typeface="Times New Roman" pitchFamily="18" charset="0"/>
              <a:cs typeface="Times New Roman" pitchFamily="18" charset="0"/>
            </a:endParaRPr>
          </a:p>
          <a:p>
            <a:pPr algn="just">
              <a:lnSpc>
                <a:spcPts val="4000"/>
              </a:lnSpc>
            </a:pPr>
            <a:r>
              <a:rPr lang="zh-CN" altLang="en-US" sz="2400" b="1" dirty="0">
                <a:latin typeface="Times New Roman" pitchFamily="18" charset="0"/>
                <a:cs typeface="Times New Roman" pitchFamily="18" charset="0"/>
              </a:rPr>
              <a:t>（</a:t>
            </a:r>
            <a:r>
              <a:rPr lang="en-US" altLang="zh-CN" sz="2400" b="1" dirty="0">
                <a:latin typeface="Times New Roman" pitchFamily="18" charset="0"/>
                <a:cs typeface="Times New Roman" pitchFamily="18" charset="0"/>
              </a:rPr>
              <a:t>2</a:t>
            </a:r>
            <a:r>
              <a:rPr lang="zh-CN" altLang="en-US"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经过一周时间</a:t>
            </a:r>
            <a:r>
              <a:rPr lang="zh-CN" altLang="zh-CN" sz="2400" b="1" dirty="0">
                <a:latin typeface="宋体" pitchFamily="2" charset="-122"/>
                <a:ea typeface="宋体" pitchFamily="2" charset="-122"/>
                <a:cs typeface="Times New Roman" pitchFamily="18" charset="0"/>
              </a:rPr>
              <a:t>观察</a:t>
            </a:r>
            <a:r>
              <a:rPr lang="en-US" altLang="zh-CN" sz="2400" b="1" dirty="0">
                <a:latin typeface="宋体" pitchFamily="2" charset="-122"/>
                <a:ea typeface="宋体" pitchFamily="2" charset="-122"/>
                <a:cs typeface="Times New Roman" pitchFamily="18" charset="0"/>
              </a:rPr>
              <a:t>,</a:t>
            </a:r>
            <a:r>
              <a:rPr lang="zh-CN" altLang="zh-CN" sz="2400" b="1" dirty="0">
                <a:latin typeface="宋体" pitchFamily="2" charset="-122"/>
                <a:ea typeface="宋体" pitchFamily="2" charset="-122"/>
                <a:cs typeface="Times New Roman" pitchFamily="18" charset="0"/>
              </a:rPr>
              <a:t>锈蚀最严重的</a:t>
            </a:r>
            <a:r>
              <a:rPr lang="zh-CN" altLang="zh-CN" sz="2400" b="1" dirty="0" smtClean="0">
                <a:latin typeface="宋体" pitchFamily="2" charset="-122"/>
                <a:ea typeface="宋体" pitchFamily="2" charset="-122"/>
                <a:cs typeface="Times New Roman" pitchFamily="18" charset="0"/>
              </a:rPr>
              <a:t>是</a:t>
            </a:r>
            <a:r>
              <a:rPr lang="en-US" altLang="zh-CN" sz="2400" b="1" dirty="0" smtClean="0">
                <a:latin typeface="宋体" pitchFamily="2" charset="-122"/>
                <a:ea typeface="宋体" pitchFamily="2" charset="-122"/>
                <a:cs typeface="Times New Roman" pitchFamily="18" charset="0"/>
              </a:rPr>
              <a:t>_____</a:t>
            </a:r>
            <a:r>
              <a:rPr lang="zh-CN" altLang="zh-CN" sz="2400" b="1" u="sng" dirty="0" smtClean="0">
                <a:latin typeface="宋体" pitchFamily="2" charset="-122"/>
                <a:ea typeface="宋体" pitchFamily="2" charset="-122"/>
                <a:cs typeface="Times New Roman" pitchFamily="18" charset="0"/>
              </a:rPr>
              <a:t> </a:t>
            </a:r>
            <a:r>
              <a:rPr lang="en-US" altLang="zh-CN" sz="2400" b="1" dirty="0" smtClean="0">
                <a:latin typeface="宋体" pitchFamily="2" charset="-122"/>
                <a:ea typeface="宋体" pitchFamily="2" charset="-122"/>
                <a:cs typeface="Times New Roman" pitchFamily="18" charset="0"/>
              </a:rPr>
              <a:t>(</a:t>
            </a:r>
            <a:r>
              <a:rPr lang="zh-CN" altLang="zh-CN" sz="2400" b="1" dirty="0">
                <a:latin typeface="宋体" pitchFamily="2" charset="-122"/>
                <a:ea typeface="宋体" pitchFamily="2" charset="-122"/>
                <a:cs typeface="Times New Roman" pitchFamily="18" charset="0"/>
              </a:rPr>
              <a:t>填装置序号</a:t>
            </a:r>
            <a:r>
              <a:rPr lang="zh-CN" altLang="en-US" sz="2400" b="1" dirty="0">
                <a:latin typeface="宋体" pitchFamily="2" charset="-122"/>
                <a:ea typeface="宋体" pitchFamily="2" charset="-122"/>
                <a:cs typeface="Times New Roman" pitchFamily="18" charset="0"/>
              </a:rPr>
              <a:t>，</a:t>
            </a:r>
            <a:r>
              <a:rPr lang="zh-CN" altLang="zh-CN" sz="2400" b="1" dirty="0">
                <a:latin typeface="宋体" pitchFamily="2" charset="-122"/>
                <a:ea typeface="宋体" pitchFamily="2" charset="-122"/>
                <a:cs typeface="Times New Roman" pitchFamily="18" charset="0"/>
              </a:rPr>
              <a:t>下同</a:t>
            </a:r>
            <a:r>
              <a:rPr lang="en-US" altLang="zh-CN" sz="2400" b="1" dirty="0">
                <a:latin typeface="宋体" pitchFamily="2" charset="-122"/>
                <a:ea typeface="宋体" pitchFamily="2" charset="-122"/>
                <a:cs typeface="Times New Roman" pitchFamily="18" charset="0"/>
              </a:rPr>
              <a:t>)</a:t>
            </a:r>
            <a:r>
              <a:rPr lang="zh-CN" altLang="zh-CN" sz="2400" b="1" dirty="0">
                <a:latin typeface="宋体" pitchFamily="2" charset="-122"/>
                <a:ea typeface="宋体" pitchFamily="2" charset="-122"/>
                <a:cs typeface="Times New Roman" pitchFamily="18" charset="0"/>
              </a:rPr>
              <a:t>。能得出结论“铁生锈是因为铁与空气中的氧气和水蒸气等发生化学反应”的一组实验是</a:t>
            </a:r>
            <a:r>
              <a:rPr lang="zh-CN" altLang="zh-CN" sz="2400" b="1" u="sng" dirty="0">
                <a:latin typeface="宋体" pitchFamily="2" charset="-122"/>
                <a:ea typeface="宋体" pitchFamily="2" charset="-122"/>
                <a:cs typeface="Times New Roman" pitchFamily="18" charset="0"/>
              </a:rPr>
              <a:t>　　　　　　</a:t>
            </a:r>
            <a:r>
              <a:rPr lang="zh-CN" altLang="zh-CN" sz="2400" b="1" dirty="0" smtClean="0">
                <a:latin typeface="宋体" pitchFamily="2" charset="-122"/>
                <a:ea typeface="宋体" pitchFamily="2" charset="-122"/>
                <a:cs typeface="Times New Roman" pitchFamily="18" charset="0"/>
              </a:rPr>
              <a:t>。</a:t>
            </a:r>
            <a:r>
              <a:rPr lang="en-US" altLang="zh-CN" sz="2400" b="1" dirty="0">
                <a:latin typeface="宋体" pitchFamily="2" charset="-122"/>
                <a:ea typeface="宋体" pitchFamily="2" charset="-122"/>
                <a:cs typeface="Times New Roman" pitchFamily="18" charset="0"/>
              </a:rPr>
              <a:t> </a:t>
            </a:r>
            <a:endParaRPr lang="zh-CN" altLang="zh-CN" sz="2400" b="1" dirty="0">
              <a:latin typeface="宋体" pitchFamily="2" charset="-122"/>
              <a:ea typeface="宋体" pitchFamily="2" charset="-122"/>
              <a:cs typeface="Times New Roman" pitchFamily="18" charset="0"/>
            </a:endParaRPr>
          </a:p>
        </p:txBody>
      </p:sp>
      <p:sp>
        <p:nvSpPr>
          <p:cNvPr id="14" name="TextBox 13"/>
          <p:cNvSpPr txBox="1"/>
          <p:nvPr/>
        </p:nvSpPr>
        <p:spPr>
          <a:xfrm>
            <a:off x="3915675" y="3802834"/>
            <a:ext cx="2969083" cy="461665"/>
          </a:xfrm>
          <a:prstGeom prst="rect">
            <a:avLst/>
          </a:prstGeom>
          <a:noFill/>
        </p:spPr>
        <p:txBody>
          <a:bodyPr wrap="none" rtlCol="0">
            <a:spAutoFit/>
          </a:bodyPr>
          <a:lstStyle/>
          <a:p>
            <a:r>
              <a:rPr lang="zh-CN" altLang="en-US" sz="2400" b="1" dirty="0">
                <a:solidFill>
                  <a:srgbClr val="FF0000"/>
                </a:solidFill>
                <a:latin typeface="Times New Roman" pitchFamily="18" charset="0"/>
                <a:ea typeface="宋体" pitchFamily="2" charset="-122"/>
                <a:cs typeface="Times New Roman" pitchFamily="18" charset="0"/>
              </a:rPr>
              <a:t>除去试管中的水蒸气</a:t>
            </a:r>
          </a:p>
        </p:txBody>
      </p:sp>
      <p:sp>
        <p:nvSpPr>
          <p:cNvPr id="15" name="TextBox 14"/>
          <p:cNvSpPr txBox="1"/>
          <p:nvPr/>
        </p:nvSpPr>
        <p:spPr>
          <a:xfrm>
            <a:off x="6901718" y="4332233"/>
            <a:ext cx="494046" cy="461665"/>
          </a:xfrm>
          <a:prstGeom prst="rect">
            <a:avLst/>
          </a:prstGeom>
          <a:noFill/>
        </p:spPr>
        <p:txBody>
          <a:bodyPr wrap="none" rtlCol="0">
            <a:spAutoFit/>
          </a:bodyPr>
          <a:lstStyle/>
          <a:p>
            <a:r>
              <a:rPr lang="zh-CN" altLang="en-US" sz="2400" b="1" dirty="0">
                <a:solidFill>
                  <a:srgbClr val="FF0000"/>
                </a:solidFill>
                <a:latin typeface="Times New Roman" pitchFamily="18" charset="0"/>
                <a:ea typeface="宋体" pitchFamily="2" charset="-122"/>
                <a:cs typeface="Times New Roman" pitchFamily="18" charset="0"/>
              </a:rPr>
              <a:t>④</a:t>
            </a:r>
          </a:p>
        </p:txBody>
      </p:sp>
      <p:sp>
        <p:nvSpPr>
          <p:cNvPr id="21" name="TextBox 20"/>
          <p:cNvSpPr txBox="1"/>
          <p:nvPr/>
        </p:nvSpPr>
        <p:spPr>
          <a:xfrm>
            <a:off x="2973504" y="5836181"/>
            <a:ext cx="1112805" cy="461665"/>
          </a:xfrm>
          <a:prstGeom prst="rect">
            <a:avLst/>
          </a:prstGeom>
          <a:noFill/>
        </p:spPr>
        <p:txBody>
          <a:bodyPr wrap="none" rtlCol="0">
            <a:spAutoFit/>
          </a:bodyPr>
          <a:lstStyle/>
          <a:p>
            <a:r>
              <a:rPr lang="zh-CN" altLang="en-US" sz="2400" b="1" dirty="0">
                <a:solidFill>
                  <a:srgbClr val="FF0000"/>
                </a:solidFill>
                <a:latin typeface="Times New Roman" pitchFamily="18" charset="0"/>
                <a:ea typeface="宋体" pitchFamily="2" charset="-122"/>
                <a:cs typeface="Times New Roman" pitchFamily="18" charset="0"/>
              </a:rPr>
              <a:t>①②③</a:t>
            </a:r>
          </a:p>
        </p:txBody>
      </p:sp>
    </p:spTree>
    <p:extLst>
      <p:ext uri="{BB962C8B-B14F-4D97-AF65-F5344CB8AC3E}">
        <p14:creationId xmlns:p14="http://schemas.microsoft.com/office/powerpoint/2010/main" xmlns="" val="10573460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randombar(horizontal)">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randombar(horizontal)">
                                      <p:cBhvr>
                                        <p:cTn id="1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2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720000" y="2480759"/>
            <a:ext cx="10696373" cy="12003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lnSpc>
                <a:spcPct val="150000"/>
              </a:lnSpc>
            </a:pPr>
            <a:r>
              <a:rPr lang="en-US" altLang="zh-CN" sz="2400" b="1" dirty="0" smtClean="0">
                <a:latin typeface="Times New Roman" pitchFamily="18" charset="0"/>
                <a:ea typeface="宋体" pitchFamily="2" charset="-122"/>
              </a:rPr>
              <a:t>3.【2017</a:t>
            </a:r>
            <a:r>
              <a:rPr lang="zh-CN" altLang="zh-CN" sz="2400" b="1" dirty="0" smtClean="0">
                <a:latin typeface="Times New Roman" pitchFamily="18" charset="0"/>
                <a:ea typeface="宋体" pitchFamily="2" charset="-122"/>
              </a:rPr>
              <a:t>·河北</a:t>
            </a:r>
            <a:r>
              <a:rPr lang="zh-CN" altLang="en-US" sz="2400" b="1" dirty="0" smtClean="0">
                <a:latin typeface="Times New Roman" pitchFamily="18" charset="0"/>
                <a:ea typeface="宋体" pitchFamily="2" charset="-122"/>
              </a:rPr>
              <a:t>，</a:t>
            </a:r>
            <a:r>
              <a:rPr lang="en-US" altLang="zh-CN" sz="2400" b="1" dirty="0" smtClean="0">
                <a:latin typeface="Times New Roman" pitchFamily="18" charset="0"/>
                <a:ea typeface="宋体" pitchFamily="2" charset="-122"/>
              </a:rPr>
              <a:t>29</a:t>
            </a:r>
            <a:r>
              <a:rPr lang="zh-CN" altLang="en-US" sz="2400" b="1" dirty="0" smtClean="0">
                <a:latin typeface="Times New Roman" pitchFamily="18" charset="0"/>
                <a:ea typeface="宋体" pitchFamily="2" charset="-122"/>
              </a:rPr>
              <a:t>（</a:t>
            </a:r>
            <a:r>
              <a:rPr lang="en-US" altLang="zh-CN" sz="2400" b="1" dirty="0" smtClean="0">
                <a:latin typeface="Times New Roman" pitchFamily="18" charset="0"/>
                <a:ea typeface="宋体" pitchFamily="2" charset="-122"/>
              </a:rPr>
              <a:t>2</a:t>
            </a:r>
            <a:r>
              <a:rPr lang="zh-CN" altLang="en-US" sz="2400" b="1" dirty="0" smtClean="0">
                <a:latin typeface="Times New Roman" pitchFamily="18" charset="0"/>
                <a:ea typeface="宋体" pitchFamily="2" charset="-122"/>
              </a:rPr>
              <a:t>）</a:t>
            </a:r>
            <a:r>
              <a:rPr lang="en-US" altLang="zh-CN" sz="2400" b="1" dirty="0" smtClean="0">
                <a:latin typeface="Times New Roman" pitchFamily="18" charset="0"/>
                <a:ea typeface="宋体" pitchFamily="2" charset="-122"/>
              </a:rPr>
              <a:t>】</a:t>
            </a:r>
            <a:r>
              <a:rPr lang="zh-CN" altLang="en-US" sz="2400" b="1" dirty="0">
                <a:latin typeface="Times New Roman" pitchFamily="18" charset="0"/>
                <a:ea typeface="宋体" pitchFamily="2" charset="-122"/>
              </a:rPr>
              <a:t>理论知识在生产、生活中有广泛的应用。</a:t>
            </a:r>
          </a:p>
          <a:p>
            <a:pPr algn="just">
              <a:lnSpc>
                <a:spcPct val="150000"/>
              </a:lnSpc>
            </a:pPr>
            <a:r>
              <a:rPr lang="zh-CN" altLang="en-US" sz="2400" b="1" dirty="0">
                <a:latin typeface="Times New Roman" pitchFamily="18" charset="0"/>
                <a:ea typeface="宋体" pitchFamily="2" charset="-122"/>
              </a:rPr>
              <a:t>锰钢比组成它的纯金属硬度</a:t>
            </a:r>
            <a:r>
              <a:rPr lang="zh-CN" altLang="en-US" sz="2400" b="1" u="sng" dirty="0">
                <a:latin typeface="Times New Roman" pitchFamily="18" charset="0"/>
                <a:ea typeface="宋体" pitchFamily="2" charset="-122"/>
              </a:rPr>
              <a:t>　　　　</a:t>
            </a:r>
            <a:r>
              <a:rPr lang="zh-CN" altLang="en-US" sz="2400" b="1" dirty="0" smtClean="0">
                <a:latin typeface="Times New Roman" pitchFamily="18" charset="0"/>
                <a:ea typeface="宋体" pitchFamily="2" charset="-122"/>
              </a:rPr>
              <a:t>，可用</a:t>
            </a:r>
            <a:r>
              <a:rPr lang="zh-CN" altLang="en-US" sz="2400" b="1" dirty="0">
                <a:latin typeface="Times New Roman" pitchFamily="18" charset="0"/>
                <a:ea typeface="宋体" pitchFamily="2" charset="-122"/>
              </a:rPr>
              <a:t>于制作钢轨。</a:t>
            </a:r>
          </a:p>
        </p:txBody>
      </p:sp>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8" name="矩形 7"/>
          <p:cNvSpPr/>
          <p:nvPr/>
        </p:nvSpPr>
        <p:spPr>
          <a:xfrm>
            <a:off x="4820358" y="3100704"/>
            <a:ext cx="611624" cy="461665"/>
          </a:xfrm>
          <a:prstGeom prst="rect">
            <a:avLst/>
          </a:prstGeom>
        </p:spPr>
        <p:txBody>
          <a:bodyPr wrap="square">
            <a:spAutoFit/>
          </a:bodyPr>
          <a:lstStyle/>
          <a:p>
            <a:r>
              <a:rPr lang="zh-CN" altLang="en-US" sz="2400" b="1" dirty="0" smtClean="0">
                <a:solidFill>
                  <a:srgbClr val="FF0000"/>
                </a:solidFill>
                <a:latin typeface="宋体" pitchFamily="2" charset="-122"/>
                <a:ea typeface="宋体" pitchFamily="2" charset="-122"/>
                <a:cs typeface="Times New Roman" pitchFamily="18" charset="0"/>
              </a:rPr>
              <a:t>大</a:t>
            </a:r>
            <a:endParaRPr lang="zh-CN" altLang="en-US" sz="2400" b="1" dirty="0">
              <a:solidFill>
                <a:srgbClr val="FF0000"/>
              </a:solidFill>
              <a:latin typeface="宋体" pitchFamily="2" charset="-122"/>
              <a:ea typeface="宋体" pitchFamily="2" charset="-122"/>
              <a:cs typeface="Times New Roman" pitchFamily="18" charset="0"/>
            </a:endParaRPr>
          </a:p>
        </p:txBody>
      </p:sp>
    </p:spTree>
    <p:extLst>
      <p:ext uri="{BB962C8B-B14F-4D97-AF65-F5344CB8AC3E}">
        <p14:creationId xmlns:p14="http://schemas.microsoft.com/office/powerpoint/2010/main" xmlns="" val="10319331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20" name="文本框 99"/>
              <p:cNvSpPr txBox="1">
                <a:spLocks noChangeArrowheads="1"/>
              </p:cNvSpPr>
              <p:nvPr/>
            </p:nvSpPr>
            <p:spPr bwMode="auto">
              <a:xfrm>
                <a:off x="451556" y="1881033"/>
                <a:ext cx="11232444" cy="4097212"/>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a:spAutoFit/>
              </a:bodyPr>
              <a:lstStyle/>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3</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甲</a:t>
                </a:r>
                <a:r>
                  <a:rPr lang="zh-CN" altLang="zh-CN" sz="2400" b="1" dirty="0">
                    <a:latin typeface="Times New Roman" pitchFamily="18" charset="0"/>
                    <a:cs typeface="Times New Roman" pitchFamily="18" charset="0"/>
                  </a:rPr>
                  <a:t>同学继续用试管验证稀硫酸存在会加速铁的</a:t>
                </a:r>
                <a:r>
                  <a:rPr lang="zh-CN" altLang="zh-CN" sz="2400" b="1" dirty="0" smtClean="0">
                    <a:latin typeface="Times New Roman" pitchFamily="18" charset="0"/>
                    <a:cs typeface="Times New Roman" pitchFamily="18" charset="0"/>
                  </a:rPr>
                  <a:t>锈蚀</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下列</a:t>
                </a:r>
                <a:r>
                  <a:rPr lang="zh-CN" altLang="zh-CN" sz="2400" b="1" dirty="0">
                    <a:latin typeface="Times New Roman" pitchFamily="18" charset="0"/>
                    <a:cs typeface="Times New Roman" pitchFamily="18" charset="0"/>
                  </a:rPr>
                  <a:t>操作合理的</a:t>
                </a:r>
                <a:r>
                  <a:rPr lang="zh-CN" altLang="zh-CN" sz="2400" b="1" dirty="0" smtClean="0">
                    <a:latin typeface="Times New Roman" pitchFamily="18" charset="0"/>
                    <a:cs typeface="Times New Roman" pitchFamily="18" charset="0"/>
                  </a:rPr>
                  <a:t>是</a:t>
                </a:r>
                <a:r>
                  <a:rPr lang="zh-CN" altLang="zh-CN" sz="2400" b="1" u="sng" dirty="0">
                    <a:latin typeface="Times New Roman" pitchFamily="18" charset="0"/>
                    <a:cs typeface="Times New Roman" pitchFamily="18" charset="0"/>
                  </a:rPr>
                  <a:t>　</a:t>
                </a:r>
                <a:r>
                  <a:rPr lang="en-US" altLang="zh-CN" sz="2400" b="1" u="sng" dirty="0" smtClean="0">
                    <a:latin typeface="Times New Roman" pitchFamily="18" charset="0"/>
                    <a:cs typeface="Times New Roman" pitchFamily="18" charset="0"/>
                  </a:rPr>
                  <a:t/>
                </a:r>
                <a:r>
                  <a:rPr lang="zh-CN" altLang="zh-CN" sz="2400" b="1" u="sng" dirty="0">
                    <a:latin typeface="Times New Roman" pitchFamily="18" charset="0"/>
                    <a:cs typeface="Times New Roman" pitchFamily="18" charset="0"/>
                  </a:rPr>
                  <a:t>　</a:t>
                </a:r>
                <a:r>
                  <a:rPr lang="zh-CN" altLang="zh-CN" sz="2400" b="1" dirty="0" smtClean="0">
                    <a:latin typeface="Times New Roman" pitchFamily="18" charset="0"/>
                    <a:cs typeface="Times New Roman" pitchFamily="18" charset="0"/>
                  </a:rPr>
                  <a:t>。</a:t>
                </a:r>
                <a:r>
                  <a:rPr lang="en-US" altLang="zh-CN" sz="2400" b="1" dirty="0">
                    <a:latin typeface="Times New Roman" pitchFamily="18" charset="0"/>
                    <a:cs typeface="Times New Roman" pitchFamily="18" charset="0"/>
                  </a:rPr>
                  <a:t> </a:t>
                </a:r>
                <a:endParaRPr lang="zh-CN" altLang="zh-CN" sz="2400" b="1" dirty="0">
                  <a:latin typeface="Times New Roman" pitchFamily="18" charset="0"/>
                  <a:cs typeface="Times New Roman" pitchFamily="18" charset="0"/>
                </a:endParaRPr>
              </a:p>
              <a:p>
                <a:pPr algn="just">
                  <a:lnSpc>
                    <a:spcPct val="150000"/>
                  </a:lnSpc>
                </a:pPr>
                <a:r>
                  <a:rPr lang="en-US" altLang="zh-CN" sz="2400" b="1" dirty="0">
                    <a:latin typeface="Times New Roman" pitchFamily="18" charset="0"/>
                    <a:cs typeface="Times New Roman" pitchFamily="18" charset="0"/>
                  </a:rPr>
                  <a:t>A.</a:t>
                </a:r>
                <a:r>
                  <a:rPr lang="zh-CN" altLang="zh-CN" sz="2400" b="1" dirty="0">
                    <a:latin typeface="Times New Roman" pitchFamily="18" charset="0"/>
                    <a:cs typeface="Times New Roman" pitchFamily="18" charset="0"/>
                  </a:rPr>
                  <a:t>试管中注满稀硫酸使铁钉完全</a:t>
                </a:r>
                <a:r>
                  <a:rPr lang="zh-CN" altLang="zh-CN" sz="2400" b="1" dirty="0" smtClean="0">
                    <a:latin typeface="Times New Roman" pitchFamily="18" charset="0"/>
                    <a:cs typeface="Times New Roman" pitchFamily="18" charset="0"/>
                  </a:rPr>
                  <a:t>浸没</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塞</a:t>
                </a:r>
                <a:r>
                  <a:rPr lang="zh-CN" altLang="zh-CN" sz="2400" b="1" dirty="0">
                    <a:latin typeface="Times New Roman" pitchFamily="18" charset="0"/>
                    <a:cs typeface="Times New Roman" pitchFamily="18" charset="0"/>
                  </a:rPr>
                  <a:t>紧橡皮塞</a:t>
                </a:r>
              </a:p>
              <a:p>
                <a:pPr algn="just">
                  <a:lnSpc>
                    <a:spcPct val="150000"/>
                  </a:lnSpc>
                </a:pPr>
                <a:r>
                  <a:rPr lang="en-US" altLang="zh-CN" sz="2400" b="1" dirty="0">
                    <a:latin typeface="Times New Roman" pitchFamily="18" charset="0"/>
                    <a:cs typeface="Times New Roman" pitchFamily="18" charset="0"/>
                  </a:rPr>
                  <a:t>B.</a:t>
                </a:r>
                <a:r>
                  <a:rPr lang="zh-CN" altLang="zh-CN" sz="2400" b="1" dirty="0">
                    <a:latin typeface="Times New Roman" pitchFamily="18" charset="0"/>
                    <a:cs typeface="Times New Roman" pitchFamily="18" charset="0"/>
                  </a:rPr>
                  <a:t>试管中加入少量稀</a:t>
                </a:r>
                <a:r>
                  <a:rPr lang="zh-CN" altLang="zh-CN" sz="2400" b="1" dirty="0" smtClean="0">
                    <a:latin typeface="Times New Roman" pitchFamily="18" charset="0"/>
                    <a:cs typeface="Times New Roman" pitchFamily="18" charset="0"/>
                  </a:rPr>
                  <a:t>硫酸</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使</a:t>
                </a:r>
                <a:r>
                  <a:rPr lang="zh-CN" altLang="zh-CN" sz="2400" b="1" dirty="0">
                    <a:latin typeface="Times New Roman" pitchFamily="18" charset="0"/>
                    <a:cs typeface="Times New Roman" pitchFamily="18" charset="0"/>
                  </a:rPr>
                  <a:t>铁钉一半浸没在溶液中</a:t>
                </a:r>
              </a:p>
              <a:p>
                <a:pPr algn="just">
                  <a:lnSpc>
                    <a:spcPct val="150000"/>
                  </a:lnSpc>
                </a:pPr>
                <a:r>
                  <a:rPr lang="en-US" altLang="zh-CN" sz="2400" b="1" dirty="0">
                    <a:latin typeface="Times New Roman" pitchFamily="18" charset="0"/>
                    <a:cs typeface="Times New Roman" pitchFamily="18" charset="0"/>
                  </a:rPr>
                  <a:t>C.</a:t>
                </a:r>
                <a:r>
                  <a:rPr lang="zh-CN" altLang="zh-CN" sz="2400" b="1" dirty="0">
                    <a:latin typeface="Times New Roman" pitchFamily="18" charset="0"/>
                    <a:cs typeface="Times New Roman" pitchFamily="18" charset="0"/>
                  </a:rPr>
                  <a:t>在试管中加入稀</a:t>
                </a:r>
                <a:r>
                  <a:rPr lang="zh-CN" altLang="zh-CN" sz="2400" b="1" dirty="0" smtClean="0">
                    <a:latin typeface="Times New Roman" pitchFamily="18" charset="0"/>
                    <a:cs typeface="Times New Roman" pitchFamily="18" charset="0"/>
                  </a:rPr>
                  <a:t>硫酸</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浸没</a:t>
                </a:r>
                <a:r>
                  <a:rPr lang="zh-CN" altLang="zh-CN" sz="2400" b="1" dirty="0">
                    <a:latin typeface="Times New Roman" pitchFamily="18" charset="0"/>
                    <a:cs typeface="Times New Roman" pitchFamily="18" charset="0"/>
                  </a:rPr>
                  <a:t>铁钉后</a:t>
                </a:r>
                <a:r>
                  <a:rPr lang="en-US" altLang="zh-CN"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倒去溶液</a:t>
                </a:r>
              </a:p>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4</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铁</a:t>
                </a:r>
                <a:r>
                  <a:rPr lang="zh-CN" altLang="zh-CN" sz="2400" b="1" dirty="0">
                    <a:latin typeface="Times New Roman" pitchFamily="18" charset="0"/>
                    <a:cs typeface="Times New Roman" pitchFamily="18" charset="0"/>
                  </a:rPr>
                  <a:t>生锈主要过程为</a:t>
                </a:r>
                <a:r>
                  <a:rPr lang="en-US" altLang="zh-CN" sz="2400" b="1" dirty="0">
                    <a:latin typeface="Times New Roman" pitchFamily="18" charset="0"/>
                    <a:cs typeface="Times New Roman" pitchFamily="18" charset="0"/>
                  </a:rPr>
                  <a:t>2Fe</a:t>
                </a:r>
                <a14:m>
                  <m:oMath xmlns:m="http://schemas.openxmlformats.org/officeDocument/2006/math">
                    <m:groupChr>
                      <m:groupChrPr>
                        <m:chr m:val="→"/>
                        <m:vertJc m:val="bot"/>
                        <m:ctrlPr>
                          <a:rPr lang="en-US" altLang="zh-CN" b="1" i="1" smtClean="0">
                            <a:latin typeface="Cambria Math"/>
                            <a:cs typeface="Times New Roman" pitchFamily="18" charset="0"/>
                          </a:rPr>
                        </m:ctrlPr>
                      </m:groupChrPr>
                      <m:e>
                        <m:r>
                          <m:rPr>
                            <m:brk m:alnAt="2"/>
                          </m:rPr>
                          <a:rPr lang="en-US" altLang="zh-CN" b="1" i="0" smtClean="0">
                            <a:latin typeface="Cambria Math"/>
                            <a:cs typeface="Times New Roman" pitchFamily="18" charset="0"/>
                          </a:rPr>
                          <m:t> </m:t>
                        </m:r>
                        <m:r>
                          <a:rPr lang="en-US" altLang="zh-CN" b="1" i="0" smtClean="0">
                            <a:latin typeface="Cambria Math"/>
                            <a:cs typeface="Times New Roman" pitchFamily="18" charset="0"/>
                          </a:rPr>
                          <m:t>  </m:t>
                        </m:r>
                        <m:r>
                          <a:rPr lang="en-US" altLang="zh-CN" b="1" i="0" smtClean="0">
                            <a:latin typeface="Cambria Math"/>
                            <a:cs typeface="Times New Roman" pitchFamily="18" charset="0"/>
                          </a:rPr>
                          <m:t>𝐎𝟐</m:t>
                        </m:r>
                        <m:r>
                          <m:rPr>
                            <m:brk m:alnAt="2"/>
                          </m:rPr>
                          <a:rPr lang="zh-CN" altLang="en-US" b="1" i="0" smtClean="0">
                            <a:latin typeface="Cambria Math"/>
                            <a:cs typeface="Times New Roman" pitchFamily="18" charset="0"/>
                          </a:rPr>
                          <m:t>、</m:t>
                        </m:r>
                        <m:r>
                          <m:rPr>
                            <m:brk m:alnAt="2"/>
                          </m:rPr>
                          <a:rPr lang="en-US" altLang="zh-CN" b="1" i="0" smtClean="0">
                            <a:latin typeface="Cambria Math"/>
                            <a:cs typeface="Times New Roman" pitchFamily="18" charset="0"/>
                          </a:rPr>
                          <m:t>𝐇</m:t>
                        </m:r>
                        <m:r>
                          <a:rPr lang="en-US" altLang="zh-CN" b="1" i="0" baseline="-25000" smtClean="0">
                            <a:latin typeface="Cambria Math"/>
                            <a:cs typeface="Times New Roman" pitchFamily="18" charset="0"/>
                          </a:rPr>
                          <m:t>𝟐</m:t>
                        </m:r>
                        <m:r>
                          <a:rPr lang="en-US" altLang="zh-CN" b="1" i="0" smtClean="0">
                            <a:latin typeface="Cambria Math"/>
                            <a:cs typeface="Times New Roman" pitchFamily="18" charset="0"/>
                          </a:rPr>
                          <m:t>𝐎</m:t>
                        </m:r>
                        <m:r>
                          <a:rPr lang="en-US" altLang="zh-CN" b="1" i="0" smtClean="0">
                            <a:latin typeface="Cambria Math"/>
                            <a:cs typeface="Times New Roman" pitchFamily="18" charset="0"/>
                          </a:rPr>
                          <m:t>     </m:t>
                        </m:r>
                      </m:e>
                    </m:groupChr>
                  </m:oMath>
                </a14:m>
                <a:r>
                  <a:rPr lang="en-US" altLang="zh-CN" sz="2400" b="1" dirty="0" smtClean="0">
                    <a:latin typeface="Times New Roman" pitchFamily="18" charset="0"/>
                    <a:cs typeface="Times New Roman" pitchFamily="18" charset="0"/>
                  </a:rPr>
                  <a:t>2Fe(OH)</a:t>
                </a:r>
                <a:r>
                  <a:rPr lang="en-US" altLang="zh-CN" sz="2400" b="1" baseline="-25000" dirty="0" smtClean="0">
                    <a:latin typeface="Times New Roman" pitchFamily="18" charset="0"/>
                    <a:cs typeface="Times New Roman" pitchFamily="18" charset="0"/>
                  </a:rPr>
                  <a:t>2</a:t>
                </a:r>
                <a14:m>
                  <m:oMath xmlns:m="http://schemas.openxmlformats.org/officeDocument/2006/math">
                    <m:groupChr>
                      <m:groupChrPr>
                        <m:chr m:val="→"/>
                        <m:vertJc m:val="bot"/>
                        <m:ctrlPr>
                          <a:rPr lang="en-US" altLang="zh-CN" b="1" i="1">
                            <a:latin typeface="Cambria Math"/>
                            <a:cs typeface="Times New Roman" pitchFamily="18" charset="0"/>
                          </a:rPr>
                        </m:ctrlPr>
                      </m:groupChrPr>
                      <m:e>
                        <m:r>
                          <m:rPr>
                            <m:brk m:alnAt="2"/>
                          </m:rPr>
                          <a:rPr lang="en-US" altLang="zh-CN" b="1">
                            <a:latin typeface="Cambria Math"/>
                            <a:cs typeface="Times New Roman" pitchFamily="18" charset="0"/>
                          </a:rPr>
                          <m:t> </m:t>
                        </m:r>
                        <m:r>
                          <a:rPr lang="en-US" altLang="zh-CN" b="1">
                            <a:latin typeface="Cambria Math"/>
                            <a:cs typeface="Times New Roman" pitchFamily="18" charset="0"/>
                          </a:rPr>
                          <m:t> </m:t>
                        </m:r>
                        <m:r>
                          <a:rPr lang="en-US" altLang="zh-CN" b="1">
                            <a:latin typeface="Cambria Math"/>
                            <a:cs typeface="Times New Roman" pitchFamily="18" charset="0"/>
                          </a:rPr>
                          <m:t>𝐎𝟐</m:t>
                        </m:r>
                        <m:r>
                          <m:rPr>
                            <m:brk m:alnAt="2"/>
                          </m:rPr>
                          <a:rPr lang="zh-CN" altLang="en-US" b="1">
                            <a:latin typeface="Cambria Math"/>
                            <a:cs typeface="Times New Roman" pitchFamily="18" charset="0"/>
                          </a:rPr>
                          <m:t>、</m:t>
                        </m:r>
                        <m:r>
                          <m:rPr>
                            <m:brk m:alnAt="2"/>
                          </m:rPr>
                          <a:rPr lang="en-US" altLang="zh-CN" b="1">
                            <a:latin typeface="Cambria Math"/>
                            <a:cs typeface="Times New Roman" pitchFamily="18" charset="0"/>
                          </a:rPr>
                          <m:t>𝐇</m:t>
                        </m:r>
                        <m:r>
                          <a:rPr lang="en-US" altLang="zh-CN" b="1" baseline="-25000">
                            <a:latin typeface="Cambria Math"/>
                            <a:cs typeface="Times New Roman" pitchFamily="18" charset="0"/>
                          </a:rPr>
                          <m:t>𝟐</m:t>
                        </m:r>
                        <m:r>
                          <a:rPr lang="en-US" altLang="zh-CN" b="1">
                            <a:latin typeface="Cambria Math"/>
                            <a:cs typeface="Times New Roman" pitchFamily="18" charset="0"/>
                          </a:rPr>
                          <m:t>𝐎</m:t>
                        </m:r>
                        <m:r>
                          <a:rPr lang="en-US" altLang="zh-CN" b="1">
                            <a:latin typeface="Cambria Math"/>
                            <a:cs typeface="Times New Roman" pitchFamily="18" charset="0"/>
                          </a:rPr>
                          <m:t>   </m:t>
                        </m:r>
                      </m:e>
                    </m:groupChr>
                    <m:r>
                      <a:rPr lang="en-US" altLang="zh-CN" b="1" i="1">
                        <a:latin typeface="Cambria Math"/>
                        <a:cs typeface="Times New Roman" pitchFamily="18" charset="0"/>
                      </a:rPr>
                      <m:t> </m:t>
                    </m:r>
                  </m:oMath>
                </a14:m>
                <a:r>
                  <a:rPr lang="en-US" altLang="zh-CN" sz="2400" b="1" dirty="0">
                    <a:latin typeface="Times New Roman" pitchFamily="18" charset="0"/>
                    <a:cs typeface="Times New Roman" pitchFamily="18" charset="0"/>
                  </a:rPr>
                  <a:t>2Fe(OH)</a:t>
                </a:r>
                <a:r>
                  <a:rPr lang="en-US" altLang="zh-CN" sz="2400" b="1" baseline="-25000" dirty="0">
                    <a:latin typeface="Times New Roman" pitchFamily="18" charset="0"/>
                    <a:cs typeface="Times New Roman" pitchFamily="18" charset="0"/>
                  </a:rPr>
                  <a:t>3</a:t>
                </a:r>
                <a:r>
                  <a:rPr lang="en-US" altLang="zh-CN" sz="2400" b="1" dirty="0">
                    <a:latin typeface="Times New Roman" pitchFamily="18" charset="0"/>
                    <a:cs typeface="Times New Roman" pitchFamily="18" charset="0"/>
                  </a:rPr>
                  <a:t/>
                </a:r>
                <a14:m>
                  <m:oMath xmlns:m="http://schemas.openxmlformats.org/officeDocument/2006/math">
                    <m:groupChr>
                      <m:groupChrPr>
                        <m:chr m:val="→"/>
                        <m:vertJc m:val="bot"/>
                        <m:ctrlPr>
                          <a:rPr lang="en-US" altLang="zh-CN" b="1" i="1">
                            <a:latin typeface="Cambria Math"/>
                            <a:cs typeface="Times New Roman" pitchFamily="18" charset="0"/>
                          </a:rPr>
                        </m:ctrlPr>
                      </m:groupChrPr>
                      <m:e>
                        <m:r>
                          <m:rPr>
                            <m:brk m:alnAt="2"/>
                          </m:rPr>
                          <a:rPr lang="en-US" altLang="zh-CN" b="1">
                            <a:latin typeface="Cambria Math"/>
                            <a:cs typeface="Times New Roman" pitchFamily="18" charset="0"/>
                          </a:rPr>
                          <m:t> </m:t>
                        </m:r>
                        <m:r>
                          <a:rPr lang="en-US" altLang="zh-CN" b="1">
                            <a:latin typeface="Cambria Math"/>
                            <a:cs typeface="Times New Roman" pitchFamily="18" charset="0"/>
                          </a:rPr>
                          <m:t> </m:t>
                        </m:r>
                        <m:r>
                          <a:rPr lang="zh-CN" altLang="en-US" b="1" i="1" smtClean="0">
                            <a:latin typeface="Cambria Math"/>
                            <a:cs typeface="Times New Roman" pitchFamily="18" charset="0"/>
                          </a:rPr>
                          <m:t>风吹日晒</m:t>
                        </m:r>
                        <m:r>
                          <a:rPr lang="en-US" altLang="zh-CN" b="1" i="1" smtClean="0">
                            <a:latin typeface="Cambria Math"/>
                            <a:cs typeface="Times New Roman" pitchFamily="18" charset="0"/>
                          </a:rPr>
                          <m:t>    </m:t>
                        </m:r>
                      </m:e>
                    </m:groupChr>
                    <m:r>
                      <a:rPr lang="en-US" altLang="zh-CN" b="1" i="1">
                        <a:latin typeface="Cambria Math"/>
                        <a:cs typeface="Times New Roman" pitchFamily="18" charset="0"/>
                      </a:rPr>
                      <m:t> </m:t>
                    </m:r>
                  </m:oMath>
                </a14:m>
                <a:r>
                  <a:rPr lang="en-US" altLang="zh-CN" sz="2400" b="1" dirty="0">
                    <a:latin typeface="Times New Roman" pitchFamily="18" charset="0"/>
                    <a:cs typeface="Times New Roman" pitchFamily="18" charset="0"/>
                  </a:rPr>
                  <a:t>Fe</a:t>
                </a:r>
                <a:r>
                  <a:rPr lang="en-US" altLang="zh-CN" sz="2400" b="1" baseline="-25000" dirty="0">
                    <a:latin typeface="Times New Roman" pitchFamily="18" charset="0"/>
                    <a:cs typeface="Times New Roman" pitchFamily="18" charset="0"/>
                  </a:rPr>
                  <a:t>2</a:t>
                </a:r>
                <a:r>
                  <a:rPr lang="en-US" altLang="zh-CN" sz="2400" b="1" dirty="0">
                    <a:latin typeface="Times New Roman" pitchFamily="18" charset="0"/>
                    <a:cs typeface="Times New Roman" pitchFamily="18" charset="0"/>
                  </a:rPr>
                  <a:t>O</a:t>
                </a:r>
                <a:r>
                  <a:rPr lang="en-US" altLang="zh-CN" sz="2400" b="1" baseline="-25000" dirty="0">
                    <a:latin typeface="Times New Roman" pitchFamily="18" charset="0"/>
                    <a:cs typeface="Times New Roman" pitchFamily="18" charset="0"/>
                  </a:rPr>
                  <a:t>3</a:t>
                </a:r>
                <a:r>
                  <a:rPr lang="zh-CN" altLang="zh-CN" sz="2400" b="1" dirty="0">
                    <a:latin typeface="Times New Roman" pitchFamily="18" charset="0"/>
                    <a:cs typeface="Times New Roman" pitchFamily="18" charset="0"/>
                  </a:rPr>
                  <a:t>·</a:t>
                </a:r>
                <a:r>
                  <a:rPr lang="en-US" altLang="zh-CN" sz="2400" b="1" i="1" dirty="0" smtClean="0">
                    <a:latin typeface="Times New Roman" pitchFamily="18" charset="0"/>
                    <a:cs typeface="Times New Roman" pitchFamily="18" charset="0"/>
                  </a:rPr>
                  <a:t>x</a:t>
                </a:r>
                <a:r>
                  <a:rPr lang="en-US" altLang="zh-CN" sz="2400" b="1" dirty="0" smtClean="0">
                    <a:latin typeface="Times New Roman" pitchFamily="18" charset="0"/>
                    <a:cs typeface="Times New Roman" pitchFamily="18" charset="0"/>
                  </a:rPr>
                  <a:t>H</a:t>
                </a:r>
                <a:r>
                  <a:rPr lang="en-US" altLang="zh-CN" sz="2400" b="1" baseline="-25000" dirty="0" smtClean="0">
                    <a:latin typeface="Times New Roman" pitchFamily="18" charset="0"/>
                    <a:cs typeface="Times New Roman" pitchFamily="18" charset="0"/>
                  </a:rPr>
                  <a:t>2</a:t>
                </a:r>
                <a:r>
                  <a:rPr lang="en-US" altLang="zh-CN" sz="2400" b="1" dirty="0" smtClean="0">
                    <a:latin typeface="Times New Roman" pitchFamily="18" charset="0"/>
                    <a:cs typeface="Times New Roman" pitchFamily="18" charset="0"/>
                  </a:rPr>
                  <a:t>O</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其中</a:t>
                </a:r>
                <a:r>
                  <a:rPr lang="en-US" altLang="zh-CN" sz="2400" b="1" i="1" dirty="0">
                    <a:latin typeface="Times New Roman" pitchFamily="18" charset="0"/>
                    <a:cs typeface="Times New Roman" pitchFamily="18" charset="0"/>
                  </a:rPr>
                  <a:t>x</a:t>
                </a:r>
                <a:r>
                  <a:rPr lang="zh-CN" altLang="zh-CN" sz="2400" b="1" dirty="0">
                    <a:latin typeface="Times New Roman" pitchFamily="18" charset="0"/>
                    <a:cs typeface="Times New Roman" pitchFamily="18" charset="0"/>
                  </a:rPr>
                  <a:t>为</a:t>
                </a:r>
                <a:r>
                  <a:rPr lang="zh-CN" altLang="zh-CN" sz="2400" b="1" dirty="0" smtClean="0">
                    <a:latin typeface="Times New Roman" pitchFamily="18" charset="0"/>
                    <a:cs typeface="Times New Roman" pitchFamily="18" charset="0"/>
                  </a:rPr>
                  <a:t>整数</a:t>
                </a:r>
                <a:r>
                  <a:rPr lang="zh-CN" altLang="en-US" sz="2400" b="1" dirty="0" smtClean="0">
                    <a:latin typeface="Times New Roman" pitchFamily="18" charset="0"/>
                    <a:cs typeface="Times New Roman" pitchFamily="18" charset="0"/>
                  </a:rPr>
                  <a:t>，</a:t>
                </a:r>
                <a:r>
                  <a:rPr lang="en-US" altLang="zh-CN" sz="2400" b="1" i="1" dirty="0" smtClean="0">
                    <a:latin typeface="Times New Roman" pitchFamily="18" charset="0"/>
                    <a:cs typeface="Times New Roman" pitchFamily="18" charset="0"/>
                  </a:rPr>
                  <a:t>x</a:t>
                </a:r>
                <a:r>
                  <a:rPr lang="zh-CN" altLang="zh-CN" sz="2400" b="1" dirty="0">
                    <a:latin typeface="Times New Roman" pitchFamily="18" charset="0"/>
                    <a:cs typeface="Times New Roman" pitchFamily="18" charset="0"/>
                  </a:rPr>
                  <a:t>的最大值为</a:t>
                </a:r>
                <a:r>
                  <a:rPr lang="zh-CN" altLang="zh-CN" sz="2400" b="1" u="sng" dirty="0">
                    <a:latin typeface="Times New Roman" pitchFamily="18" charset="0"/>
                    <a:cs typeface="Times New Roman" pitchFamily="18" charset="0"/>
                  </a:rPr>
                  <a:t>　　　</a:t>
                </a:r>
                <a:r>
                  <a:rPr lang="zh-CN" altLang="zh-CN" sz="2400" b="1" dirty="0" smtClean="0">
                    <a:latin typeface="Times New Roman" pitchFamily="18" charset="0"/>
                    <a:cs typeface="Times New Roman" pitchFamily="18" charset="0"/>
                  </a:rPr>
                  <a:t>。</a:t>
                </a:r>
                <a:endParaRPr lang="en-US" altLang="zh-CN" sz="2400" b="1" dirty="0" smtClean="0">
                  <a:latin typeface="Times New Roman" pitchFamily="18" charset="0"/>
                  <a:ea typeface="宋体" pitchFamily="2" charset="-122"/>
                  <a:cs typeface="Times New Roman" pitchFamily="18" charset="0"/>
                </a:endParaRPr>
              </a:p>
            </p:txBody>
          </p:sp>
        </mc:Choice>
        <mc:Fallback>
          <p:sp>
            <p:nvSpPr>
              <p:cNvPr id="20" name="文本框 99"/>
              <p:cNvSpPr txBox="1">
                <a:spLocks noRot="1" noChangeAspect="1" noMove="1" noResize="1" noEditPoints="1" noAdjustHandles="1" noChangeArrowheads="1" noChangeShapeType="1" noTextEdit="1"/>
              </p:cNvSpPr>
              <p:nvPr/>
            </p:nvSpPr>
            <p:spPr bwMode="auto">
              <a:xfrm>
                <a:off x="451556" y="1881033"/>
                <a:ext cx="11232444" cy="4097212"/>
              </a:xfrm>
              <a:prstGeom prst="rect">
                <a:avLst/>
              </a:prstGeom>
              <a:blipFill rotWithShape="1">
                <a:blip r:embed="rId2"/>
                <a:stretch>
                  <a:fillRect l="-814" r="-3581" b="-893"/>
                </a:stretch>
              </a:blip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zh-CN" altLang="en-US">
                    <a:noFill/>
                  </a:rPr>
                  <a:t> </a:t>
                </a:r>
              </a:p>
            </p:txBody>
          </p:sp>
        </mc:Fallback>
      </mc:AlternateContent>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9" name="TextBox 18"/>
          <p:cNvSpPr txBox="1"/>
          <p:nvPr/>
        </p:nvSpPr>
        <p:spPr>
          <a:xfrm>
            <a:off x="1003960" y="2548564"/>
            <a:ext cx="407484" cy="461665"/>
          </a:xfrm>
          <a:prstGeom prst="rect">
            <a:avLst/>
          </a:prstGeom>
          <a:noFill/>
        </p:spPr>
        <p:txBody>
          <a:bodyPr wrap="none" rtlCol="0">
            <a:spAutoFit/>
          </a:bodyPr>
          <a:lstStyle/>
          <a:p>
            <a:r>
              <a:rPr lang="en-US" altLang="zh-CN" sz="2400" b="1" dirty="0" smtClean="0">
                <a:solidFill>
                  <a:srgbClr val="FF0000"/>
                </a:solidFill>
                <a:latin typeface="Times New Roman" pitchFamily="18" charset="0"/>
                <a:ea typeface="宋体" pitchFamily="2" charset="-122"/>
                <a:cs typeface="Times New Roman" pitchFamily="18" charset="0"/>
              </a:rPr>
              <a:t>C</a:t>
            </a:r>
            <a:endParaRPr lang="zh-CN" altLang="en-US" sz="2400" b="1" dirty="0">
              <a:solidFill>
                <a:srgbClr val="FF0000"/>
              </a:solidFill>
              <a:latin typeface="Times New Roman" pitchFamily="18" charset="0"/>
              <a:ea typeface="宋体" pitchFamily="2" charset="-122"/>
              <a:cs typeface="Times New Roman" pitchFamily="18" charset="0"/>
            </a:endParaRPr>
          </a:p>
        </p:txBody>
      </p:sp>
      <p:sp>
        <p:nvSpPr>
          <p:cNvPr id="30" name="TextBox 29"/>
          <p:cNvSpPr txBox="1"/>
          <p:nvPr/>
        </p:nvSpPr>
        <p:spPr>
          <a:xfrm>
            <a:off x="4519442" y="5420583"/>
            <a:ext cx="338554" cy="461665"/>
          </a:xfrm>
          <a:prstGeom prst="rect">
            <a:avLst/>
          </a:prstGeom>
          <a:noFill/>
        </p:spPr>
        <p:txBody>
          <a:bodyPr wrap="none" rtlCol="0">
            <a:spAutoFit/>
          </a:bodyPr>
          <a:lstStyle/>
          <a:p>
            <a:r>
              <a:rPr lang="en-US" altLang="zh-CN" sz="2400" b="1" dirty="0" smtClean="0">
                <a:solidFill>
                  <a:srgbClr val="FF0000"/>
                </a:solidFill>
                <a:latin typeface="Times New Roman" pitchFamily="18" charset="0"/>
                <a:ea typeface="宋体" pitchFamily="2" charset="-122"/>
                <a:cs typeface="Times New Roman" pitchFamily="18" charset="0"/>
              </a:rPr>
              <a:t>3</a:t>
            </a:r>
            <a:endParaRPr lang="zh-CN" altLang="en-US" sz="2400" b="1" dirty="0">
              <a:solidFill>
                <a:srgbClr val="FF0000"/>
              </a:solidFill>
              <a:latin typeface="Times New Roman" pitchFamily="18" charset="0"/>
              <a:ea typeface="宋体" pitchFamily="2" charset="-122"/>
              <a:cs typeface="Times New Roman" pitchFamily="18" charset="0"/>
            </a:endParaRPr>
          </a:p>
        </p:txBody>
      </p:sp>
    </p:spTree>
    <p:extLst>
      <p:ext uri="{BB962C8B-B14F-4D97-AF65-F5344CB8AC3E}">
        <p14:creationId xmlns:p14="http://schemas.microsoft.com/office/powerpoint/2010/main" xmlns="" val="18494642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randombar(horizontal)">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randombar(horizontal)">
                                      <p:cBhvr>
                                        <p:cTn id="1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30"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20000" y="1498142"/>
            <a:ext cx="10636622" cy="5078313"/>
          </a:xfrm>
          <a:prstGeom prst="rect">
            <a:avLst/>
          </a:prstGeom>
          <a:noFill/>
        </p:spPr>
        <p:txBody>
          <a:bodyPr wrap="square" rtlCol="0">
            <a:spAutoFit/>
          </a:bodyPr>
          <a:lstStyle/>
          <a:p>
            <a:pPr>
              <a:lnSpc>
                <a:spcPct val="150000"/>
              </a:lnSpc>
            </a:pPr>
            <a:r>
              <a:rPr lang="zh-CN" altLang="en-US" sz="2400" b="1" dirty="0" smtClean="0">
                <a:solidFill>
                  <a:schemeClr val="accent2"/>
                </a:solidFill>
                <a:latin typeface="Times New Roman" pitchFamily="18" charset="0"/>
                <a:ea typeface="黑体" pitchFamily="49" charset="-122"/>
                <a:cs typeface="Times New Roman" pitchFamily="18" charset="0"/>
              </a:rPr>
              <a:t>归纳总结</a:t>
            </a:r>
            <a:endParaRPr lang="en-US" altLang="zh-CN" sz="2400" b="1" dirty="0" smtClean="0">
              <a:solidFill>
                <a:schemeClr val="accent2"/>
              </a:solidFill>
              <a:latin typeface="Times New Roman" pitchFamily="18" charset="0"/>
              <a:ea typeface="黑体" pitchFamily="49" charset="-122"/>
              <a:cs typeface="Times New Roman" pitchFamily="18" charset="0"/>
            </a:endParaRPr>
          </a:p>
          <a:p>
            <a:pPr>
              <a:lnSpc>
                <a:spcPct val="150000"/>
              </a:lnSpc>
            </a:pPr>
            <a:endParaRPr lang="en-US" altLang="zh-CN" sz="2400" b="1" dirty="0" smtClean="0">
              <a:solidFill>
                <a:schemeClr val="accent2"/>
              </a:solidFill>
              <a:latin typeface="Times New Roman" pitchFamily="18" charset="0"/>
              <a:ea typeface="黑体" pitchFamily="49" charset="-122"/>
              <a:cs typeface="Times New Roman" pitchFamily="18" charset="0"/>
            </a:endParaRPr>
          </a:p>
          <a:p>
            <a:pPr algn="just">
              <a:lnSpc>
                <a:spcPct val="150000"/>
              </a:lnSpc>
            </a:pP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实验操作</a:t>
            </a:r>
            <a:r>
              <a:rPr lang="en-US" altLang="zh-CN" sz="2400" b="1" dirty="0" smtClean="0">
                <a:latin typeface="Times New Roman" pitchFamily="18" charset="0"/>
                <a:ea typeface="宋体" pitchFamily="2" charset="-122"/>
                <a:cs typeface="Times New Roman" pitchFamily="18" charset="0"/>
              </a:rPr>
              <a:t>】</a:t>
            </a:r>
          </a:p>
          <a:p>
            <a:pPr algn="just">
              <a:lnSpc>
                <a:spcPct val="150000"/>
              </a:lnSpc>
            </a:pPr>
            <a:endParaRPr lang="en-US" altLang="zh-CN" sz="2400" b="1" dirty="0">
              <a:latin typeface="Times New Roman" pitchFamily="18" charset="0"/>
              <a:ea typeface="宋体" pitchFamily="2" charset="-122"/>
              <a:cs typeface="Times New Roman" pitchFamily="18" charset="0"/>
            </a:endParaRPr>
          </a:p>
          <a:p>
            <a:pPr algn="just">
              <a:lnSpc>
                <a:spcPct val="150000"/>
              </a:lnSpc>
            </a:pP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endParaRPr lang="en-US" altLang="zh-CN" sz="2400" b="1" dirty="0">
              <a:latin typeface="Times New Roman" pitchFamily="18" charset="0"/>
              <a:ea typeface="宋体" pitchFamily="2" charset="-122"/>
              <a:cs typeface="Times New Roman" pitchFamily="18" charset="0"/>
            </a:endParaRPr>
          </a:p>
          <a:p>
            <a:pPr algn="just">
              <a:lnSpc>
                <a:spcPct val="150000"/>
              </a:lnSpc>
            </a:pP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实验现象</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约</a:t>
            </a:r>
            <a:r>
              <a:rPr lang="zh-CN" altLang="en-US" sz="2400" b="1" dirty="0" smtClean="0">
                <a:latin typeface="Times New Roman" pitchFamily="18" charset="0"/>
                <a:ea typeface="宋体" pitchFamily="2" charset="-122"/>
                <a:cs typeface="Times New Roman" pitchFamily="18" charset="0"/>
              </a:rPr>
              <a:t>一周后，观察</a:t>
            </a:r>
            <a:r>
              <a:rPr lang="zh-CN" altLang="en-US" sz="2400" b="1" dirty="0">
                <a:latin typeface="Times New Roman" pitchFamily="18" charset="0"/>
                <a:ea typeface="宋体" pitchFamily="2" charset="-122"/>
                <a:cs typeface="Times New Roman" pitchFamily="18" charset="0"/>
              </a:rPr>
              <a:t>到实验</a:t>
            </a:r>
            <a:r>
              <a:rPr lang="en-US" altLang="zh-CN" sz="2400" b="1" dirty="0">
                <a:latin typeface="Times New Roman" pitchFamily="18" charset="0"/>
                <a:ea typeface="宋体" pitchFamily="2" charset="-122"/>
                <a:cs typeface="Times New Roman" pitchFamily="18" charset="0"/>
              </a:rPr>
              <a:t>A</a:t>
            </a:r>
            <a:r>
              <a:rPr lang="zh-CN" altLang="en-US" sz="2400" b="1" dirty="0">
                <a:latin typeface="Times New Roman" pitchFamily="18" charset="0"/>
                <a:ea typeface="宋体" pitchFamily="2" charset="-122"/>
                <a:cs typeface="Times New Roman" pitchFamily="18" charset="0"/>
              </a:rPr>
              <a:t>中铁钉</a:t>
            </a:r>
            <a:r>
              <a:rPr lang="zh-CN" altLang="en-US" sz="2400" b="1" dirty="0" smtClean="0">
                <a:latin typeface="Times New Roman" pitchFamily="18" charset="0"/>
                <a:ea typeface="宋体" pitchFamily="2" charset="-122"/>
                <a:cs typeface="Times New Roman" pitchFamily="18" charset="0"/>
              </a:rPr>
              <a:t>生锈</a:t>
            </a:r>
            <a:r>
              <a:rPr lang="zh-CN" altLang="en-US" sz="2400" b="1" dirty="0">
                <a:latin typeface="Times New Roman" pitchFamily="18" charset="0"/>
                <a:ea typeface="宋体" pitchFamily="2" charset="-122"/>
                <a:cs typeface="Times New Roman" pitchFamily="18" charset="0"/>
              </a:rPr>
              <a:t>，</a:t>
            </a:r>
            <a:r>
              <a:rPr lang="zh-CN" altLang="en-US" sz="2400" b="1" dirty="0" smtClean="0">
                <a:latin typeface="Times New Roman" pitchFamily="18" charset="0"/>
                <a:ea typeface="宋体" pitchFamily="2" charset="-122"/>
                <a:cs typeface="Times New Roman" pitchFamily="18" charset="0"/>
              </a:rPr>
              <a:t>实验</a:t>
            </a:r>
            <a:r>
              <a:rPr lang="en-US" altLang="zh-CN" sz="2400" b="1" dirty="0">
                <a:latin typeface="Times New Roman" pitchFamily="18" charset="0"/>
                <a:ea typeface="宋体" pitchFamily="2" charset="-122"/>
                <a:cs typeface="Times New Roman" pitchFamily="18" charset="0"/>
              </a:rPr>
              <a:t>B</a:t>
            </a:r>
            <a:r>
              <a:rPr lang="zh-CN" altLang="en-US" sz="2400" b="1" dirty="0">
                <a:latin typeface="Times New Roman" pitchFamily="18" charset="0"/>
                <a:ea typeface="宋体" pitchFamily="2" charset="-122"/>
                <a:cs typeface="Times New Roman" pitchFamily="18" charset="0"/>
              </a:rPr>
              <a:t>和</a:t>
            </a:r>
            <a:r>
              <a:rPr lang="en-US" altLang="zh-CN" sz="2400" b="1" dirty="0">
                <a:latin typeface="Times New Roman" pitchFamily="18" charset="0"/>
                <a:ea typeface="宋体" pitchFamily="2" charset="-122"/>
                <a:cs typeface="Times New Roman" pitchFamily="18" charset="0"/>
              </a:rPr>
              <a:t>C</a:t>
            </a:r>
            <a:r>
              <a:rPr lang="zh-CN" altLang="en-US" sz="2400" b="1" dirty="0">
                <a:latin typeface="Times New Roman" pitchFamily="18" charset="0"/>
                <a:ea typeface="宋体" pitchFamily="2" charset="-122"/>
                <a:cs typeface="Times New Roman" pitchFamily="18" charset="0"/>
              </a:rPr>
              <a:t>中的铁钉不生锈。</a:t>
            </a:r>
          </a:p>
          <a:p>
            <a:pPr algn="just">
              <a:lnSpc>
                <a:spcPct val="150000"/>
              </a:lnSpc>
            </a:pP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实验结论</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铁锈蚀需要与氧气和水</a:t>
            </a:r>
            <a:r>
              <a:rPr lang="en-US" altLang="zh-CN" sz="2400" b="1" dirty="0">
                <a:latin typeface="宋体" pitchFamily="2" charset="-122"/>
                <a:ea typeface="宋体" pitchFamily="2" charset="-122"/>
                <a:cs typeface="Times New Roman" pitchFamily="18" charset="0"/>
              </a:rPr>
              <a:t>(</a:t>
            </a:r>
            <a:r>
              <a:rPr lang="zh-CN" altLang="en-US" sz="2400" b="1" dirty="0">
                <a:latin typeface="宋体" pitchFamily="2" charset="-122"/>
                <a:ea typeface="宋体" pitchFamily="2" charset="-122"/>
                <a:cs typeface="Times New Roman" pitchFamily="18" charset="0"/>
              </a:rPr>
              <a:t>或水蒸气</a:t>
            </a:r>
            <a:r>
              <a:rPr lang="en-US" altLang="zh-CN" sz="2400" b="1" dirty="0">
                <a:latin typeface="宋体" pitchFamily="2" charset="-122"/>
                <a:ea typeface="宋体" pitchFamily="2" charset="-122"/>
                <a:cs typeface="Times New Roman" pitchFamily="18" charset="0"/>
              </a:rPr>
              <a:t>)</a:t>
            </a:r>
            <a:r>
              <a:rPr lang="zh-CN" altLang="en-US" sz="2400" b="1" dirty="0">
                <a:latin typeface="宋体" pitchFamily="2" charset="-122"/>
                <a:ea typeface="宋体" pitchFamily="2" charset="-122"/>
                <a:cs typeface="Times New Roman" pitchFamily="18" charset="0"/>
              </a:rPr>
              <a:t>同时</a:t>
            </a:r>
            <a:r>
              <a:rPr lang="zh-CN" altLang="en-US" sz="2400" b="1" dirty="0" smtClean="0">
                <a:latin typeface="宋体" pitchFamily="2" charset="-122"/>
                <a:ea typeface="宋体" pitchFamily="2" charset="-122"/>
                <a:cs typeface="Times New Roman" pitchFamily="18" charset="0"/>
              </a:rPr>
              <a:t>接触，缺一不可</a:t>
            </a:r>
            <a:r>
              <a:rPr lang="zh-CN" altLang="en-US" sz="2400" b="1" dirty="0" smtClean="0">
                <a:latin typeface="Times New Roman" pitchFamily="18" charset="0"/>
                <a:ea typeface="宋体" pitchFamily="2" charset="-122"/>
                <a:cs typeface="Times New Roman" pitchFamily="18" charset="0"/>
              </a:rPr>
              <a:t>。</a:t>
            </a:r>
            <a:endParaRPr lang="zh-CN" altLang="en-US" sz="2400" b="1" dirty="0">
              <a:latin typeface="Times New Roman" pitchFamily="18" charset="0"/>
              <a:ea typeface="宋体" pitchFamily="2" charset="-122"/>
              <a:cs typeface="Times New Roman" pitchFamily="18" charset="0"/>
            </a:endParaRPr>
          </a:p>
        </p:txBody>
      </p:sp>
      <p:pic>
        <p:nvPicPr>
          <p:cNvPr id="6" name="1508.eps" descr="id:2147503693;FounderCES"/>
          <p:cNvPicPr>
            <a:picLocks noChangeAspect="1"/>
          </p:cNvPicPr>
          <p:nvPr/>
        </p:nvPicPr>
        <p:blipFill>
          <a:blip r:embed="rId3"/>
          <a:stretch>
            <a:fillRect/>
          </a:stretch>
        </p:blipFill>
        <p:spPr>
          <a:xfrm>
            <a:off x="4605864" y="3368749"/>
            <a:ext cx="3023199" cy="1800000"/>
          </a:xfrm>
          <a:prstGeom prst="rect">
            <a:avLst/>
          </a:prstGeom>
        </p:spPr>
      </p:pic>
    </p:spTree>
    <p:extLst>
      <p:ext uri="{BB962C8B-B14F-4D97-AF65-F5344CB8AC3E}">
        <p14:creationId xmlns:p14="http://schemas.microsoft.com/office/powerpoint/2010/main" xmlns="" val="150372923"/>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19997" y="1904540"/>
            <a:ext cx="10862401" cy="3970318"/>
          </a:xfrm>
          <a:prstGeom prst="rect">
            <a:avLst/>
          </a:prstGeom>
          <a:noFill/>
        </p:spPr>
        <p:txBody>
          <a:bodyPr wrap="square" rtlCol="0">
            <a:spAutoFit/>
          </a:bodyPr>
          <a:lstStyle/>
          <a:p>
            <a:pPr algn="just">
              <a:lnSpc>
                <a:spcPct val="150000"/>
              </a:lnSpc>
            </a:pP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注意事项</a:t>
            </a:r>
            <a:r>
              <a:rPr lang="en-US" altLang="zh-CN" sz="2400" b="1" dirty="0">
                <a:latin typeface="Times New Roman" pitchFamily="18" charset="0"/>
                <a:ea typeface="宋体" pitchFamily="2" charset="-122"/>
                <a:cs typeface="Times New Roman" pitchFamily="18" charset="0"/>
              </a:rPr>
              <a:t>】</a:t>
            </a:r>
          </a:p>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1</a:t>
            </a:r>
            <a:r>
              <a:rPr lang="zh-CN" altLang="en-US" sz="2400" b="1" dirty="0" smtClean="0">
                <a:latin typeface="Times New Roman" pitchFamily="18" charset="0"/>
                <a:ea typeface="宋体" pitchFamily="2" charset="-122"/>
                <a:cs typeface="Times New Roman" pitchFamily="18" charset="0"/>
              </a:rPr>
              <a:t>）实验</a:t>
            </a:r>
            <a:r>
              <a:rPr lang="zh-CN" altLang="en-US" sz="2400" b="1" dirty="0">
                <a:latin typeface="Times New Roman" pitchFamily="18" charset="0"/>
                <a:ea typeface="宋体" pitchFamily="2" charset="-122"/>
                <a:cs typeface="Times New Roman" pitchFamily="18" charset="0"/>
              </a:rPr>
              <a:t>用的铁钉必须洁净无锈。</a:t>
            </a:r>
          </a:p>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a:t>
            </a:r>
            <a:r>
              <a:rPr lang="zh-CN" altLang="en-US" sz="2400" b="1" dirty="0" smtClean="0">
                <a:latin typeface="Times New Roman" pitchFamily="18" charset="0"/>
                <a:ea typeface="宋体" pitchFamily="2" charset="-122"/>
                <a:cs typeface="Times New Roman" pitchFamily="18" charset="0"/>
              </a:rPr>
              <a:t>）实验</a:t>
            </a:r>
            <a:r>
              <a:rPr lang="en-US" altLang="zh-CN" sz="2400" b="1" dirty="0">
                <a:latin typeface="Times New Roman" pitchFamily="18" charset="0"/>
                <a:ea typeface="宋体" pitchFamily="2" charset="-122"/>
                <a:cs typeface="Times New Roman" pitchFamily="18" charset="0"/>
              </a:rPr>
              <a:t>B</a:t>
            </a:r>
            <a:r>
              <a:rPr lang="zh-CN" altLang="en-US" sz="2400" b="1" dirty="0">
                <a:latin typeface="Times New Roman" pitchFamily="18" charset="0"/>
                <a:ea typeface="宋体" pitchFamily="2" charset="-122"/>
                <a:cs typeface="Times New Roman" pitchFamily="18" charset="0"/>
              </a:rPr>
              <a:t>中的蒸馏水必须要</a:t>
            </a:r>
            <a:r>
              <a:rPr lang="zh-CN" altLang="en-US" sz="2400" b="1" dirty="0" smtClean="0">
                <a:latin typeface="Times New Roman" pitchFamily="18" charset="0"/>
                <a:ea typeface="宋体" pitchFamily="2" charset="-122"/>
                <a:cs typeface="Times New Roman" pitchFamily="18" charset="0"/>
              </a:rPr>
              <a:t>煮沸，其</a:t>
            </a:r>
            <a:r>
              <a:rPr lang="zh-CN" altLang="en-US" sz="2400" b="1" dirty="0">
                <a:latin typeface="Times New Roman" pitchFamily="18" charset="0"/>
                <a:ea typeface="宋体" pitchFamily="2" charset="-122"/>
                <a:cs typeface="Times New Roman" pitchFamily="18" charset="0"/>
              </a:rPr>
              <a:t>目的是赶出溶解在水中的</a:t>
            </a:r>
            <a:r>
              <a:rPr lang="zh-CN" altLang="en-US" sz="2400" b="1" dirty="0" smtClean="0">
                <a:latin typeface="Times New Roman" pitchFamily="18" charset="0"/>
                <a:ea typeface="宋体" pitchFamily="2" charset="-122"/>
                <a:cs typeface="Times New Roman" pitchFamily="18" charset="0"/>
              </a:rPr>
              <a:t>氧气，保证</a:t>
            </a:r>
            <a:r>
              <a:rPr lang="zh-CN" altLang="en-US" sz="2400" b="1" dirty="0">
                <a:latin typeface="Times New Roman" pitchFamily="18" charset="0"/>
                <a:ea typeface="宋体" pitchFamily="2" charset="-122"/>
                <a:cs typeface="Times New Roman" pitchFamily="18" charset="0"/>
              </a:rPr>
              <a:t>铁钉只与水接触。</a:t>
            </a:r>
          </a:p>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3</a:t>
            </a:r>
            <a:r>
              <a:rPr lang="zh-CN" altLang="en-US" sz="2400" b="1" dirty="0" smtClean="0">
                <a:latin typeface="Times New Roman" pitchFamily="18" charset="0"/>
                <a:ea typeface="宋体" pitchFamily="2" charset="-122"/>
                <a:cs typeface="Times New Roman" pitchFamily="18" charset="0"/>
              </a:rPr>
              <a:t>）实验</a:t>
            </a:r>
            <a:r>
              <a:rPr lang="zh-CN" altLang="en-US" sz="2400" b="1" dirty="0">
                <a:latin typeface="Times New Roman" pitchFamily="18" charset="0"/>
                <a:ea typeface="宋体" pitchFamily="2" charset="-122"/>
                <a:cs typeface="Times New Roman" pitchFamily="18" charset="0"/>
              </a:rPr>
              <a:t>若在密闭容器内</a:t>
            </a:r>
            <a:r>
              <a:rPr lang="zh-CN" altLang="en-US" sz="2400" b="1" dirty="0" smtClean="0">
                <a:latin typeface="Times New Roman" pitchFamily="18" charset="0"/>
                <a:ea typeface="宋体" pitchFamily="2" charset="-122"/>
                <a:cs typeface="Times New Roman" pitchFamily="18" charset="0"/>
              </a:rPr>
              <a:t>进行，由于</a:t>
            </a:r>
            <a:r>
              <a:rPr lang="zh-CN" altLang="en-US" sz="2400" b="1" dirty="0">
                <a:latin typeface="Times New Roman" pitchFamily="18" charset="0"/>
                <a:ea typeface="宋体" pitchFamily="2" charset="-122"/>
                <a:cs typeface="Times New Roman" pitchFamily="18" charset="0"/>
              </a:rPr>
              <a:t>氧气的</a:t>
            </a:r>
            <a:r>
              <a:rPr lang="zh-CN" altLang="en-US" sz="2400" b="1" dirty="0" smtClean="0">
                <a:latin typeface="Times New Roman" pitchFamily="18" charset="0"/>
                <a:ea typeface="宋体" pitchFamily="2" charset="-122"/>
                <a:cs typeface="Times New Roman" pitchFamily="18" charset="0"/>
              </a:rPr>
              <a:t>消耗，会</a:t>
            </a:r>
            <a:r>
              <a:rPr lang="zh-CN" altLang="en-US" sz="2400" b="1" dirty="0">
                <a:latin typeface="Times New Roman" pitchFamily="18" charset="0"/>
                <a:ea typeface="宋体" pitchFamily="2" charset="-122"/>
                <a:cs typeface="Times New Roman" pitchFamily="18" charset="0"/>
              </a:rPr>
              <a:t>使得容器内部的压强减小。</a:t>
            </a:r>
          </a:p>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4</a:t>
            </a:r>
            <a:r>
              <a:rPr lang="zh-CN" altLang="en-US" sz="2400" b="1" dirty="0" smtClean="0">
                <a:latin typeface="Times New Roman" pitchFamily="18" charset="0"/>
                <a:ea typeface="宋体" pitchFamily="2" charset="-122"/>
                <a:cs typeface="Times New Roman" pitchFamily="18" charset="0"/>
              </a:rPr>
              <a:t>）环境</a:t>
            </a:r>
            <a:r>
              <a:rPr lang="zh-CN" altLang="en-US" sz="2400" b="1" dirty="0">
                <a:latin typeface="Times New Roman" pitchFamily="18" charset="0"/>
                <a:ea typeface="宋体" pitchFamily="2" charset="-122"/>
                <a:cs typeface="Times New Roman" pitchFamily="18" charset="0"/>
              </a:rPr>
              <a:t>的湿度及酸碱性等因素也影响铁的</a:t>
            </a:r>
            <a:r>
              <a:rPr lang="zh-CN" altLang="en-US" sz="2400" b="1" dirty="0" smtClean="0">
                <a:latin typeface="Times New Roman" pitchFamily="18" charset="0"/>
                <a:ea typeface="宋体" pitchFamily="2" charset="-122"/>
                <a:cs typeface="Times New Roman" pitchFamily="18" charset="0"/>
              </a:rPr>
              <a:t>锈蚀，如</a:t>
            </a:r>
            <a:r>
              <a:rPr lang="zh-CN" altLang="en-US" sz="2400" b="1" dirty="0">
                <a:latin typeface="Times New Roman" pitchFamily="18" charset="0"/>
                <a:ea typeface="宋体" pitchFamily="2" charset="-122"/>
                <a:cs typeface="Times New Roman" pitchFamily="18" charset="0"/>
              </a:rPr>
              <a:t>酸或氯化钠的存在会加速铁的锈蚀</a:t>
            </a:r>
            <a:r>
              <a:rPr lang="zh-CN" altLang="en-US" sz="2400" b="1" dirty="0" smtClean="0">
                <a:latin typeface="Times New Roman" pitchFamily="18" charset="0"/>
                <a:ea typeface="宋体" pitchFamily="2" charset="-122"/>
                <a:cs typeface="Times New Roman" pitchFamily="18" charset="0"/>
              </a:rPr>
              <a:t>。</a:t>
            </a:r>
            <a:endParaRPr lang="en-US" altLang="zh-CN" sz="2400" b="1" dirty="0" smtClean="0">
              <a:latin typeface="Times New Roman" pitchFamily="18" charset="0"/>
              <a:ea typeface="宋体" pitchFamily="2" charset="-122"/>
              <a:cs typeface="Times New Roman" pitchFamily="18" charset="0"/>
            </a:endParaRPr>
          </a:p>
        </p:txBody>
      </p:sp>
    </p:spTree>
    <p:extLst>
      <p:ext uri="{BB962C8B-B14F-4D97-AF65-F5344CB8AC3E}">
        <p14:creationId xmlns:p14="http://schemas.microsoft.com/office/powerpoint/2010/main" xmlns="" val="1024274552"/>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mc:AlternateContent xmlns:mc="http://schemas.openxmlformats.org/markup-compatibility/2006">
        <mc:Choice xmlns:a14="http://schemas.microsoft.com/office/drawing/2010/main" xmlns="" Requires="a14">
          <p:sp>
            <p:nvSpPr>
              <p:cNvPr id="12" name="TextBox 11"/>
              <p:cNvSpPr txBox="1"/>
              <p:nvPr/>
            </p:nvSpPr>
            <p:spPr>
              <a:xfrm>
                <a:off x="719997" y="3037974"/>
                <a:ext cx="5838847" cy="3662669"/>
              </a:xfrm>
              <a:prstGeom prst="rect">
                <a:avLst/>
              </a:prstGeom>
              <a:noFill/>
            </p:spPr>
            <p:txBody>
              <a:bodyPr wrap="square" rtlCol="0">
                <a:spAutoFit/>
              </a:bodyPr>
              <a:lstStyle/>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a:t>
                </a:r>
                <a:r>
                  <a:rPr lang="zh-CN" altLang="en-US" sz="2400" b="1" dirty="0" smtClean="0">
                    <a:latin typeface="Times New Roman" pitchFamily="18" charset="0"/>
                    <a:ea typeface="宋体" pitchFamily="2" charset="-122"/>
                    <a:cs typeface="Times New Roman" pitchFamily="18" charset="0"/>
                  </a:rPr>
                  <a:t>）创新考查：设计</a:t>
                </a:r>
                <a:r>
                  <a:rPr lang="zh-CN" altLang="en-US" sz="2400" b="1" dirty="0">
                    <a:latin typeface="Times New Roman" pitchFamily="18" charset="0"/>
                    <a:ea typeface="宋体" pitchFamily="2" charset="-122"/>
                    <a:cs typeface="Times New Roman" pitchFamily="18" charset="0"/>
                  </a:rPr>
                  <a:t>实验</a:t>
                </a:r>
                <a:r>
                  <a:rPr lang="zh-CN" altLang="en-US" sz="2400" b="1" dirty="0" smtClean="0">
                    <a:latin typeface="Times New Roman" pitchFamily="18" charset="0"/>
                    <a:ea typeface="宋体" pitchFamily="2" charset="-122"/>
                    <a:cs typeface="Times New Roman" pitchFamily="18" charset="0"/>
                  </a:rPr>
                  <a:t>装置，在</a:t>
                </a:r>
                <a:r>
                  <a:rPr lang="zh-CN" altLang="en-US" sz="2400" b="1" dirty="0">
                    <a:latin typeface="Times New Roman" pitchFamily="18" charset="0"/>
                    <a:ea typeface="宋体" pitchFamily="2" charset="-122"/>
                    <a:cs typeface="Times New Roman" pitchFamily="18" charset="0"/>
                  </a:rPr>
                  <a:t>考查铁制品生锈知识的</a:t>
                </a:r>
                <a:r>
                  <a:rPr lang="zh-CN" altLang="en-US" sz="2400" b="1" dirty="0" smtClean="0">
                    <a:latin typeface="Times New Roman" pitchFamily="18" charset="0"/>
                    <a:ea typeface="宋体" pitchFamily="2" charset="-122"/>
                    <a:cs typeface="Times New Roman" pitchFamily="18" charset="0"/>
                  </a:rPr>
                  <a:t>同时，借助</a:t>
                </a:r>
                <a:r>
                  <a:rPr lang="zh-CN" altLang="en-US" sz="2400" b="1" dirty="0">
                    <a:latin typeface="Times New Roman" pitchFamily="18" charset="0"/>
                    <a:ea typeface="宋体" pitchFamily="2" charset="-122"/>
                    <a:cs typeface="Times New Roman" pitchFamily="18" charset="0"/>
                  </a:rPr>
                  <a:t>物理学中的压强</a:t>
                </a:r>
                <a:r>
                  <a:rPr lang="zh-CN" altLang="en-US" sz="2400" b="1" dirty="0" smtClean="0">
                    <a:latin typeface="Times New Roman" pitchFamily="18" charset="0"/>
                    <a:ea typeface="宋体" pitchFamily="2" charset="-122"/>
                    <a:cs typeface="Times New Roman" pitchFamily="18" charset="0"/>
                  </a:rPr>
                  <a:t>原理，考查</a:t>
                </a:r>
                <a:r>
                  <a:rPr lang="zh-CN" altLang="en-US" sz="2400" b="1" dirty="0">
                    <a:latin typeface="Times New Roman" pitchFamily="18" charset="0"/>
                    <a:ea typeface="宋体" pitchFamily="2" charset="-122"/>
                    <a:cs typeface="Times New Roman" pitchFamily="18" charset="0"/>
                  </a:rPr>
                  <a:t>空气中氧气含量的知识。如图所示的实验现象为实验①②中铁丝</a:t>
                </a:r>
                <a:r>
                  <a:rPr lang="zh-CN" altLang="en-US" sz="2400" b="1" dirty="0" smtClean="0">
                    <a:latin typeface="Times New Roman" pitchFamily="18" charset="0"/>
                    <a:ea typeface="宋体" pitchFamily="2" charset="-122"/>
                    <a:cs typeface="Times New Roman" pitchFamily="18" charset="0"/>
                  </a:rPr>
                  <a:t>不生锈，实验</a:t>
                </a:r>
                <a:r>
                  <a:rPr lang="zh-CN" altLang="en-US" sz="2400" b="1" dirty="0">
                    <a:latin typeface="Times New Roman" pitchFamily="18" charset="0"/>
                    <a:ea typeface="宋体" pitchFamily="2" charset="-122"/>
                    <a:cs typeface="Times New Roman" pitchFamily="18" charset="0"/>
                  </a:rPr>
                  <a:t>③中铁丝</a:t>
                </a:r>
                <a:r>
                  <a:rPr lang="zh-CN" altLang="en-US" sz="2400" b="1" dirty="0" smtClean="0">
                    <a:latin typeface="Times New Roman" pitchFamily="18" charset="0"/>
                    <a:ea typeface="宋体" pitchFamily="2" charset="-122"/>
                    <a:cs typeface="Times New Roman" pitchFamily="18" charset="0"/>
                  </a:rPr>
                  <a:t>生锈，且</a:t>
                </a:r>
                <a:r>
                  <a:rPr lang="zh-CN" altLang="en-US" sz="2400" b="1" dirty="0">
                    <a:latin typeface="Times New Roman" pitchFamily="18" charset="0"/>
                    <a:ea typeface="宋体" pitchFamily="2" charset="-122"/>
                    <a:cs typeface="Times New Roman" pitchFamily="18" charset="0"/>
                  </a:rPr>
                  <a:t>进入试管内的水的体积约占试管容积</a:t>
                </a:r>
                <a:r>
                  <a:rPr lang="zh-CN" altLang="en-US" sz="2400" b="1" dirty="0" smtClean="0">
                    <a:latin typeface="Times New Roman" pitchFamily="18" charset="0"/>
                    <a:ea typeface="宋体" pitchFamily="2" charset="-122"/>
                    <a:cs typeface="Times New Roman" pitchFamily="18" charset="0"/>
                  </a:rPr>
                  <a:t>的 </a:t>
                </a:r>
                <a14:m>
                  <m:oMath xmlns:m="http://schemas.openxmlformats.org/officeDocument/2006/math">
                    <m:f>
                      <m:fPr>
                        <m:ctrlPr>
                          <a:rPr lang="en-US" altLang="zh-CN" sz="2400" b="1" i="1" smtClean="0">
                            <a:latin typeface="Cambria Math"/>
                            <a:ea typeface="宋体" pitchFamily="2" charset="-122"/>
                            <a:cs typeface="Times New Roman" pitchFamily="18" charset="0"/>
                          </a:rPr>
                        </m:ctrlPr>
                      </m:fPr>
                      <m:num>
                        <m:r>
                          <a:rPr lang="en-US" altLang="zh-CN" sz="2400" b="1" i="1" smtClean="0">
                            <a:latin typeface="Cambria Math"/>
                            <a:ea typeface="宋体" pitchFamily="2" charset="-122"/>
                            <a:cs typeface="Times New Roman" pitchFamily="18" charset="0"/>
                          </a:rPr>
                          <m:t>𝟏</m:t>
                        </m:r>
                      </m:num>
                      <m:den>
                        <m:r>
                          <a:rPr lang="en-US" altLang="zh-CN" sz="2400" b="1" i="1" smtClean="0">
                            <a:latin typeface="Cambria Math"/>
                            <a:ea typeface="宋体" pitchFamily="2" charset="-122"/>
                            <a:cs typeface="Times New Roman" pitchFamily="18" charset="0"/>
                          </a:rPr>
                          <m:t>𝟓</m:t>
                        </m:r>
                      </m:den>
                    </m:f>
                  </m:oMath>
                </a14:m>
                <a:r>
                  <a:rPr lang="zh-CN" altLang="en-US" sz="2400" b="1" dirty="0" smtClean="0">
                    <a:latin typeface="Times New Roman" pitchFamily="18" charset="0"/>
                    <a:ea typeface="宋体" pitchFamily="2" charset="-122"/>
                    <a:cs typeface="Times New Roman" pitchFamily="18" charset="0"/>
                  </a:rPr>
                  <a:t>。</a:t>
                </a:r>
                <a:endParaRPr lang="zh-CN" altLang="en-US" sz="2400" b="1" dirty="0">
                  <a:latin typeface="Times New Roman" pitchFamily="18" charset="0"/>
                  <a:ea typeface="宋体" pitchFamily="2" charset="-122"/>
                  <a:cs typeface="Times New Roman" pitchFamily="18" charset="0"/>
                </a:endParaRPr>
              </a:p>
            </p:txBody>
          </p:sp>
        </mc:Choice>
        <mc:Fallback>
          <p:sp>
            <p:nvSpPr>
              <p:cNvPr id="12" name="TextBox 11"/>
              <p:cNvSpPr txBox="1">
                <a:spLocks noRot="1" noChangeAspect="1" noMove="1" noResize="1" noEditPoints="1" noAdjustHandles="1" noChangeArrowheads="1" noChangeShapeType="1" noTextEdit="1"/>
              </p:cNvSpPr>
              <p:nvPr/>
            </p:nvSpPr>
            <p:spPr>
              <a:xfrm>
                <a:off x="719997" y="3037974"/>
                <a:ext cx="5838847" cy="3662669"/>
              </a:xfrm>
              <a:prstGeom prst="rect">
                <a:avLst/>
              </a:prstGeom>
              <a:blipFill rotWithShape="1">
                <a:blip r:embed="rId3"/>
                <a:stretch>
                  <a:fillRect l="-1566" r="-1670"/>
                </a:stretch>
              </a:blipFill>
            </p:spPr>
            <p:txBody>
              <a:bodyPr/>
              <a:lstStyle/>
              <a:p>
                <a:r>
                  <a:rPr lang="zh-CN" altLang="en-US">
                    <a:noFill/>
                  </a:rPr>
                  <a:t> </a:t>
                </a:r>
              </a:p>
            </p:txBody>
          </p:sp>
        </mc:Fallback>
      </mc:AlternateContent>
      <p:pic>
        <p:nvPicPr>
          <p:cNvPr id="6" name="1509.eps" descr="id:2147503700;FounderCES"/>
          <p:cNvPicPr>
            <a:picLocks noChangeAspect="1"/>
          </p:cNvPicPr>
          <p:nvPr/>
        </p:nvPicPr>
        <p:blipFill>
          <a:blip r:embed="rId4"/>
          <a:stretch>
            <a:fillRect/>
          </a:stretch>
        </p:blipFill>
        <p:spPr>
          <a:xfrm>
            <a:off x="6752885" y="3960464"/>
            <a:ext cx="4953693" cy="1908000"/>
          </a:xfrm>
          <a:prstGeom prst="rect">
            <a:avLst/>
          </a:prstGeom>
        </p:spPr>
      </p:pic>
      <p:sp>
        <p:nvSpPr>
          <p:cNvPr id="11" name="TextBox 10"/>
          <p:cNvSpPr txBox="1"/>
          <p:nvPr/>
        </p:nvSpPr>
        <p:spPr>
          <a:xfrm>
            <a:off x="719998" y="1362671"/>
            <a:ext cx="10986580" cy="1754326"/>
          </a:xfrm>
          <a:prstGeom prst="rect">
            <a:avLst/>
          </a:prstGeom>
          <a:noFill/>
        </p:spPr>
        <p:txBody>
          <a:bodyPr wrap="square" rtlCol="0">
            <a:spAutoFit/>
          </a:bodyPr>
          <a:lstStyle/>
          <a:p>
            <a:pPr algn="just">
              <a:lnSpc>
                <a:spcPct val="150000"/>
              </a:lnSpc>
            </a:pPr>
            <a:r>
              <a:rPr lang="en-US" altLang="zh-CN" sz="2400" b="1" dirty="0" smtClean="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研究方法</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控制变量法。考查时有以下两个方面</a:t>
            </a:r>
            <a:r>
              <a:rPr lang="en-US" altLang="zh-CN" sz="2400" b="1" dirty="0">
                <a:latin typeface="Times New Roman" pitchFamily="18" charset="0"/>
                <a:ea typeface="宋体" pitchFamily="2" charset="-122"/>
                <a:cs typeface="Times New Roman" pitchFamily="18" charset="0"/>
              </a:rPr>
              <a:t>:</a:t>
            </a:r>
          </a:p>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1</a:t>
            </a:r>
            <a:r>
              <a:rPr lang="zh-CN" altLang="en-US" sz="2400" b="1" dirty="0" smtClean="0">
                <a:latin typeface="Times New Roman" pitchFamily="18" charset="0"/>
                <a:ea typeface="宋体" pitchFamily="2" charset="-122"/>
                <a:cs typeface="Times New Roman" pitchFamily="18" charset="0"/>
              </a:rPr>
              <a:t>）基础考查：根据</a:t>
            </a:r>
            <a:r>
              <a:rPr lang="zh-CN" altLang="en-US" sz="2400" b="1" dirty="0">
                <a:latin typeface="Times New Roman" pitchFamily="18" charset="0"/>
                <a:ea typeface="宋体" pitchFamily="2" charset="-122"/>
                <a:cs typeface="Times New Roman" pitchFamily="18" charset="0"/>
              </a:rPr>
              <a:t>实验现象分析铁生锈的条件</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联系实际生活考查防止铁制品生锈的措施</a:t>
            </a:r>
            <a:r>
              <a:rPr lang="zh-CN" altLang="en-US" sz="2400" b="1" dirty="0" smtClean="0">
                <a:latin typeface="Times New Roman" pitchFamily="18" charset="0"/>
                <a:ea typeface="宋体" pitchFamily="2" charset="-122"/>
                <a:cs typeface="Times New Roman" pitchFamily="18" charset="0"/>
              </a:rPr>
              <a:t>。</a:t>
            </a:r>
            <a:endParaRPr lang="en-US" altLang="zh-CN" sz="2400" b="1" dirty="0" smtClean="0">
              <a:latin typeface="Times New Roman" pitchFamily="18" charset="0"/>
              <a:ea typeface="宋体" pitchFamily="2" charset="-122"/>
              <a:cs typeface="Times New Roman" pitchFamily="18" charset="0"/>
            </a:endParaRPr>
          </a:p>
        </p:txBody>
      </p:sp>
    </p:spTree>
    <p:extLst>
      <p:ext uri="{BB962C8B-B14F-4D97-AF65-F5344CB8AC3E}">
        <p14:creationId xmlns:p14="http://schemas.microsoft.com/office/powerpoint/2010/main" xmlns="" val="256750710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720000" y="1950174"/>
            <a:ext cx="9877778" cy="286232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lnSpc>
                <a:spcPct val="150000"/>
              </a:lnSpc>
            </a:pPr>
            <a:r>
              <a:rPr lang="en-US" altLang="zh-CN" sz="2400" b="1" dirty="0" smtClean="0">
                <a:latin typeface="Times New Roman" pitchFamily="18" charset="0"/>
                <a:ea typeface="宋体" pitchFamily="2" charset="-122"/>
                <a:cs typeface="Times New Roman" pitchFamily="18" charset="0"/>
              </a:rPr>
              <a:t>4.【2012·</a:t>
            </a:r>
            <a:r>
              <a:rPr lang="zh-CN" altLang="zh-CN" sz="2400" b="1" dirty="0" smtClean="0">
                <a:latin typeface="Times New Roman" pitchFamily="18" charset="0"/>
                <a:ea typeface="宋体" pitchFamily="2" charset="-122"/>
                <a:cs typeface="Times New Roman" pitchFamily="18" charset="0"/>
              </a:rPr>
              <a:t>河北</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29</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化学和生产、生活紧密相关。请你用所学知识回答下列问题。</a:t>
            </a:r>
          </a:p>
          <a:p>
            <a:pPr algn="just">
              <a:lnSpc>
                <a:spcPct val="150000"/>
              </a:lnSpc>
            </a:pPr>
            <a:r>
              <a:rPr lang="zh-CN" altLang="en-US" sz="2400" b="1" dirty="0">
                <a:latin typeface="Times New Roman" pitchFamily="18" charset="0"/>
                <a:ea typeface="宋体" pitchFamily="2" charset="-122"/>
                <a:cs typeface="Times New Roman" pitchFamily="18" charset="0"/>
              </a:rPr>
              <a:t>合金具有良好的物理、化学性能</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下列物质不属于合金的是</a:t>
            </a:r>
            <a:r>
              <a:rPr lang="zh-CN" altLang="en-US" sz="2400" b="1" u="sng" dirty="0">
                <a:latin typeface="宋体" pitchFamily="2" charset="-122"/>
                <a:ea typeface="宋体" pitchFamily="2" charset="-122"/>
                <a:cs typeface="Times New Roman" pitchFamily="18" charset="0"/>
              </a:rPr>
              <a:t>　　　　</a:t>
            </a:r>
            <a:r>
              <a:rPr lang="en-US" altLang="zh-CN" sz="2400" b="1" dirty="0">
                <a:latin typeface="宋体" pitchFamily="2" charset="-122"/>
                <a:ea typeface="宋体" pitchFamily="2" charset="-122"/>
                <a:cs typeface="Times New Roman" pitchFamily="18" charset="0"/>
              </a:rPr>
              <a:t>(</a:t>
            </a:r>
            <a:r>
              <a:rPr lang="zh-CN" altLang="en-US" sz="2400" b="1" dirty="0">
                <a:latin typeface="宋体" pitchFamily="2" charset="-122"/>
                <a:ea typeface="宋体" pitchFamily="2" charset="-122"/>
                <a:cs typeface="Times New Roman" pitchFamily="18" charset="0"/>
              </a:rPr>
              <a:t>填选项字母</a:t>
            </a:r>
            <a:r>
              <a:rPr lang="en-US" altLang="zh-CN" sz="2400" b="1" dirty="0">
                <a:latin typeface="宋体" pitchFamily="2" charset="-122"/>
                <a:ea typeface="宋体" pitchFamily="2" charset="-122"/>
                <a:cs typeface="Times New Roman" pitchFamily="18" charset="0"/>
              </a:rPr>
              <a:t>)</a:t>
            </a:r>
            <a:r>
              <a:rPr lang="zh-CN" altLang="en-US" sz="2400" b="1" dirty="0">
                <a:latin typeface="宋体" pitchFamily="2" charset="-122"/>
                <a:ea typeface="宋体" pitchFamily="2" charset="-122"/>
                <a:cs typeface="Times New Roman" pitchFamily="18" charset="0"/>
              </a:rPr>
              <a:t>。 </a:t>
            </a:r>
          </a:p>
          <a:p>
            <a:pPr algn="just">
              <a:lnSpc>
                <a:spcPct val="150000"/>
              </a:lnSpc>
            </a:pPr>
            <a:r>
              <a:rPr lang="en-US" altLang="zh-CN" sz="2400" b="1" dirty="0" smtClean="0">
                <a:latin typeface="Times New Roman" pitchFamily="18" charset="0"/>
                <a:ea typeface="宋体" pitchFamily="2" charset="-122"/>
                <a:cs typeface="Times New Roman" pitchFamily="18" charset="0"/>
              </a:rPr>
              <a:t>a</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黄铜　　</a:t>
            </a:r>
            <a:r>
              <a:rPr lang="zh-CN" altLang="en-US" sz="2400" b="1" dirty="0" smtClean="0">
                <a:latin typeface="Times New Roman" pitchFamily="18" charset="0"/>
                <a:ea typeface="宋体" pitchFamily="2" charset="-122"/>
                <a:cs typeface="Times New Roman" pitchFamily="18" charset="0"/>
              </a:rPr>
              <a:t>     </a:t>
            </a:r>
            <a:r>
              <a:rPr lang="zh-CN" altLang="en-US" sz="2400" b="1" dirty="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   </a:t>
            </a:r>
            <a:r>
              <a:rPr lang="zh-CN" altLang="en-US" sz="2400" b="1" dirty="0">
                <a:latin typeface="Times New Roman" pitchFamily="18" charset="0"/>
                <a:ea typeface="宋体" pitchFamily="2" charset="-122"/>
                <a:cs typeface="Times New Roman" pitchFamily="18" charset="0"/>
              </a:rPr>
              <a:t>　</a:t>
            </a:r>
            <a:r>
              <a:rPr lang="en-US" altLang="zh-CN" sz="2400" b="1" dirty="0">
                <a:latin typeface="Times New Roman" pitchFamily="18" charset="0"/>
                <a:ea typeface="宋体" pitchFamily="2" charset="-122"/>
                <a:cs typeface="Times New Roman" pitchFamily="18" charset="0"/>
              </a:rPr>
              <a:t>b.</a:t>
            </a:r>
            <a:r>
              <a:rPr lang="zh-CN" altLang="en-US" sz="2400" b="1" dirty="0">
                <a:latin typeface="Times New Roman" pitchFamily="18" charset="0"/>
                <a:ea typeface="宋体" pitchFamily="2" charset="-122"/>
                <a:cs typeface="Times New Roman" pitchFamily="18" charset="0"/>
              </a:rPr>
              <a:t>不锈钢　　</a:t>
            </a:r>
            <a:r>
              <a:rPr lang="zh-CN" altLang="en-US" sz="2400" b="1" dirty="0" smtClean="0">
                <a:latin typeface="Times New Roman" pitchFamily="18" charset="0"/>
                <a:ea typeface="宋体" pitchFamily="2" charset="-122"/>
                <a:cs typeface="Times New Roman" pitchFamily="18" charset="0"/>
              </a:rPr>
              <a:t>               </a:t>
            </a:r>
            <a:r>
              <a:rPr lang="zh-CN" altLang="en-US" sz="2400" b="1" dirty="0">
                <a:latin typeface="Times New Roman" pitchFamily="18" charset="0"/>
                <a:ea typeface="宋体" pitchFamily="2" charset="-122"/>
                <a:cs typeface="Times New Roman" pitchFamily="18" charset="0"/>
              </a:rPr>
              <a:t>　</a:t>
            </a:r>
            <a:r>
              <a:rPr lang="en-US" altLang="zh-CN" sz="2400" b="1" dirty="0">
                <a:latin typeface="Times New Roman" pitchFamily="18" charset="0"/>
                <a:ea typeface="宋体" pitchFamily="2" charset="-122"/>
                <a:cs typeface="Times New Roman" pitchFamily="18" charset="0"/>
              </a:rPr>
              <a:t>c.</a:t>
            </a:r>
            <a:r>
              <a:rPr lang="zh-CN" altLang="en-US" sz="2400" b="1" dirty="0">
                <a:latin typeface="Times New Roman" pitchFamily="18" charset="0"/>
                <a:ea typeface="宋体" pitchFamily="2" charset="-122"/>
                <a:cs typeface="Times New Roman" pitchFamily="18" charset="0"/>
              </a:rPr>
              <a:t>铁矿石</a:t>
            </a:r>
          </a:p>
        </p:txBody>
      </p:sp>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8" name="矩形 7"/>
          <p:cNvSpPr/>
          <p:nvPr/>
        </p:nvSpPr>
        <p:spPr>
          <a:xfrm flipH="1">
            <a:off x="9096383" y="3150502"/>
            <a:ext cx="485588" cy="461665"/>
          </a:xfrm>
          <a:prstGeom prst="rect">
            <a:avLst/>
          </a:prstGeom>
        </p:spPr>
        <p:txBody>
          <a:bodyPr wrap="square">
            <a:spAutoFit/>
          </a:body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c</a:t>
            </a:r>
            <a:endParaRPr lang="zh-CN" alt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xmlns="" val="28360022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720000" y="1571901"/>
            <a:ext cx="5850133" cy="627895"/>
            <a:chOff x="1034884" y="629878"/>
            <a:chExt cx="5850133" cy="627895"/>
          </a:xfrm>
        </p:grpSpPr>
        <p:sp>
          <p:nvSpPr>
            <p:cNvPr id="7" name="圆角矩形 6">
              <a:hlinkClick r:id="rId5" action="ppaction://hlinksldjump"/>
            </p:cNvPr>
            <p:cNvSpPr/>
            <p:nvPr>
              <p:custDataLst>
                <p:tags r:id="rId1"/>
              </p:custDataLst>
            </p:nvPr>
          </p:nvSpPr>
          <p:spPr>
            <a:xfrm flipH="1">
              <a:off x="2642677" y="664479"/>
              <a:ext cx="4242340" cy="580638"/>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fontAlgn="auto"/>
              <a:r>
                <a:rPr lang="zh-CN" altLang="en-US" sz="2400" b="1"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金属</a:t>
              </a:r>
              <a:r>
                <a:rPr lang="zh-CN" altLang="en-US" sz="2400" b="1"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的冶炼、锈蚀及防护</a:t>
              </a:r>
              <a:endParaRPr lang="zh-CN" altLang="en-US" sz="24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22"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命题</a:t>
              </a:r>
              <a:r>
                <a:rPr lang="zh-CN" altLang="en-US"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点 </a:t>
              </a:r>
              <a:r>
                <a:rPr lang="en-US" altLang="zh-CN" sz="2400" b="1" dirty="0" smtClean="0">
                  <a:solidFill>
                    <a:schemeClr val="bg1"/>
                  </a:solidFill>
                  <a:latin typeface="Times New Roman" pitchFamily="18" charset="0"/>
                  <a:ea typeface="黑体" panose="02010609060101010101" pitchFamily="49" charset="-122"/>
                  <a:cs typeface="Times New Roman" pitchFamily="18" charset="0"/>
                  <a:sym typeface="宋体" panose="02010600030101010101" pitchFamily="2" charset="-122"/>
                </a:rPr>
                <a:t>2</a:t>
              </a:r>
              <a:endParaRPr lang="zh-CN" altLang="en-US" sz="2400" b="1" strike="noStrike" noProof="1">
                <a:solidFill>
                  <a:schemeClr val="bg1"/>
                </a:solidFill>
                <a:latin typeface="Times New Roman" pitchFamily="18" charset="0"/>
                <a:cs typeface="Times New Roman" pitchFamily="18" charset="0"/>
              </a:endParaRPr>
            </a:p>
          </p:txBody>
        </p:sp>
        <p:sp>
          <p:nvSpPr>
            <p:cNvPr id="32" name="圆角矩形 31"/>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grpSp>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720000" y="2415725"/>
            <a:ext cx="10681778" cy="39703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lnSpc>
                <a:spcPct val="150000"/>
              </a:lnSpc>
            </a:pPr>
            <a:r>
              <a:rPr lang="en-US" altLang="zh-CN" sz="2400" b="1" dirty="0" smtClean="0">
                <a:latin typeface="Times New Roman" pitchFamily="18" charset="0"/>
                <a:ea typeface="宋体" pitchFamily="2" charset="-122"/>
              </a:rPr>
              <a:t>5.</a:t>
            </a:r>
            <a:r>
              <a:rPr lang="zh-CN" altLang="en-US" sz="2400" b="1" dirty="0" smtClean="0">
                <a:latin typeface="Times New Roman" pitchFamily="18" charset="0"/>
                <a:ea typeface="宋体" pitchFamily="2" charset="-122"/>
              </a:rPr>
              <a:t>（</a:t>
            </a:r>
            <a:r>
              <a:rPr lang="en-US" altLang="zh-CN" sz="2400" b="1" dirty="0" smtClean="0">
                <a:latin typeface="Times New Roman" pitchFamily="18" charset="0"/>
                <a:ea typeface="宋体" pitchFamily="2" charset="-122"/>
              </a:rPr>
              <a:t>2017</a:t>
            </a:r>
            <a:r>
              <a:rPr lang="zh-CN" altLang="zh-CN" sz="2400" b="1" dirty="0" smtClean="0">
                <a:latin typeface="Times New Roman" pitchFamily="18" charset="0"/>
                <a:ea typeface="宋体" pitchFamily="2" charset="-122"/>
              </a:rPr>
              <a:t>·河北</a:t>
            </a:r>
            <a:r>
              <a:rPr lang="zh-CN" altLang="en-US" sz="2400" b="1" dirty="0" smtClean="0">
                <a:latin typeface="Times New Roman" pitchFamily="18" charset="0"/>
                <a:ea typeface="宋体" pitchFamily="2" charset="-122"/>
              </a:rPr>
              <a:t>，</a:t>
            </a:r>
            <a:r>
              <a:rPr lang="en-US" altLang="zh-CN" sz="2400" b="1" dirty="0" smtClean="0">
                <a:latin typeface="Times New Roman" pitchFamily="18" charset="0"/>
                <a:ea typeface="宋体" pitchFamily="2" charset="-122"/>
              </a:rPr>
              <a:t>6</a:t>
            </a:r>
            <a:r>
              <a:rPr lang="zh-CN" altLang="en-US" sz="2400" b="1" dirty="0">
                <a:latin typeface="Times New Roman" pitchFamily="18" charset="0"/>
                <a:ea typeface="宋体" pitchFamily="2" charset="-122"/>
              </a:rPr>
              <a:t>）某同学根据铜绿的成分</a:t>
            </a:r>
            <a:r>
              <a:rPr lang="en-US" altLang="zh-CN" sz="2400" b="1" dirty="0">
                <a:latin typeface="Times New Roman" pitchFamily="18" charset="0"/>
                <a:ea typeface="宋体" pitchFamily="2" charset="-122"/>
              </a:rPr>
              <a:t>Cu</a:t>
            </a:r>
            <a:r>
              <a:rPr lang="en-US" altLang="zh-CN" sz="2400" b="1" baseline="-25000" dirty="0">
                <a:latin typeface="Times New Roman" pitchFamily="18" charset="0"/>
                <a:ea typeface="宋体" pitchFamily="2" charset="-122"/>
              </a:rPr>
              <a:t>2</a:t>
            </a:r>
            <a:r>
              <a:rPr lang="en-US" altLang="zh-CN" sz="2400" b="1" dirty="0">
                <a:latin typeface="宋体" pitchFamily="2" charset="-122"/>
                <a:ea typeface="宋体" pitchFamily="2" charset="-122"/>
              </a:rPr>
              <a:t>(</a:t>
            </a:r>
            <a:r>
              <a:rPr lang="en-US" altLang="zh-CN" sz="2400" b="1" dirty="0">
                <a:latin typeface="Times New Roman" pitchFamily="18" charset="0"/>
                <a:ea typeface="宋体" pitchFamily="2" charset="-122"/>
              </a:rPr>
              <a:t>OH</a:t>
            </a:r>
            <a:r>
              <a:rPr lang="en-US" altLang="zh-CN" sz="2400" b="1" dirty="0">
                <a:latin typeface="宋体" pitchFamily="2" charset="-122"/>
                <a:ea typeface="宋体" pitchFamily="2" charset="-122"/>
              </a:rPr>
              <a:t>)</a:t>
            </a:r>
            <a:r>
              <a:rPr lang="en-US" altLang="zh-CN" sz="2400" b="1" baseline="-25000" dirty="0">
                <a:latin typeface="Times New Roman" pitchFamily="18" charset="0"/>
                <a:ea typeface="宋体" pitchFamily="2" charset="-122"/>
              </a:rPr>
              <a:t>2</a:t>
            </a:r>
            <a:r>
              <a:rPr lang="en-US" altLang="zh-CN" sz="2400" b="1" dirty="0">
                <a:latin typeface="Times New Roman" pitchFamily="18" charset="0"/>
                <a:ea typeface="宋体" pitchFamily="2" charset="-122"/>
              </a:rPr>
              <a:t>CO</a:t>
            </a:r>
            <a:r>
              <a:rPr lang="en-US" altLang="zh-CN" sz="2400" b="1" baseline="-25000" dirty="0">
                <a:latin typeface="Times New Roman" pitchFamily="18" charset="0"/>
                <a:ea typeface="宋体" pitchFamily="2" charset="-122"/>
              </a:rPr>
              <a:t>3</a:t>
            </a:r>
            <a:r>
              <a:rPr lang="zh-CN" altLang="en-US" sz="2400" b="1" dirty="0">
                <a:latin typeface="Times New Roman" pitchFamily="18" charset="0"/>
                <a:ea typeface="宋体" pitchFamily="2" charset="-122"/>
              </a:rPr>
              <a:t>作出</a:t>
            </a:r>
            <a:r>
              <a:rPr lang="zh-CN" altLang="en-US" sz="2400" b="1" dirty="0" smtClean="0">
                <a:latin typeface="Times New Roman" pitchFamily="18" charset="0"/>
                <a:ea typeface="宋体" pitchFamily="2" charset="-122"/>
              </a:rPr>
              <a:t>猜想：金属</a:t>
            </a:r>
            <a:r>
              <a:rPr lang="zh-CN" altLang="en-US" sz="2400" b="1" dirty="0">
                <a:latin typeface="Times New Roman" pitchFamily="18" charset="0"/>
                <a:ea typeface="宋体" pitchFamily="2" charset="-122"/>
              </a:rPr>
              <a:t>铜锈蚀的条件除有氧气和水</a:t>
            </a:r>
            <a:r>
              <a:rPr lang="zh-CN" altLang="en-US" sz="2400" b="1" dirty="0" smtClean="0">
                <a:latin typeface="Times New Roman" pitchFamily="18" charset="0"/>
                <a:ea typeface="宋体" pitchFamily="2" charset="-122"/>
              </a:rPr>
              <a:t>外，还</a:t>
            </a:r>
            <a:r>
              <a:rPr lang="zh-CN" altLang="en-US" sz="2400" b="1" dirty="0">
                <a:latin typeface="Times New Roman" pitchFamily="18" charset="0"/>
                <a:ea typeface="宋体" pitchFamily="2" charset="-122"/>
              </a:rPr>
              <a:t>必须有二氧化碳。</a:t>
            </a:r>
            <a:r>
              <a:rPr lang="zh-CN" altLang="en-US" sz="2400" b="1" dirty="0">
                <a:latin typeface="宋体" pitchFamily="2" charset="-122"/>
                <a:ea typeface="宋体" pitchFamily="2" charset="-122"/>
              </a:rPr>
              <a:t>为证明“必须有二氧化碳</a:t>
            </a:r>
            <a:r>
              <a:rPr lang="zh-CN" altLang="en-US" sz="2400" b="1" dirty="0" smtClean="0">
                <a:latin typeface="宋体" pitchFamily="2" charset="-122"/>
                <a:ea typeface="宋体" pitchFamily="2" charset="-122"/>
              </a:rPr>
              <a:t>”，</a:t>
            </a:r>
            <a:r>
              <a:rPr lang="zh-CN" altLang="en-US" sz="2400" b="1" dirty="0" smtClean="0">
                <a:latin typeface="Times New Roman" pitchFamily="18" charset="0"/>
                <a:ea typeface="宋体" pitchFamily="2" charset="-122"/>
              </a:rPr>
              <a:t>需要</a:t>
            </a:r>
            <a:r>
              <a:rPr lang="zh-CN" altLang="en-US" sz="2400" b="1" dirty="0">
                <a:latin typeface="Times New Roman" pitchFamily="18" charset="0"/>
                <a:ea typeface="宋体" pitchFamily="2" charset="-122"/>
              </a:rPr>
              <a:t>进行如图所示实验中</a:t>
            </a:r>
            <a:r>
              <a:rPr lang="zh-CN" altLang="en-US" sz="2400" b="1" dirty="0" smtClean="0">
                <a:latin typeface="Times New Roman" pitchFamily="18" charset="0"/>
                <a:ea typeface="宋体" pitchFamily="2" charset="-122"/>
              </a:rPr>
              <a:t>的（</a:t>
            </a:r>
            <a:r>
              <a:rPr lang="zh-CN" altLang="zh-CN" sz="2400" b="1" dirty="0" smtClean="0">
                <a:latin typeface="Times New Roman" pitchFamily="18" charset="0"/>
                <a:ea typeface="宋体" pitchFamily="2" charset="-122"/>
              </a:rPr>
              <a:t>　　</a:t>
            </a:r>
            <a:r>
              <a:rPr lang="zh-CN" altLang="en-US" sz="2400" b="1" dirty="0" smtClean="0">
                <a:latin typeface="Times New Roman" pitchFamily="18" charset="0"/>
                <a:ea typeface="宋体" pitchFamily="2" charset="-122"/>
              </a:rPr>
              <a:t>）</a:t>
            </a:r>
            <a:endParaRPr lang="en-US" altLang="zh-CN" sz="2400" b="1" dirty="0" smtClean="0">
              <a:latin typeface="Times New Roman" pitchFamily="18" charset="0"/>
              <a:ea typeface="宋体" pitchFamily="2" charset="-122"/>
            </a:endParaRPr>
          </a:p>
          <a:p>
            <a:pPr>
              <a:lnSpc>
                <a:spcPct val="150000"/>
              </a:lnSpc>
            </a:pPr>
            <a:endParaRPr lang="en-US" altLang="zh-CN" sz="2400" b="1" dirty="0" smtClean="0">
              <a:latin typeface="Times New Roman" pitchFamily="18" charset="0"/>
              <a:ea typeface="宋体" pitchFamily="2" charset="-122"/>
              <a:cs typeface="Times New Roman" pitchFamily="18" charset="0"/>
            </a:endParaRPr>
          </a:p>
          <a:p>
            <a:pPr>
              <a:lnSpc>
                <a:spcPct val="150000"/>
              </a:lnSpc>
            </a:pPr>
            <a:endParaRPr lang="en-US" altLang="zh-CN" sz="2400" b="1" dirty="0">
              <a:latin typeface="Times New Roman" pitchFamily="18" charset="0"/>
              <a:ea typeface="宋体" pitchFamily="2" charset="-122"/>
              <a:cs typeface="Times New Roman" pitchFamily="18" charset="0"/>
            </a:endParaRPr>
          </a:p>
          <a:p>
            <a:pPr>
              <a:lnSpc>
                <a:spcPct val="150000"/>
              </a:lnSpc>
            </a:pPr>
            <a:endParaRPr lang="en-US" altLang="zh-CN" sz="2400" b="1" dirty="0" smtClean="0">
              <a:latin typeface="Times New Roman" pitchFamily="18" charset="0"/>
              <a:ea typeface="宋体" pitchFamily="2" charset="-122"/>
              <a:cs typeface="Times New Roman" pitchFamily="18" charset="0"/>
            </a:endParaRPr>
          </a:p>
          <a:p>
            <a:pPr>
              <a:lnSpc>
                <a:spcPct val="150000"/>
              </a:lnSpc>
            </a:pPr>
            <a:r>
              <a:rPr lang="en-US" altLang="zh-CN" sz="2400" b="1" dirty="0" smtClean="0">
                <a:latin typeface="Times New Roman" pitchFamily="18" charset="0"/>
                <a:ea typeface="宋体" pitchFamily="2" charset="-122"/>
                <a:cs typeface="Times New Roman" pitchFamily="18" charset="0"/>
              </a:rPr>
              <a:t>A</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甲和乙	</a:t>
            </a:r>
            <a:r>
              <a:rPr lang="zh-CN" altLang="en-US" sz="2400" b="1" dirty="0" smtClean="0">
                <a:latin typeface="Times New Roman" pitchFamily="18" charset="0"/>
                <a:ea typeface="宋体" pitchFamily="2" charset="-122"/>
                <a:cs typeface="Times New Roman" pitchFamily="18" charset="0"/>
              </a:rPr>
              <a:t>        </a:t>
            </a:r>
            <a:r>
              <a:rPr lang="en-US" altLang="zh-CN" sz="2400" b="1" dirty="0" smtClean="0">
                <a:latin typeface="Times New Roman" pitchFamily="18" charset="0"/>
                <a:ea typeface="宋体" pitchFamily="2" charset="-122"/>
                <a:cs typeface="Times New Roman" pitchFamily="18" charset="0"/>
              </a:rPr>
              <a:t>B</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甲和</a:t>
            </a:r>
            <a:r>
              <a:rPr lang="zh-CN" altLang="en-US" sz="2400" b="1" dirty="0" smtClean="0">
                <a:latin typeface="Times New Roman" pitchFamily="18" charset="0"/>
                <a:ea typeface="宋体" pitchFamily="2" charset="-122"/>
                <a:cs typeface="Times New Roman" pitchFamily="18" charset="0"/>
              </a:rPr>
              <a:t>丁              </a:t>
            </a:r>
            <a:r>
              <a:rPr lang="zh-CN" altLang="en-US" sz="2400" b="1" dirty="0">
                <a:latin typeface="Times New Roman" pitchFamily="18" charset="0"/>
                <a:ea typeface="宋体" pitchFamily="2" charset="-122"/>
                <a:cs typeface="Times New Roman" pitchFamily="18" charset="0"/>
              </a:rPr>
              <a:t>	</a:t>
            </a:r>
            <a:r>
              <a:rPr lang="en-US" altLang="zh-CN" sz="2400" b="1" dirty="0" smtClean="0">
                <a:latin typeface="Times New Roman" pitchFamily="18" charset="0"/>
                <a:ea typeface="宋体" pitchFamily="2" charset="-122"/>
                <a:cs typeface="Times New Roman" pitchFamily="18" charset="0"/>
              </a:rPr>
              <a:t>C</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乙和丁	</a:t>
            </a:r>
            <a:r>
              <a:rPr lang="zh-CN" altLang="en-US" sz="2400" b="1" dirty="0" smtClean="0">
                <a:latin typeface="Times New Roman" pitchFamily="18" charset="0"/>
                <a:ea typeface="宋体" pitchFamily="2" charset="-122"/>
                <a:cs typeface="Times New Roman" pitchFamily="18" charset="0"/>
              </a:rPr>
              <a:t>           </a:t>
            </a:r>
            <a:r>
              <a:rPr lang="en-US" altLang="zh-CN" sz="2400" b="1" dirty="0" smtClean="0">
                <a:latin typeface="Times New Roman" pitchFamily="18" charset="0"/>
                <a:ea typeface="宋体" pitchFamily="2" charset="-122"/>
                <a:cs typeface="Times New Roman" pitchFamily="18" charset="0"/>
              </a:rPr>
              <a:t>D</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丙和丁</a:t>
            </a:r>
          </a:p>
        </p:txBody>
      </p:sp>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6"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8" name="矩形 7"/>
          <p:cNvSpPr/>
          <p:nvPr/>
        </p:nvSpPr>
        <p:spPr>
          <a:xfrm>
            <a:off x="4936446" y="3621024"/>
            <a:ext cx="611624" cy="461665"/>
          </a:xfrm>
          <a:prstGeom prst="rect">
            <a:avLst/>
          </a:prstGeom>
        </p:spPr>
        <p:txBody>
          <a:bodyPr wrap="square">
            <a:spAutoFit/>
          </a:bodyPr>
          <a:lstStyle/>
          <a:p>
            <a:r>
              <a:rPr lang="en-US" altLang="zh-CN" sz="2400" b="1" dirty="0" smtClean="0">
                <a:solidFill>
                  <a:srgbClr val="FF0000"/>
                </a:solidFill>
                <a:latin typeface="Times New Roman" pitchFamily="18" charset="0"/>
                <a:cs typeface="Times New Roman" pitchFamily="18" charset="0"/>
              </a:rPr>
              <a:t>B</a:t>
            </a:r>
            <a:endParaRPr lang="zh-CN" altLang="en-US" sz="2400" b="1" dirty="0">
              <a:solidFill>
                <a:srgbClr val="FF0000"/>
              </a:solidFill>
              <a:latin typeface="Times New Roman" pitchFamily="18" charset="0"/>
              <a:cs typeface="Times New Roman" pitchFamily="18" charset="0"/>
            </a:endParaRPr>
          </a:p>
        </p:txBody>
      </p:sp>
      <p:pic>
        <p:nvPicPr>
          <p:cNvPr id="13" name="1502.eps" descr="id:2147503417;FounderCES"/>
          <p:cNvPicPr>
            <a:picLocks noChangeAspect="1"/>
          </p:cNvPicPr>
          <p:nvPr/>
        </p:nvPicPr>
        <p:blipFill>
          <a:blip r:embed="rId7"/>
          <a:stretch>
            <a:fillRect/>
          </a:stretch>
        </p:blipFill>
        <p:spPr>
          <a:xfrm>
            <a:off x="2817465" y="4407927"/>
            <a:ext cx="4418714" cy="1363654"/>
          </a:xfrm>
          <a:prstGeom prst="rect">
            <a:avLst/>
          </a:prstGeom>
        </p:spPr>
      </p:pic>
    </p:spTree>
    <p:extLst>
      <p:ext uri="{BB962C8B-B14F-4D97-AF65-F5344CB8AC3E}">
        <p14:creationId xmlns:p14="http://schemas.microsoft.com/office/powerpoint/2010/main" xmlns="" val="15056923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711200" y="1984891"/>
            <a:ext cx="10840356" cy="286232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lnSpc>
                <a:spcPct val="150000"/>
              </a:lnSpc>
            </a:pPr>
            <a:r>
              <a:rPr lang="en-US" altLang="zh-CN" sz="2400" b="1" dirty="0" smtClean="0">
                <a:latin typeface="Times New Roman" pitchFamily="18" charset="0"/>
                <a:ea typeface="宋体" pitchFamily="2" charset="-122"/>
                <a:cs typeface="Times New Roman" pitchFamily="18" charset="0"/>
              </a:rPr>
              <a:t>6.</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2013</a:t>
            </a:r>
            <a:r>
              <a:rPr lang="zh-CN" altLang="zh-CN" sz="2400" b="1" dirty="0" smtClean="0">
                <a:latin typeface="Times New Roman" pitchFamily="18" charset="0"/>
                <a:ea typeface="宋体" pitchFamily="2" charset="-122"/>
                <a:cs typeface="Times New Roman" pitchFamily="18" charset="0"/>
              </a:rPr>
              <a:t>·河北</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13</a:t>
            </a:r>
            <a:r>
              <a:rPr lang="zh-CN" altLang="en-US" sz="2400" b="1" dirty="0">
                <a:latin typeface="Times New Roman" pitchFamily="18" charset="0"/>
                <a:ea typeface="宋体" pitchFamily="2" charset="-122"/>
                <a:cs typeface="Times New Roman" pitchFamily="18" charset="0"/>
              </a:rPr>
              <a:t>）下列四个探究</a:t>
            </a:r>
            <a:r>
              <a:rPr lang="zh-CN" altLang="en-US" sz="2400" b="1" dirty="0" smtClean="0">
                <a:latin typeface="Times New Roman" pitchFamily="18" charset="0"/>
                <a:ea typeface="宋体" pitchFamily="2" charset="-122"/>
                <a:cs typeface="Times New Roman" pitchFamily="18" charset="0"/>
              </a:rPr>
              <a:t>实例：</a:t>
            </a:r>
            <a:r>
              <a:rPr lang="en-US" altLang="zh-CN" sz="2400" b="1" dirty="0" smtClean="0">
                <a:latin typeface="Times New Roman" pitchFamily="18" charset="0"/>
                <a:ea typeface="宋体" pitchFamily="2" charset="-122"/>
                <a:cs typeface="Times New Roman" pitchFamily="18" charset="0"/>
              </a:rPr>
              <a:t>①</a:t>
            </a:r>
            <a:r>
              <a:rPr lang="zh-CN" altLang="en-US" sz="2400" b="1" dirty="0">
                <a:latin typeface="Times New Roman" pitchFamily="18" charset="0"/>
                <a:ea typeface="宋体" pitchFamily="2" charset="-122"/>
                <a:cs typeface="Times New Roman" pitchFamily="18" charset="0"/>
              </a:rPr>
              <a:t>探究影响电阻大小的</a:t>
            </a:r>
            <a:r>
              <a:rPr lang="zh-CN" altLang="en-US" sz="2400" b="1" dirty="0" smtClean="0">
                <a:latin typeface="Times New Roman" pitchFamily="18" charset="0"/>
                <a:ea typeface="宋体" pitchFamily="2" charset="-122"/>
                <a:cs typeface="Times New Roman" pitchFamily="18" charset="0"/>
              </a:rPr>
              <a:t>因素；</a:t>
            </a:r>
            <a:r>
              <a:rPr lang="en-US" altLang="zh-CN" sz="2400" b="1" dirty="0" smtClean="0">
                <a:latin typeface="Times New Roman" pitchFamily="18" charset="0"/>
                <a:ea typeface="宋体" pitchFamily="2" charset="-122"/>
                <a:cs typeface="Times New Roman" pitchFamily="18" charset="0"/>
              </a:rPr>
              <a:t>②</a:t>
            </a:r>
            <a:r>
              <a:rPr lang="zh-CN" altLang="en-US" sz="2400" b="1" dirty="0">
                <a:latin typeface="Times New Roman" pitchFamily="18" charset="0"/>
                <a:ea typeface="宋体" pitchFamily="2" charset="-122"/>
                <a:cs typeface="Times New Roman" pitchFamily="18" charset="0"/>
              </a:rPr>
              <a:t>探究空气中氧气的</a:t>
            </a:r>
            <a:r>
              <a:rPr lang="zh-CN" altLang="en-US" sz="2400" b="1" dirty="0" smtClean="0">
                <a:latin typeface="Times New Roman" pitchFamily="18" charset="0"/>
                <a:ea typeface="宋体" pitchFamily="2" charset="-122"/>
                <a:cs typeface="Times New Roman" pitchFamily="18" charset="0"/>
              </a:rPr>
              <a:t>含量；</a:t>
            </a:r>
            <a:r>
              <a:rPr lang="en-US" altLang="zh-CN" sz="2400" b="1" dirty="0" smtClean="0">
                <a:latin typeface="Times New Roman" pitchFamily="18" charset="0"/>
                <a:ea typeface="宋体" pitchFamily="2" charset="-122"/>
                <a:cs typeface="Times New Roman" pitchFamily="18" charset="0"/>
              </a:rPr>
              <a:t>③</a:t>
            </a:r>
            <a:r>
              <a:rPr lang="zh-CN" altLang="en-US" sz="2400" b="1" dirty="0">
                <a:latin typeface="Times New Roman" pitchFamily="18" charset="0"/>
                <a:ea typeface="宋体" pitchFamily="2" charset="-122"/>
                <a:cs typeface="Times New Roman" pitchFamily="18" charset="0"/>
              </a:rPr>
              <a:t>探究电流与电压的</a:t>
            </a:r>
            <a:r>
              <a:rPr lang="zh-CN" altLang="en-US" sz="2400" b="1" dirty="0" smtClean="0">
                <a:latin typeface="Times New Roman" pitchFamily="18" charset="0"/>
                <a:ea typeface="宋体" pitchFamily="2" charset="-122"/>
                <a:cs typeface="Times New Roman" pitchFamily="18" charset="0"/>
              </a:rPr>
              <a:t>关系；</a:t>
            </a:r>
            <a:r>
              <a:rPr lang="en-US" altLang="zh-CN" sz="2400" b="1" dirty="0" smtClean="0">
                <a:latin typeface="Times New Roman" pitchFamily="18" charset="0"/>
                <a:ea typeface="宋体" pitchFamily="2" charset="-122"/>
                <a:cs typeface="Times New Roman" pitchFamily="18" charset="0"/>
              </a:rPr>
              <a:t>④</a:t>
            </a:r>
            <a:r>
              <a:rPr lang="zh-CN" altLang="en-US" sz="2400" b="1" dirty="0">
                <a:latin typeface="Times New Roman" pitchFamily="18" charset="0"/>
                <a:ea typeface="宋体" pitchFamily="2" charset="-122"/>
                <a:cs typeface="Times New Roman" pitchFamily="18" charset="0"/>
              </a:rPr>
              <a:t>探究铁的锈蚀条件。其中主要研究方法相同的</a:t>
            </a:r>
            <a:r>
              <a:rPr lang="zh-CN" altLang="en-US" sz="2400" b="1" dirty="0" smtClean="0">
                <a:latin typeface="Times New Roman" pitchFamily="18" charset="0"/>
                <a:ea typeface="宋体" pitchFamily="2" charset="-122"/>
                <a:cs typeface="Times New Roman" pitchFamily="18" charset="0"/>
              </a:rPr>
              <a:t>是（          ）</a:t>
            </a: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r>
              <a:rPr lang="en-US" altLang="zh-CN" sz="2400" b="1" dirty="0" smtClean="0">
                <a:latin typeface="Times New Roman" pitchFamily="18" charset="0"/>
                <a:ea typeface="宋体" pitchFamily="2" charset="-122"/>
                <a:cs typeface="Times New Roman" pitchFamily="18" charset="0"/>
              </a:rPr>
              <a:t>A</a:t>
            </a:r>
            <a:r>
              <a:rPr lang="en-US" altLang="zh-CN" sz="2400" b="1" dirty="0">
                <a:latin typeface="Times New Roman" pitchFamily="18" charset="0"/>
                <a:ea typeface="宋体" pitchFamily="2" charset="-122"/>
                <a:cs typeface="Times New Roman" pitchFamily="18" charset="0"/>
              </a:rPr>
              <a:t>.①②③	</a:t>
            </a:r>
            <a:r>
              <a:rPr lang="en-US" altLang="zh-CN" sz="2400" b="1" dirty="0" smtClean="0">
                <a:latin typeface="Times New Roman" pitchFamily="18" charset="0"/>
                <a:ea typeface="宋体" pitchFamily="2" charset="-122"/>
                <a:cs typeface="Times New Roman" pitchFamily="18" charset="0"/>
              </a:rPr>
              <a:t>     B</a:t>
            </a:r>
            <a:r>
              <a:rPr lang="en-US" altLang="zh-CN" sz="2400" b="1" dirty="0">
                <a:latin typeface="Times New Roman" pitchFamily="18" charset="0"/>
                <a:ea typeface="宋体" pitchFamily="2" charset="-122"/>
                <a:cs typeface="Times New Roman" pitchFamily="18" charset="0"/>
              </a:rPr>
              <a:t>.①②④	</a:t>
            </a:r>
            <a:r>
              <a:rPr lang="en-US" altLang="zh-CN" sz="2400" b="1" dirty="0" smtClean="0">
                <a:latin typeface="Times New Roman" pitchFamily="18" charset="0"/>
                <a:ea typeface="宋体" pitchFamily="2" charset="-122"/>
                <a:cs typeface="Times New Roman" pitchFamily="18" charset="0"/>
              </a:rPr>
              <a:t>          C</a:t>
            </a:r>
            <a:r>
              <a:rPr lang="en-US" altLang="zh-CN" sz="2400" b="1" dirty="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①③④   </a:t>
            </a:r>
            <a:r>
              <a:rPr lang="en-US" altLang="zh-CN" sz="2400" b="1" dirty="0">
                <a:latin typeface="Times New Roman" pitchFamily="18" charset="0"/>
                <a:ea typeface="宋体" pitchFamily="2" charset="-122"/>
                <a:cs typeface="Times New Roman" pitchFamily="18" charset="0"/>
              </a:rPr>
              <a:t>	</a:t>
            </a:r>
            <a:r>
              <a:rPr lang="en-US" altLang="zh-CN" sz="2400" b="1" dirty="0" smtClean="0">
                <a:latin typeface="Times New Roman" pitchFamily="18" charset="0"/>
                <a:ea typeface="宋体" pitchFamily="2" charset="-122"/>
                <a:cs typeface="Times New Roman" pitchFamily="18" charset="0"/>
              </a:rPr>
              <a:t>     D</a:t>
            </a:r>
            <a:r>
              <a:rPr lang="en-US" altLang="zh-CN" sz="2400" b="1" dirty="0">
                <a:latin typeface="Times New Roman" pitchFamily="18" charset="0"/>
                <a:ea typeface="宋体" pitchFamily="2" charset="-122"/>
                <a:cs typeface="Times New Roman" pitchFamily="18" charset="0"/>
              </a:rPr>
              <a:t>.②③④</a:t>
            </a:r>
            <a:endParaRPr lang="zh-CN" altLang="zh-CN" sz="2400" b="1" dirty="0">
              <a:latin typeface="Times New Roman" pitchFamily="18" charset="0"/>
              <a:ea typeface="宋体" pitchFamily="2" charset="-122"/>
              <a:cs typeface="Times New Roman" pitchFamily="18" charset="0"/>
            </a:endParaRPr>
          </a:p>
        </p:txBody>
      </p:sp>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矩形 11"/>
          <p:cNvSpPr/>
          <p:nvPr/>
        </p:nvSpPr>
        <p:spPr>
          <a:xfrm>
            <a:off x="4055914" y="3185219"/>
            <a:ext cx="611624" cy="461665"/>
          </a:xfrm>
          <a:prstGeom prst="rect">
            <a:avLst/>
          </a:prstGeom>
        </p:spPr>
        <p:txBody>
          <a:bodyPr wrap="square">
            <a:spAutoFit/>
          </a:bodyPr>
          <a:lstStyle/>
          <a:p>
            <a:r>
              <a:rPr lang="en-US" altLang="zh-CN" sz="2400" b="1" dirty="0" smtClean="0">
                <a:solidFill>
                  <a:srgbClr val="FF0000"/>
                </a:solidFill>
                <a:latin typeface="Times New Roman" pitchFamily="18" charset="0"/>
                <a:cs typeface="Times New Roman" pitchFamily="18" charset="0"/>
              </a:rPr>
              <a:t>C</a:t>
            </a:r>
            <a:endParaRPr lang="zh-CN" altLang="en-US" sz="2400" b="1"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xmlns="" val="31976694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711200" y="2380006"/>
            <a:ext cx="10840356" cy="12003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lnSpc>
                <a:spcPct val="150000"/>
              </a:lnSpc>
            </a:pPr>
            <a:r>
              <a:rPr lang="en-US" altLang="zh-CN" sz="2400" b="1" dirty="0" smtClean="0">
                <a:latin typeface="Times New Roman" pitchFamily="18" charset="0"/>
                <a:ea typeface="宋体" pitchFamily="2" charset="-122"/>
                <a:cs typeface="Times New Roman" pitchFamily="18" charset="0"/>
              </a:rPr>
              <a:t>7.【2016</a:t>
            </a:r>
            <a:r>
              <a:rPr lang="zh-CN" altLang="zh-CN" sz="2400" b="1" dirty="0" smtClean="0">
                <a:latin typeface="Times New Roman" pitchFamily="18" charset="0"/>
                <a:ea typeface="宋体" pitchFamily="2" charset="-122"/>
                <a:cs typeface="Times New Roman" pitchFamily="18" charset="0"/>
              </a:rPr>
              <a:t>·河北</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29</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化学与我们的生产、生活有着密切的联系。</a:t>
            </a:r>
          </a:p>
          <a:p>
            <a:pPr algn="just">
              <a:lnSpc>
                <a:spcPct val="150000"/>
              </a:lnSpc>
            </a:pPr>
            <a:r>
              <a:rPr lang="zh-CN" altLang="en-US" sz="2400" b="1" dirty="0">
                <a:latin typeface="Times New Roman" pitchFamily="18" charset="0"/>
                <a:ea typeface="宋体" pitchFamily="2" charset="-122"/>
                <a:cs typeface="Times New Roman" pitchFamily="18" charset="0"/>
              </a:rPr>
              <a:t>菜刀使用后可以采取</a:t>
            </a:r>
            <a:r>
              <a:rPr lang="zh-CN" altLang="en-US" sz="2400" b="1" u="sng" dirty="0">
                <a:latin typeface="Times New Roman" pitchFamily="18" charset="0"/>
                <a:ea typeface="宋体" pitchFamily="2" charset="-122"/>
                <a:cs typeface="Times New Roman" pitchFamily="18" charset="0"/>
              </a:rPr>
              <a:t>　　　　　　　　　　　</a:t>
            </a:r>
            <a:r>
              <a:rPr lang="zh-CN" altLang="en-US" sz="2400" b="1" u="sng" dirty="0" smtClean="0">
                <a:latin typeface="Times New Roman" pitchFamily="18" charset="0"/>
                <a:ea typeface="宋体" pitchFamily="2" charset="-122"/>
                <a:cs typeface="Times New Roman" pitchFamily="18" charset="0"/>
              </a:rPr>
              <a:t>     </a:t>
            </a:r>
            <a:r>
              <a:rPr lang="zh-CN" altLang="en-US" sz="2400" b="1" u="sng" dirty="0">
                <a:latin typeface="Times New Roman" pitchFamily="18" charset="0"/>
                <a:ea typeface="宋体" pitchFamily="2" charset="-122"/>
                <a:cs typeface="Times New Roman" pitchFamily="18" charset="0"/>
              </a:rPr>
              <a:t>　　</a:t>
            </a:r>
            <a:r>
              <a:rPr lang="en-US" altLang="zh-CN" sz="2400" b="1" dirty="0">
                <a:latin typeface="宋体" pitchFamily="2" charset="-122"/>
                <a:ea typeface="宋体" pitchFamily="2" charset="-122"/>
                <a:cs typeface="Times New Roman" pitchFamily="18" charset="0"/>
              </a:rPr>
              <a:t>(</a:t>
            </a:r>
            <a:r>
              <a:rPr lang="zh-CN" altLang="en-US" sz="2400" b="1" dirty="0">
                <a:latin typeface="宋体" pitchFamily="2" charset="-122"/>
                <a:ea typeface="宋体" pitchFamily="2" charset="-122"/>
                <a:cs typeface="Times New Roman" pitchFamily="18" charset="0"/>
              </a:rPr>
              <a:t>答一条即可</a:t>
            </a:r>
            <a:r>
              <a:rPr lang="en-US" altLang="zh-CN" sz="2400" b="1" dirty="0">
                <a:latin typeface="宋体" pitchFamily="2" charset="-122"/>
                <a:ea typeface="宋体" pitchFamily="2" charset="-122"/>
                <a:cs typeface="Times New Roman" pitchFamily="18" charset="0"/>
              </a:rPr>
              <a:t>)</a:t>
            </a:r>
            <a:r>
              <a:rPr lang="zh-CN" altLang="en-US" sz="2400" b="1" dirty="0">
                <a:latin typeface="宋体" pitchFamily="2" charset="-122"/>
                <a:ea typeface="宋体" pitchFamily="2" charset="-122"/>
                <a:cs typeface="Times New Roman" pitchFamily="18" charset="0"/>
              </a:rPr>
              <a:t>的措</a:t>
            </a:r>
            <a:r>
              <a:rPr lang="zh-CN" altLang="en-US" sz="2400" b="1" dirty="0">
                <a:latin typeface="Times New Roman" pitchFamily="18" charset="0"/>
                <a:ea typeface="宋体" pitchFamily="2" charset="-122"/>
                <a:cs typeface="Times New Roman" pitchFamily="18" charset="0"/>
              </a:rPr>
              <a:t>施防锈。</a:t>
            </a:r>
          </a:p>
        </p:txBody>
      </p:sp>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1" name="TextBox 10"/>
          <p:cNvSpPr txBox="1"/>
          <p:nvPr/>
        </p:nvSpPr>
        <p:spPr>
          <a:xfrm>
            <a:off x="3715360" y="3014726"/>
            <a:ext cx="4356197" cy="830997"/>
          </a:xfrm>
          <a:prstGeom prst="rect">
            <a:avLst/>
          </a:prstGeom>
          <a:noFill/>
        </p:spPr>
        <p:txBody>
          <a:bodyPr wrap="square" rtlCol="0">
            <a:spAutoFit/>
          </a:bodyPr>
          <a:lstStyle/>
          <a:p>
            <a:r>
              <a:rPr lang="zh-CN" altLang="en-US" sz="2400" b="1" dirty="0">
                <a:solidFill>
                  <a:srgbClr val="FF0000"/>
                </a:solidFill>
                <a:latin typeface="宋体" pitchFamily="2" charset="-122"/>
                <a:ea typeface="宋体" pitchFamily="2" charset="-122"/>
                <a:cs typeface="Times New Roman" pitchFamily="18" charset="0"/>
              </a:rPr>
              <a:t>擦干</a:t>
            </a:r>
            <a:r>
              <a:rPr lang="en-US" altLang="zh-CN" sz="2400" b="1" dirty="0">
                <a:solidFill>
                  <a:srgbClr val="FF0000"/>
                </a:solidFill>
                <a:latin typeface="宋体" pitchFamily="2" charset="-122"/>
                <a:ea typeface="宋体" pitchFamily="2" charset="-122"/>
                <a:cs typeface="Times New Roman" pitchFamily="18" charset="0"/>
              </a:rPr>
              <a:t>,</a:t>
            </a:r>
            <a:r>
              <a:rPr lang="zh-CN" altLang="en-US" sz="2400" b="1" dirty="0">
                <a:solidFill>
                  <a:srgbClr val="FF0000"/>
                </a:solidFill>
                <a:latin typeface="宋体" pitchFamily="2" charset="-122"/>
                <a:ea typeface="宋体" pitchFamily="2" charset="-122"/>
                <a:cs typeface="Times New Roman" pitchFamily="18" charset="0"/>
              </a:rPr>
              <a:t>放在干燥处</a:t>
            </a:r>
            <a:r>
              <a:rPr lang="en-US" altLang="zh-CN" sz="2400" b="1" dirty="0">
                <a:solidFill>
                  <a:srgbClr val="FF0000"/>
                </a:solidFill>
                <a:latin typeface="宋体" pitchFamily="2" charset="-122"/>
                <a:ea typeface="宋体" pitchFamily="2" charset="-122"/>
                <a:cs typeface="Times New Roman" pitchFamily="18" charset="0"/>
              </a:rPr>
              <a:t>(</a:t>
            </a:r>
            <a:r>
              <a:rPr lang="zh-CN" altLang="en-US" sz="2400" b="1" dirty="0">
                <a:solidFill>
                  <a:srgbClr val="FF0000"/>
                </a:solidFill>
                <a:latin typeface="宋体" pitchFamily="2" charset="-122"/>
                <a:ea typeface="宋体" pitchFamily="2" charset="-122"/>
                <a:cs typeface="Times New Roman" pitchFamily="18" charset="0"/>
              </a:rPr>
              <a:t>或保持表面清洁干燥或涂油等，合理即可</a:t>
            </a:r>
            <a:r>
              <a:rPr lang="en-US" altLang="zh-CN" sz="2400" b="1" dirty="0">
                <a:solidFill>
                  <a:srgbClr val="FF0000"/>
                </a:solidFill>
                <a:latin typeface="宋体" pitchFamily="2" charset="-122"/>
                <a:ea typeface="宋体" pitchFamily="2" charset="-122"/>
                <a:cs typeface="Times New Roman" pitchFamily="18" charset="0"/>
              </a:rPr>
              <a:t>)</a:t>
            </a:r>
          </a:p>
        </p:txBody>
      </p:sp>
    </p:spTree>
    <p:extLst>
      <p:ext uri="{BB962C8B-B14F-4D97-AF65-F5344CB8AC3E}">
        <p14:creationId xmlns:p14="http://schemas.microsoft.com/office/powerpoint/2010/main" xmlns="" val="13475504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2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2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2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2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2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2_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3370</TotalTime>
  <Words>2410</Words>
  <Application>Microsoft Office PowerPoint</Application>
  <PresentationFormat>自定义</PresentationFormat>
  <Paragraphs>401</Paragraphs>
  <Slides>53</Slides>
  <Notes>13</Notes>
  <HiddenSlides>0</HiddenSlides>
  <MMClips>0</MMClips>
  <ScaleCrop>false</ScaleCrop>
  <HeadingPairs>
    <vt:vector size="4" baseType="variant">
      <vt:variant>
        <vt:lpstr>主题</vt:lpstr>
      </vt:variant>
      <vt:variant>
        <vt:i4>5</vt:i4>
      </vt:variant>
      <vt:variant>
        <vt:lpstr>幻灯片标题</vt:lpstr>
      </vt:variant>
      <vt:variant>
        <vt:i4>53</vt:i4>
      </vt:variant>
    </vt:vector>
  </HeadingPairs>
  <TitlesOfParts>
    <vt:vector size="58" baseType="lpstr">
      <vt:lpstr>Office 主题​​</vt:lpstr>
      <vt:lpstr>2_自定义设计方案</vt:lpstr>
      <vt:lpstr>1_自定义设计方案</vt:lpstr>
      <vt:lpstr>自定义设计方案</vt:lpstr>
      <vt:lpstr>1_Office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lrsff</dc:creator>
  <cp:lastModifiedBy>dell</cp:lastModifiedBy>
  <cp:revision>391</cp:revision>
  <dcterms:created xsi:type="dcterms:W3CDTF">2020-07-19T08:35:37Z</dcterms:created>
  <dcterms:modified xsi:type="dcterms:W3CDTF">2022-02-25T15:05:38Z</dcterms:modified>
</cp:coreProperties>
</file>