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2"/>
  </p:sldMasterIdLst>
  <p:notesMasterIdLst>
    <p:notesMasterId r:id="rId24"/>
  </p:notesMasterIdLst>
  <p:sldIdLst>
    <p:sldId id="413" r:id="rId3"/>
    <p:sldId id="448" r:id="rId4"/>
    <p:sldId id="495" r:id="rId5"/>
    <p:sldId id="496" r:id="rId6"/>
    <p:sldId id="497" r:id="rId7"/>
    <p:sldId id="500" r:id="rId8"/>
    <p:sldId id="501" r:id="rId9"/>
    <p:sldId id="502" r:id="rId10"/>
    <p:sldId id="515" r:id="rId11"/>
    <p:sldId id="504" r:id="rId12"/>
    <p:sldId id="498" r:id="rId13"/>
    <p:sldId id="511" r:id="rId14"/>
    <p:sldId id="499" r:id="rId15"/>
    <p:sldId id="505" r:id="rId16"/>
    <p:sldId id="506" r:id="rId17"/>
    <p:sldId id="507" r:id="rId18"/>
    <p:sldId id="508" r:id="rId19"/>
    <p:sldId id="509" r:id="rId20"/>
    <p:sldId id="514" r:id="rId21"/>
    <p:sldId id="510" r:id="rId22"/>
    <p:sldId id="51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-63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3549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题型四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教材基础实验</a:t>
            </a:r>
            <a:endParaRPr kumimoji="1" lang="zh-CN" altLang="en-US" sz="2400" b="1" spc="200" baseline="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4678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题型四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教材基础实验</a:t>
            </a:r>
            <a:endParaRPr kumimoji="1" lang="zh-CN" altLang="en-US" sz="2400" b="1" spc="200" baseline="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题型四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教材基础实验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综合型</a:t>
            </a:r>
            <a:endParaRPr kumimoji="1" lang="zh-CN" altLang="en-US" sz="24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6018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题型四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教材基础实验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综合型</a:t>
            </a:r>
            <a:endParaRPr kumimoji="1" lang="zh-CN" altLang="en-US" sz="24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2591826" y="1276195"/>
            <a:ext cx="5882885" cy="729465"/>
            <a:chOff x="823582" y="935961"/>
            <a:chExt cx="5767939" cy="729465"/>
          </a:xfrm>
        </p:grpSpPr>
        <p:sp>
          <p:nvSpPr>
            <p:cNvPr id="21" name="圆角矩形 20"/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综合型</a:t>
              </a:r>
              <a:endPara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题型四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教材基础实验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综合型</a:t>
            </a:r>
            <a:endParaRPr kumimoji="1" lang="zh-CN" altLang="en-US" sz="24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5776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hlinkClick r:id="rId2" action="ppaction://hlinksldjump"/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题型四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教材基础实验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单一型</a:t>
            </a:r>
            <a:endParaRPr kumimoji="1" lang="zh-CN" altLang="en-US" sz="24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2591826" y="1426084"/>
            <a:ext cx="5882885" cy="729465"/>
            <a:chOff x="823582" y="935961"/>
            <a:chExt cx="5767939" cy="729465"/>
          </a:xfrm>
        </p:grpSpPr>
        <p:sp>
          <p:nvSpPr>
            <p:cNvPr id="21" name="圆角矩形 20"/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单一型</a:t>
              </a:r>
              <a:endPara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二</a:t>
              </a:r>
              <a:endPara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81812" y="573931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题型四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教材基础实验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单一型</a:t>
            </a:r>
            <a:endParaRPr kumimoji="1" lang="zh-CN" altLang="en-US" sz="24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81812" y="573931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题型四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教材基础实验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综合型</a:t>
            </a:r>
            <a:endParaRPr kumimoji="1" lang="zh-CN" altLang="en-US" sz="24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5460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1" r:id="rId12"/>
    <p:sldLayoutId id="2147483660" r:id="rId13"/>
    <p:sldLayoutId id="2147483683" r:id="rId14"/>
    <p:sldLayoutId id="2147483661" r:id="rId15"/>
    <p:sldLayoutId id="2147483682" r:id="rId16"/>
    <p:sldLayoutId id="2147483663" r:id="rId17"/>
    <p:sldLayoutId id="2147483664" r:id="rId18"/>
    <p:sldLayoutId id="2147483684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slide" Target="slide1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" Target="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5"/>
          <p:cNvSpPr txBox="1"/>
          <p:nvPr/>
        </p:nvSpPr>
        <p:spPr>
          <a:xfrm>
            <a:off x="1626403" y="3141493"/>
            <a:ext cx="9438675" cy="14773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题型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zh-CN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教材基础实验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090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4499" y="3469840"/>
            <a:ext cx="1098841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甲是电解水的实验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正极端的试管收集到的气体是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它与负极端试管内气体的体积比是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9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乙是过滤液体实验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其中玻璃棒的作用是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9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丙是验证化学反应前后质量守恒的实验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反应结束后天平的指针将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选填“偏左”“偏右”或“不变”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该反应是否遵守质量守恒定律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选填“是”或“否”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54927" y="3469840"/>
            <a:ext cx="869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氧气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4" name="HX+4LX06.eps" descr="id:214750974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168688" y="1601826"/>
            <a:ext cx="3785783" cy="187121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33991" y="3950808"/>
            <a:ext cx="8598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1∶2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79802" y="4485042"/>
            <a:ext cx="8696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引流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97646" y="4964340"/>
            <a:ext cx="8654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偏右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70538" y="5480535"/>
            <a:ext cx="6109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是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4499" y="1048624"/>
            <a:ext cx="8028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·河北模拟预测型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根据如图所示的实验回答问题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67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447448" y="2406638"/>
            <a:ext cx="11355861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此类涉及的基础实验包括常见气体的制取、配制一定溶质质量分数的溶液、教材演示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或探究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实验的再现等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通常是填空及简答题的形式出现。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·宣化区模拟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用如图所示装置测定空气中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氧气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的体积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分数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实验时先在实际容积为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250 mL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的集气瓶中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装进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50 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mL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的水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在粗铜丝末端的铜勺中放足量白磷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按图连好仪器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点燃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酒精灯加热铜丝一端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白磷燃烧。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实验中主要利用铜的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性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25409" y="5628846"/>
            <a:ext cx="864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导热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4" name="HX+4LX07.eps" descr="id:214750975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026553" y="3872923"/>
            <a:ext cx="2332139" cy="191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108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3284" y="2368690"/>
            <a:ext cx="101914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写出白磷燃烧反应的化学方程式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若实验成功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最终集气瓶中水的体积约为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mL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白磷从燃烧到熄灭冷却的过程中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瓶内水面的变化是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</a:t>
            </a:r>
            <a:r>
              <a:rPr lang="en-US" altLang="zh-CN" sz="2400" b="1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由此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现象分析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影响气体压强的主要因素有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矩形 9"/>
              <p:cNvSpPr/>
              <p:nvPr/>
            </p:nvSpPr>
            <p:spPr>
              <a:xfrm>
                <a:off x="6017739" y="2384997"/>
                <a:ext cx="2607370" cy="533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4P+5O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1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点燃</m:t>
                            </m:r>
                            <m:r>
                              <a:rPr lang="en-US" altLang="zh-CN" sz="16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16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16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2P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5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7739" y="2384997"/>
                <a:ext cx="2607370" cy="533992"/>
              </a:xfrm>
              <a:prstGeom prst="rect">
                <a:avLst/>
              </a:prstGeom>
              <a:blipFill rotWithShape="1">
                <a:blip r:embed="rId2"/>
                <a:stretch>
                  <a:fillRect l="-3505" t="-5682" b="-147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6903695" y="2987679"/>
            <a:ext cx="5662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90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11397" y="3551997"/>
            <a:ext cx="21083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先下降后升高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94073" y="4072385"/>
            <a:ext cx="30455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温度和分子数的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多少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646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7449" y="1370202"/>
            <a:ext cx="1083741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题型演练</a:t>
            </a: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·石家庄裕华区校级一模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实验室可利用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Zn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与稀硫酸的反应制取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用浓硫酸配制稀硫酸的操作为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填字母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用玻璃棒引流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并不断搅拌。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将浓硫酸缓缓注入盛有水的烧杯中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水缓缓注入盛有浓硫酸的烧杯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21693" y="4696895"/>
            <a:ext cx="448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4" name="HX+4LX08.eps" descr="id:214750977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716900" y="2583810"/>
            <a:ext cx="4168749" cy="202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14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8726" y="1756294"/>
            <a:ext cx="1113941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(2)Zn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与稀硫酸反应的化学方程式为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图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所示的仪器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的名称为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组装制取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的发生装置应选用的仪器为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_____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填字母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。若用该装置制取氧气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则化学方程式为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为收集并准确测量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的体积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在装入药品前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需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(5)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相同条件下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密度比空气小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利用该性质可以通过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法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收集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若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用图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示装置测量生成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的体积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,H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应从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填“甲”或“乙”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管通入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4662851" y="2344451"/>
            <a:ext cx="1201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锥形瓶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63357" y="1747435"/>
            <a:ext cx="3791036" cy="461665"/>
            <a:chOff x="5663357" y="1747435"/>
            <a:chExt cx="3791036" cy="461665"/>
          </a:xfrm>
        </p:grpSpPr>
        <p:sp>
          <p:nvSpPr>
            <p:cNvPr id="10" name="矩形 9"/>
            <p:cNvSpPr/>
            <p:nvPr/>
          </p:nvSpPr>
          <p:spPr>
            <a:xfrm>
              <a:off x="5663357" y="1747435"/>
              <a:ext cx="37910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Zn+H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SO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4      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ZnSO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+H</a:t>
              </a:r>
              <a:r>
                <a:rPr lang="en-US" altLang="zh-CN" sz="2400" b="1" baseline="-250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zh-CN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↑</a:t>
              </a:r>
              <a:endParaRPr lang="zh-CN" altLang="zh-CN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2371" y="1980124"/>
              <a:ext cx="463550" cy="6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矩形 6"/>
          <p:cNvSpPr/>
          <p:nvPr/>
        </p:nvSpPr>
        <p:spPr>
          <a:xfrm>
            <a:off x="798353" y="2865696"/>
            <a:ext cx="7200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ACD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矩形 7"/>
              <p:cNvSpPr/>
              <p:nvPr/>
            </p:nvSpPr>
            <p:spPr>
              <a:xfrm>
                <a:off x="8143820" y="2802777"/>
                <a:ext cx="3248430" cy="6304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4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𝐌𝐧𝐎𝟐</m:t>
                            </m:r>
                            <m:r>
                              <a:rPr lang="en-US" altLang="zh-CN" sz="24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O+O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↑ 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3820" y="2802777"/>
                <a:ext cx="3248430" cy="630429"/>
              </a:xfrm>
              <a:prstGeom prst="rect">
                <a:avLst/>
              </a:prstGeom>
              <a:blipFill rotWithShape="1">
                <a:blip r:embed="rId3"/>
                <a:stretch>
                  <a:fillRect l="-3002" r="-2814" b="-48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7439143" y="3461042"/>
            <a:ext cx="2401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检查装置气密性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18714" y="4032474"/>
            <a:ext cx="17864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向下排空气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64982" y="4588234"/>
            <a:ext cx="6547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乙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489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 animBg="1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6780" y="1238503"/>
            <a:ext cx="708753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·河北模拟精点型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请根据如图所示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装置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回答下列问题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仪器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的名称是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仪器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名称是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实验室用大理石和稀盐酸制取并收集二氧化碳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应选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用的装置为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填字母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若用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F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装置干燥二氧化碳气体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,F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中应加入的试剂是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实验室用高锰酸钾制取氧气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该反应的化学方程式为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sp>
        <p:nvSpPr>
          <p:cNvPr id="10" name="矩形 9"/>
          <p:cNvSpPr/>
          <p:nvPr/>
        </p:nvSpPr>
        <p:spPr>
          <a:xfrm>
            <a:off x="3375205" y="2395680"/>
            <a:ext cx="11296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铁架台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4" name="HX+4LX09.eps" descr="id:214750978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819484" y="2395680"/>
            <a:ext cx="3475213" cy="26617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5076" y="2950602"/>
            <a:ext cx="1128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集气瓶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08887" y="4024509"/>
            <a:ext cx="522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BD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02622" y="4575706"/>
            <a:ext cx="1266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浓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硫酸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矩形 10"/>
              <p:cNvSpPr/>
              <p:nvPr/>
            </p:nvSpPr>
            <p:spPr>
              <a:xfrm>
                <a:off x="1486266" y="5566033"/>
                <a:ext cx="4090996" cy="629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2KMnO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K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MnO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+MnO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+O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↑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6266" y="5566033"/>
                <a:ext cx="4090996" cy="629916"/>
              </a:xfrm>
              <a:prstGeom prst="rect">
                <a:avLst/>
              </a:prstGeom>
              <a:blipFill rotWithShape="1">
                <a:blip r:embed="rId3"/>
                <a:stretch>
                  <a:fillRect l="-2385" r="-1788" b="-48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6847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8" grpId="0"/>
      <p:bldP spid="9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6109" y="1332557"/>
            <a:ext cx="11424645" cy="5221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·乐东县二模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专家提示在日常防控新型冠状病毒中“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”消毒液可以使病毒灭活。</a:t>
            </a:r>
          </a:p>
          <a:p>
            <a:pPr>
              <a:lnSpc>
                <a:spcPts val="4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其有效成分</a:t>
            </a:r>
            <a:r>
              <a:rPr lang="en-US" altLang="zh-CN" sz="2400" b="1" dirty="0" err="1">
                <a:latin typeface="宋体" pitchFamily="2" charset="-122"/>
                <a:ea typeface="宋体" pitchFamily="2" charset="-122"/>
              </a:rPr>
              <a:t>NaClO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中氯元素的化合价为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所含的阳离子为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写离子符号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”消毒液的消毒原理为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2NaClO+CO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+X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Na</a:t>
            </a:r>
            <a:r>
              <a:rPr lang="en-US" altLang="zh-CN" sz="2400" b="1" baseline="-250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+2HClO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生成的</a:t>
            </a:r>
            <a:r>
              <a:rPr lang="en-US" altLang="zh-CN" sz="2400" b="1" dirty="0" err="1">
                <a:latin typeface="宋体" pitchFamily="2" charset="-122"/>
                <a:ea typeface="宋体" pitchFamily="2" charset="-122"/>
              </a:rPr>
              <a:t>HClO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次氯酸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具有较强的杀菌作用。化学方程式中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X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是生活中常见洗涤用品的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pH,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混用会降低去污效果甚至产生危害的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组合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+mn-ea"/>
              </a:rPr>
              <a:t>____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填序号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洁厕灵和“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”消毒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液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肥皂水和威猛先生</a:t>
            </a:r>
          </a:p>
          <a:p>
            <a:pPr>
              <a:lnSpc>
                <a:spcPts val="4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”消毒液和肥皂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水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”消毒液和威猛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先生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09620" y="2387748"/>
            <a:ext cx="5514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+1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6" name="HX+4LX10.eps" descr="id:214750979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134692" y="5131731"/>
            <a:ext cx="3594267" cy="1336801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585356" y="3660550"/>
            <a:ext cx="486562" cy="61519"/>
            <a:chOff x="6660858" y="3288484"/>
            <a:chExt cx="486562" cy="61519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6660859" y="3288484"/>
              <a:ext cx="486561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660858" y="3350003"/>
              <a:ext cx="486561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9673226" y="2387747"/>
            <a:ext cx="703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Na</a:t>
            </a:r>
            <a:r>
              <a:rPr lang="en-US" altLang="zh-CN" sz="2400" b="1" baseline="30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+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61719" y="3834849"/>
            <a:ext cx="6729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O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2987" y="4900898"/>
            <a:ext cx="448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47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0672" y="2329739"/>
            <a:ext cx="112149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探究发现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曝露在空气中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阳光充足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”消毒液的消毒效果随时间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的推移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而减弱。据此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你认为“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”消毒液应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保存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(5)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”消毒液有一定的刺激性与腐蚀性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必须稀释以后才能使用。将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50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g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含</a:t>
            </a:r>
            <a:r>
              <a:rPr lang="en-US" altLang="zh-CN" sz="2400" b="1" dirty="0" err="1">
                <a:latin typeface="宋体" pitchFamily="2" charset="-122"/>
                <a:ea typeface="宋体" pitchFamily="2" charset="-122"/>
              </a:rPr>
              <a:t>NaClO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5%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”消毒液稀释至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1%,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需向原溶液中加入水的质量为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33848" y="2952455"/>
            <a:ext cx="15155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密封避光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59960" y="4022039"/>
            <a:ext cx="968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200 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g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47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8762" y="1525785"/>
            <a:ext cx="1139071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·承德一模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配制一定溶质质量分数的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氯化钠溶液的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过程如图所示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写出图中有标号的仪器名称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:a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欲配制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50 g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质量分数为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15%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氯化钠溶液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需要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g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氯化钠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u="sng" dirty="0" smtClean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g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水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30113" y="4888488"/>
            <a:ext cx="819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药匙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4" name="HX+4LX11.eps" descr="id:214750981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973993" y="2127935"/>
            <a:ext cx="3350345" cy="25399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76141" y="4888488"/>
            <a:ext cx="9017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量筒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13022" y="5418547"/>
            <a:ext cx="665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7.5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72507" y="5418546"/>
            <a:ext cx="872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42.5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47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5051" y="2057626"/>
            <a:ext cx="111927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称量氯化钠时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氯化钠应放在托盘天平的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填“左”或“右”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。量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取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2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需水的体积时应选用的量筒规格为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填写“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50 mL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”或“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100 mL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”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溶解过程中玻璃棒的作用是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(5)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对所配制的溶液进行检测发现溶质质量分数偏小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其原因可能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+mn-ea"/>
              </a:rPr>
              <a:t>______________</a:t>
            </a:r>
          </a:p>
          <a:p>
            <a:pPr>
              <a:lnSpc>
                <a:spcPts val="4200"/>
              </a:lnSpc>
            </a:pP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_________________________________________________________________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写出一种可能的原因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</a:t>
            </a:r>
          </a:p>
        </p:txBody>
      </p:sp>
      <p:sp>
        <p:nvSpPr>
          <p:cNvPr id="8" name="矩形 7"/>
          <p:cNvSpPr/>
          <p:nvPr/>
        </p:nvSpPr>
        <p:spPr>
          <a:xfrm>
            <a:off x="6641809" y="2132657"/>
            <a:ext cx="448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左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69985" y="2685861"/>
            <a:ext cx="98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50 mL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8777" y="3160958"/>
            <a:ext cx="3218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搅拌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加快溶解的速率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7433" y="3758091"/>
            <a:ext cx="19422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称量时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药品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2342" y="4219942"/>
            <a:ext cx="9856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与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砝码放反了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游码读数不为零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或量取水的体积时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仰视读数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合理即可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068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521393" y="843974"/>
            <a:ext cx="11181249" cy="5750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试题</a:t>
            </a:r>
            <a:r>
              <a:rPr lang="zh-CN" altLang="zh-CN" sz="2400" b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解读</a:t>
            </a:r>
            <a:endParaRPr lang="en-US" altLang="zh-CN" sz="2400" b="1" dirty="0" smtClean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6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教材基础实验是我省每年的必考试题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一般多在第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30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题的位置出现。考试说明要求掌握的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个学生基础实验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粗盐中难溶性杂质的去除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氧气的性质与实验室制取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二氧化碳的性质与实验室制取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;④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金属的物理性质和某些化学性质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燃烧的条件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;⑥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一定溶质质量分数的氯化钠溶液的配制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;⑦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溶液酸碱性的检验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;⑧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酸、碱的化学性质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为该类试题的重要命题素材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有时单独考查实验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有时还需要将两个或几个实验相结合来考查。此类试题多源于课本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立足基础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有利于引导中学教学重视基础实验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练好实验的基本功。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r>
              <a:rPr lang="zh-CN" altLang="en-US" sz="2400" b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6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类题目提醒我们复习时对教材中的每个演示实验或探究实验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都要从实验药品、原理、实验仪器、实验装置、操作步骤、注意事项、实验现象、实验结论、误差分析等方面进行梳理和整合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才能做到以不变应万变。</a:t>
            </a:r>
          </a:p>
        </p:txBody>
      </p:sp>
    </p:spTree>
    <p:extLst>
      <p:ext uri="{BB962C8B-B14F-4D97-AF65-F5344CB8AC3E}">
        <p14:creationId xmlns:p14="http://schemas.microsoft.com/office/powerpoint/2010/main" xmlns="" val="192415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7390" y="1277642"/>
            <a:ext cx="114665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某兴趣小组的同学设计了如图所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示的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三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个实验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天平略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来验证质量守恒定律。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小组同学讨论后认为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只有实验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zh-CN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填甲、乙、丙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能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直接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用于验证质量守恒定律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另外两个被否定的原因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分别是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实验甲中锥形瓶底部放入细沙的作用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      </a:t>
            </a:r>
            <a:r>
              <a:rPr lang="en-US" altLang="zh-CN" sz="2400" b="1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图丁实验为图丙的改进实验。实验时将锥形瓶倾斜即可发生反应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其化学方程式为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;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该装置中小气球的作用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+mn-ea"/>
              </a:rPr>
              <a:t>______________________________</a:t>
            </a:r>
          </a:p>
          <a:p>
            <a:pPr>
              <a:lnSpc>
                <a:spcPct val="150000"/>
              </a:lnSpc>
            </a:pP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87897" y="2439986"/>
            <a:ext cx="448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甲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4" name="HX+4LX12.eps" descr="id:214750982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485674" y="1313061"/>
            <a:ext cx="3334414" cy="278670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2394" y="3522666"/>
            <a:ext cx="78814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乙实验没有发生化学变化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丙实验中气体会逸散到空气中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47037" y="4099766"/>
            <a:ext cx="36184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防止瓶底炸裂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合理即可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矩形 6"/>
              <p:cNvSpPr/>
              <p:nvPr/>
            </p:nvSpPr>
            <p:spPr>
              <a:xfrm>
                <a:off x="845396" y="5025860"/>
                <a:ext cx="3323932" cy="6304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4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𝐌𝐧𝐎𝟐</m:t>
                            </m:r>
                            <m:r>
                              <a:rPr lang="en-US" altLang="zh-CN" sz="24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O+O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↑ 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396" y="5025860"/>
                <a:ext cx="3323932" cy="630429"/>
              </a:xfrm>
              <a:prstGeom prst="rect">
                <a:avLst/>
              </a:prstGeom>
              <a:blipFill rotWithShape="1">
                <a:blip r:embed="rId3"/>
                <a:stretch>
                  <a:fillRect l="-2936" r="-550" b="-3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7520767" y="5156900"/>
            <a:ext cx="40644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平衡气压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防止胶塞崩开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合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6283" y="5656289"/>
            <a:ext cx="12325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理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即可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47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 animBg="1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628" y="1045710"/>
            <a:ext cx="11651147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6.(2021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·石家庄桥西区模拟</a:t>
            </a: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某化学兴趣小组</a:t>
            </a:r>
            <a:r>
              <a:rPr lang="zh-CN" altLang="zh-CN" sz="2300" b="1" dirty="0" smtClean="0">
                <a:latin typeface="宋体" pitchFamily="2" charset="-122"/>
                <a:ea typeface="宋体" pitchFamily="2" charset="-122"/>
              </a:rPr>
              <a:t>的同学做</a:t>
            </a:r>
            <a:endParaRPr lang="en-US" altLang="zh-CN" sz="23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300" b="1" dirty="0" smtClean="0">
                <a:latin typeface="宋体" pitchFamily="2" charset="-122"/>
                <a:ea typeface="宋体" pitchFamily="2" charset="-122"/>
              </a:rPr>
              <a:t>粗盐</a:t>
            </a: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含有难溶性杂质</a:t>
            </a: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提纯实验</a:t>
            </a: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并计算</a:t>
            </a:r>
            <a:r>
              <a:rPr lang="zh-CN" altLang="zh-CN" sz="2300" b="1" dirty="0" smtClean="0">
                <a:latin typeface="宋体" pitchFamily="2" charset="-122"/>
                <a:ea typeface="宋体" pitchFamily="2" charset="-122"/>
              </a:rPr>
              <a:t>产率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。如图</a:t>
            </a:r>
            <a:r>
              <a:rPr lang="zh-CN" altLang="zh-CN" sz="2300" b="1" dirty="0" smtClean="0">
                <a:latin typeface="宋体" pitchFamily="2" charset="-122"/>
                <a:ea typeface="宋体" pitchFamily="2" charset="-122"/>
              </a:rPr>
              <a:t>是</a:t>
            </a:r>
            <a:endParaRPr lang="en-US" altLang="zh-CN" sz="23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300" b="1" dirty="0" smtClean="0">
                <a:latin typeface="宋体" pitchFamily="2" charset="-122"/>
                <a:ea typeface="宋体" pitchFamily="2" charset="-122"/>
              </a:rPr>
              <a:t>同学们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做粗盐提纯实验的操作示意图。</a:t>
            </a:r>
          </a:p>
          <a:p>
            <a:pPr>
              <a:lnSpc>
                <a:spcPct val="150000"/>
              </a:lnSpc>
            </a:pP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请回答下列问题</a:t>
            </a:r>
            <a:r>
              <a:rPr lang="en-US" altLang="zh-CN" sz="2300" b="1" dirty="0" smtClean="0">
                <a:latin typeface="宋体" pitchFamily="2" charset="-122"/>
                <a:ea typeface="宋体" pitchFamily="2" charset="-122"/>
              </a:rPr>
              <a:t>:</a:t>
            </a:r>
            <a:endParaRPr lang="zh-CN" altLang="zh-CN" sz="23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操作</a:t>
            </a: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中用玻璃棒搅拌的目的是</a:t>
            </a:r>
            <a:r>
              <a:rPr lang="zh-CN" altLang="zh-CN" sz="2300" b="1" u="sng" dirty="0">
                <a:latin typeface="宋体" pitchFamily="2" charset="-122"/>
                <a:ea typeface="宋体" pitchFamily="2" charset="-122"/>
              </a:rPr>
              <a:t>　　　　　　　　</a:t>
            </a:r>
            <a:r>
              <a:rPr lang="en-US" altLang="zh-CN" sz="2300" b="1" dirty="0" smtClean="0">
                <a:latin typeface="宋体" pitchFamily="2" charset="-122"/>
                <a:ea typeface="宋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2300" b="1" dirty="0" smtClean="0">
                <a:latin typeface="宋体" pitchFamily="2" charset="-122"/>
                <a:ea typeface="宋体" pitchFamily="2" charset="-122"/>
              </a:rPr>
              <a:t>操作</a:t>
            </a: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中用玻璃棒搅拌的目的</a:t>
            </a:r>
            <a:r>
              <a:rPr lang="zh-CN" altLang="zh-CN" sz="23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300" b="1" dirty="0" smtClean="0">
                <a:latin typeface="+mn-ea"/>
              </a:rPr>
              <a:t>______________________</a:t>
            </a:r>
          </a:p>
          <a:p>
            <a:pPr>
              <a:lnSpc>
                <a:spcPct val="150000"/>
              </a:lnSpc>
            </a:pPr>
            <a:r>
              <a:rPr lang="zh-CN" altLang="zh-CN" sz="23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en-US" altLang="zh-CN" sz="2300" b="1" u="sng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23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 </a:t>
            </a:r>
            <a:endParaRPr lang="en-US" altLang="zh-CN" sz="23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操作</a:t>
            </a: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⑥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中的错误是</a:t>
            </a:r>
            <a:r>
              <a:rPr lang="zh-CN" altLang="zh-CN" sz="23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300" b="1" u="sng" dirty="0">
                <a:latin typeface="宋体" pitchFamily="2" charset="-122"/>
                <a:ea typeface="宋体" pitchFamily="2" charset="-122"/>
              </a:rPr>
              <a:t>                                   </a:t>
            </a:r>
            <a:r>
              <a:rPr lang="en-US" altLang="zh-CN" sz="2300" b="1" u="sng" dirty="0" smtClean="0">
                <a:latin typeface="宋体" pitchFamily="2" charset="-122"/>
                <a:ea typeface="宋体" pitchFamily="2" charset="-122"/>
              </a:rPr>
              <a:t>            </a:t>
            </a:r>
            <a:r>
              <a:rPr lang="zh-CN" altLang="zh-CN" sz="23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3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粗盐提纯实验的操作顺序为</a:t>
            </a: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填操作序号</a:t>
            </a: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3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300" b="1" u="sng" dirty="0">
                <a:latin typeface="宋体" pitchFamily="2" charset="-122"/>
                <a:ea typeface="宋体" pitchFamily="2" charset="-122"/>
              </a:rPr>
              <a:t>     </a:t>
            </a:r>
            <a:r>
              <a:rPr lang="en-US" altLang="zh-CN" sz="23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3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称量精盐并计算产率。</a:t>
            </a: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3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操作</a:t>
            </a: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中</a:t>
            </a: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当观察到</a:t>
            </a:r>
            <a:r>
              <a:rPr lang="zh-CN" altLang="zh-CN" sz="2300" b="1" u="sng" dirty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en-US" altLang="zh-CN" sz="2300" b="1" u="sng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300" b="1" dirty="0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en-US" altLang="zh-CN" sz="23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300" b="1" dirty="0">
                <a:latin typeface="宋体" pitchFamily="2" charset="-122"/>
                <a:ea typeface="宋体" pitchFamily="2" charset="-122"/>
              </a:rPr>
              <a:t>停止加热</a:t>
            </a:r>
            <a:r>
              <a:rPr lang="zh-CN" altLang="zh-CN" sz="23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3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80799" y="3195265"/>
            <a:ext cx="210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加快溶解速率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4" name="HX+4LX13.eps" descr="id:214750983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035288" y="1627947"/>
            <a:ext cx="3675238" cy="277474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32195" y="3768186"/>
            <a:ext cx="2742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防止局部温度过高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6925" y="4231249"/>
            <a:ext cx="20536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造成液体飞溅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5341" y="4773793"/>
            <a:ext cx="70237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缺少玻璃棒引流、漏斗下端没有紧靠在烧杯内壁上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90942" y="5313215"/>
            <a:ext cx="20980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①⑤②③⑥④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49717" y="5774880"/>
            <a:ext cx="34634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蒸发皿中出现较多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固体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56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343023" y="2656900"/>
            <a:ext cx="5990707" cy="872524"/>
            <a:chOff x="3027246" y="2016110"/>
            <a:chExt cx="5990707" cy="872524"/>
          </a:xfrm>
        </p:grpSpPr>
        <p:sp>
          <p:nvSpPr>
            <p:cNvPr id="38" name="圆角矩形 6"/>
            <p:cNvSpPr/>
            <p:nvPr>
              <p:custDataLst>
                <p:tags r:id="rId3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zh-CN" altLang="en-US" sz="3200" b="1" strike="noStrike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一</a:t>
              </a:r>
            </a:p>
          </p:txBody>
        </p:sp>
        <p:sp>
          <p:nvSpPr>
            <p:cNvPr id="45" name="文本框 2">
              <a:hlinkClick r:id="rId6" action="ppaction://hlinksldjump"/>
            </p:cNvPr>
            <p:cNvSpPr txBox="1"/>
            <p:nvPr/>
          </p:nvSpPr>
          <p:spPr>
            <a:xfrm>
              <a:off x="4028596" y="2032230"/>
              <a:ext cx="4838313" cy="6612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综合</a:t>
              </a: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型</a:t>
              </a:r>
              <a:endParaRPr lang="zh-CN" altLang="en-US" sz="2800" b="1" dirty="0">
                <a:solidFill>
                  <a:srgbClr val="01B0F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343023" y="3984921"/>
            <a:ext cx="5992288" cy="872524"/>
            <a:chOff x="3043127" y="3252773"/>
            <a:chExt cx="5992288" cy="872524"/>
          </a:xfrm>
        </p:grpSpPr>
        <p:sp>
          <p:nvSpPr>
            <p:cNvPr id="42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zh-CN" altLang="en-US" sz="3200" b="1" noProof="1">
                  <a:solidFill>
                    <a:schemeClr val="bg1"/>
                  </a:solidFill>
                  <a:latin typeface="FZDaHei-B02" panose="03000509000000000000" pitchFamily="66" charset="-122"/>
                  <a:ea typeface="FZDaHei-B02" panose="03000509000000000000" pitchFamily="66" charset="-122"/>
                </a:rPr>
                <a:t>二</a:t>
              </a:r>
            </a:p>
          </p:txBody>
        </p:sp>
        <p:sp>
          <p:nvSpPr>
            <p:cNvPr id="46" name="文本框 16">
              <a:hlinkClick r:id="rId7" action="ppaction://hlinksldjump"/>
            </p:cNvPr>
            <p:cNvSpPr txBox="1"/>
            <p:nvPr/>
          </p:nvSpPr>
          <p:spPr>
            <a:xfrm>
              <a:off x="4299626" y="3288561"/>
              <a:ext cx="4329600" cy="6568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单一</a:t>
              </a: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型</a:t>
              </a:r>
              <a:endParaRPr lang="zh-CN" altLang="en-US" sz="2800" b="1" dirty="0">
                <a:solidFill>
                  <a:srgbClr val="01B0F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5" dirty="0">
                  <a:solidFill>
                    <a:prstClr val="white"/>
                  </a:solidFill>
                </a:rPr>
                <a:t>a</a:t>
              </a:r>
              <a:endParaRPr lang="zh-CN" altLang="en-US" sz="1015" dirty="0">
                <a:solidFill>
                  <a:prstClr val="white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0797" y="-61425"/>
            <a:ext cx="2615171" cy="1194988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/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764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472615" y="1962856"/>
            <a:ext cx="11381029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·石家庄长安区模拟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根据如图所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示实验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回答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相关问题。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甲为电解水实验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生成的气体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乙实验验证人体呼出气体中二氧化碳含量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比空气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多时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除了要控制两种气体样品的体积相同外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还要控制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相同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实验现象是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丙图中仪器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的名称为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丙装置可用来测量生成氧气的体积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进行操作时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集气瓶中未装满水是否会影响实验结果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填“是”或“否”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00161" y="2967113"/>
            <a:ext cx="9006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氢气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4" name="HX+4LX01.eps" descr="id:214750966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846492" y="2038357"/>
            <a:ext cx="3827757" cy="215364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52741" y="4114013"/>
            <a:ext cx="30059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加入饱和石灰水的量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56295" y="4619204"/>
            <a:ext cx="6739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呼出气体瓶中的石灰水比空气瓶中的石灰水浑浊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34156" y="5208959"/>
            <a:ext cx="907628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量筒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89645" y="5765466"/>
            <a:ext cx="5042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否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996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" grpId="0"/>
      <p:bldP spid="6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724" y="1225689"/>
            <a:ext cx="1098841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题型演练</a:t>
            </a: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·河北模拟决胜型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根据如图所示的实验回答问题。</a:t>
            </a: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甲实验中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配制质量分数为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10%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稀硫酸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若量取浓硫酸时仰视读数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得到溶液中溶质的质量分数会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选填“大于”“小于”或“等于”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10%;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操作中用玻璃棒搅拌的目的是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08477" y="5091177"/>
            <a:ext cx="8696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大于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4" name="HX+4LX02.eps" descr="id:21475096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181767" y="2455325"/>
            <a:ext cx="4109973" cy="2066339"/>
          </a:xfrm>
          <a:prstGeom prst="rect">
            <a:avLst/>
          </a:prstGeom>
        </p:spPr>
      </p:pic>
      <p:pic>
        <p:nvPicPr>
          <p:cNvPr id="5" name="HX+4LX02A.eps" descr="id:214750969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923122" y="2642529"/>
            <a:ext cx="1960820" cy="18791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08477" y="5631138"/>
            <a:ext cx="2725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使热量及时的扩散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523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0002" y="1936593"/>
            <a:ext cx="114330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乙图所示右边的铁丝能更剧烈燃烧其原因是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两个集气瓶底部都加了少量的水的原因是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       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丙实验是铭铭同学用来测定空气中氧气含量的装置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请你指出装置中的错误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_______________________________________________________________________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23749" y="2012094"/>
            <a:ext cx="47201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铁丝绕成螺旋状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增大了受热面积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19585" y="2542792"/>
            <a:ext cx="5213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防止生成物熔化溅落下来炸裂集气瓶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3892" y="3609592"/>
            <a:ext cx="10912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木炭在空气中燃烧生成二氧化碳气体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没有形成压强差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不能用来测定空气中氧气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8479" y="4192426"/>
            <a:ext cx="8738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含量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564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7055" y="1342039"/>
            <a:ext cx="1108908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·保定部分县市模拟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根据如图所示的实验回答问题。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甲实验体现了碳单质具有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性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结束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后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若先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熄灭酒精灯可能导致的后果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+mn-ea"/>
              </a:rPr>
              <a:t>___________________</a:t>
            </a:r>
          </a:p>
          <a:p>
            <a:pPr>
              <a:lnSpc>
                <a:spcPct val="150000"/>
              </a:lnSpc>
            </a:pP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乙实验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填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能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或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不能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验证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Fe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Cu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Ag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的活动性顺序。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丙实验观察到的实验现象为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硫酸铵固体减少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酚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酞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溶液浸湿的滤纸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;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小气球变大。因此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为保证铵态氮肥的肥效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不能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高温暴晒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不能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66445" y="1933526"/>
            <a:ext cx="8780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还原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4" name="HX+4LX03.eps" descr="id:214750971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204434" y="2021748"/>
            <a:ext cx="3582097" cy="3162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09563" y="2543920"/>
            <a:ext cx="23656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石灰水倒吸进热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2522" y="3005585"/>
            <a:ext cx="30130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的试管中使试管炸裂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49064" y="3570778"/>
            <a:ext cx="9226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不能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89349" y="5209566"/>
            <a:ext cx="1477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变成红色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7160" y="5751916"/>
            <a:ext cx="30129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与碱性物质混合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使用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67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443" y="1456793"/>
            <a:ext cx="1132397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·张家口宣化区模拟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根据如图所示实验回答问题。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实验室用甲图装置组合制取一瓶比较纯净的氧气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发生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的化学方程式为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当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观察到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开始收集氧气。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乙装置用来探究燃烧的条件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当观察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到</a:t>
            </a:r>
            <a:r>
              <a:rPr lang="en-US" altLang="zh-CN" sz="2400" b="1" dirty="0" smtClean="0">
                <a:latin typeface="+mn-ea"/>
              </a:rPr>
              <a:t>________________</a:t>
            </a:r>
          </a:p>
          <a:p>
            <a:pPr>
              <a:lnSpc>
                <a:spcPct val="150000"/>
              </a:lnSpc>
            </a:pP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说明可燃物燃烧温度需要达到着火点。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丙图所示实验中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证明铁钉生锈需要与氧气接触的实验现象是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实验中使用经煮沸迅速冷却的蒸馏水的原因是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矩形 9"/>
              <p:cNvSpPr/>
              <p:nvPr/>
            </p:nvSpPr>
            <p:spPr>
              <a:xfrm>
                <a:off x="3417151" y="2477116"/>
                <a:ext cx="4090996" cy="629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2KMnO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K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MnO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+MnO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+O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↑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7151" y="2477116"/>
                <a:ext cx="4090996" cy="629916"/>
              </a:xfrm>
              <a:prstGeom prst="rect">
                <a:avLst/>
              </a:prstGeom>
              <a:blipFill rotWithShape="1">
                <a:blip r:embed="rId2"/>
                <a:stretch>
                  <a:fillRect l="-2385" r="-1788" b="-3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HX+4LX04.eps" descr="id:214750971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502570" y="1447309"/>
            <a:ext cx="3216849" cy="294284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4856" y="3119152"/>
            <a:ext cx="39819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气泡连续并比较均匀地冒出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57431" y="3765116"/>
            <a:ext cx="21637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铜片上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的白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磷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5284" y="4260549"/>
            <a:ext cx="29305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燃烧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红磷不能燃烧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5599" y="5303821"/>
            <a:ext cx="46669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中铁钉生锈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,②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中铁钉没有生锈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4206" y="5877205"/>
            <a:ext cx="24818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除去水中的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氧气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67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9440" y="3612719"/>
            <a:ext cx="11869672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实验室用甲装置制取氧气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请指出图中的一处错误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en-US" altLang="zh-CN" sz="2400" b="1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9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该实验中反应的化学方程式为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9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乙为验证铝、铜、银三种金属活动性顺序的实验。试管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中的金属片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X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9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丙实验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是粗盐提纯实验中的两步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做完步骤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后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滤液仍然浑浊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其原因可能是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;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步骤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当观察到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</a:t>
            </a:r>
            <a:r>
              <a:rPr lang="en-US" altLang="zh-CN" sz="2400" b="1" u="sng" dirty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时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</a:p>
          <a:p>
            <a:pPr>
              <a:lnSpc>
                <a:spcPts val="39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停止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加热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1" name="HX+4LX05.eps" descr="id:214750972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117035" y="1737810"/>
            <a:ext cx="3629424" cy="1874909"/>
          </a:xfrm>
          <a:prstGeom prst="rect">
            <a:avLst/>
          </a:prstGeom>
        </p:spPr>
      </p:pic>
      <p:pic>
        <p:nvPicPr>
          <p:cNvPr id="12" name="HX+4LX05A.eps" descr="id:214750973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076596" y="1630869"/>
            <a:ext cx="2018780" cy="199235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824711" y="3600170"/>
            <a:ext cx="33048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试管口没有塞一团棉花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矩形 13"/>
              <p:cNvSpPr/>
              <p:nvPr/>
            </p:nvSpPr>
            <p:spPr>
              <a:xfrm>
                <a:off x="4566443" y="4016198"/>
                <a:ext cx="4090996" cy="629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2KMnO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宋体" panose="02010600030101010101" pitchFamily="2" charset="-122"/>
                    <a:cs typeface="Cambria Math" panose="02040503050406030204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K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MnO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+MnO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+O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↑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6443" y="4016198"/>
                <a:ext cx="4090996" cy="629916"/>
              </a:xfrm>
              <a:prstGeom prst="rect">
                <a:avLst/>
              </a:prstGeom>
              <a:blipFill rotWithShape="1">
                <a:blip r:embed="rId4"/>
                <a:stretch>
                  <a:fillRect l="-2235" r="-1937" b="-48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10680977" y="4646114"/>
            <a:ext cx="448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铜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0505" y="5588693"/>
            <a:ext cx="45384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滤纸破损或液面高于滤纸边缘等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95376" y="5575297"/>
            <a:ext cx="33723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蒸发皿中出现较多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固体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9440" y="1107346"/>
            <a:ext cx="8187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·保定竞秀区模拟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根据如图所示的实验回答问题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232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3651</TotalTime>
  <Words>1064</Words>
  <Application>Microsoft Office PowerPoint</Application>
  <PresentationFormat>自定义</PresentationFormat>
  <Paragraphs>202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Office 主题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dell</cp:lastModifiedBy>
  <cp:revision>758</cp:revision>
  <dcterms:created xsi:type="dcterms:W3CDTF">2021-10-26T10:56:00Z</dcterms:created>
  <dcterms:modified xsi:type="dcterms:W3CDTF">2022-02-25T15:31:08Z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5BD583E6F73145C78A4F5BF45C4A3CC1</vt:lpwstr>
  </property>
  <property fmtid="{D5CDD505-2E9C-101B-9397-08002B2CF9AE}" pid="3" name="KSOProductBuildVer">
    <vt:lpwstr>2052-11.1.0.10938</vt:lpwstr>
  </property>
</Properties>
</file>