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88" r:id="rId3"/>
    <p:sldMasterId id="2147483674" r:id="rId4"/>
    <p:sldMasterId id="2147483660" r:id="rId5"/>
  </p:sldMasterIdLst>
  <p:notesMasterIdLst>
    <p:notesMasterId r:id="rId48"/>
  </p:notesMasterIdLst>
  <p:handoutMasterIdLst>
    <p:handoutMasterId r:id="rId49"/>
  </p:handoutMasterIdLst>
  <p:sldIdLst>
    <p:sldId id="277" r:id="rId6"/>
    <p:sldId id="275" r:id="rId7"/>
    <p:sldId id="261" r:id="rId8"/>
    <p:sldId id="280" r:id="rId9"/>
    <p:sldId id="281" r:id="rId10"/>
    <p:sldId id="282" r:id="rId11"/>
    <p:sldId id="283" r:id="rId12"/>
    <p:sldId id="284" r:id="rId13"/>
    <p:sldId id="285" r:id="rId14"/>
    <p:sldId id="286" r:id="rId15"/>
    <p:sldId id="393" r:id="rId16"/>
    <p:sldId id="394" r:id="rId17"/>
    <p:sldId id="395" r:id="rId18"/>
    <p:sldId id="396" r:id="rId19"/>
    <p:sldId id="397" r:id="rId20"/>
    <p:sldId id="322" r:id="rId21"/>
    <p:sldId id="272" r:id="rId22"/>
    <p:sldId id="398" r:id="rId23"/>
    <p:sldId id="293" r:id="rId24"/>
    <p:sldId id="399" r:id="rId25"/>
    <p:sldId id="294" r:id="rId26"/>
    <p:sldId id="295" r:id="rId27"/>
    <p:sldId id="332" r:id="rId28"/>
    <p:sldId id="400" r:id="rId29"/>
    <p:sldId id="401" r:id="rId30"/>
    <p:sldId id="296" r:id="rId31"/>
    <p:sldId id="335" r:id="rId32"/>
    <p:sldId id="279" r:id="rId33"/>
    <p:sldId id="273" r:id="rId34"/>
    <p:sldId id="298" r:id="rId35"/>
    <p:sldId id="352" r:id="rId36"/>
    <p:sldId id="353" r:id="rId37"/>
    <p:sldId id="354" r:id="rId38"/>
    <p:sldId id="355" r:id="rId39"/>
    <p:sldId id="356" r:id="rId40"/>
    <p:sldId id="360" r:id="rId41"/>
    <p:sldId id="361" r:id="rId42"/>
    <p:sldId id="362" r:id="rId43"/>
    <p:sldId id="357" r:id="rId44"/>
    <p:sldId id="358" r:id="rId45"/>
    <p:sldId id="359" r:id="rId46"/>
    <p:sldId id="402"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66"/>
    <a:srgbClr val="7EB1EE"/>
    <a:srgbClr val="FFDC6D"/>
    <a:srgbClr val="01B0F0"/>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a16="http://schemas.microsoft.com/office/drawing/2014/main" xmlns=""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xmlns=""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12</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18</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19</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20</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21</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25</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11</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3178973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6" name="KSO_Shape"/>
          <p:cNvSpPr/>
          <p:nvPr userDrawn="1"/>
        </p:nvSpPr>
        <p:spPr bwMode="auto">
          <a:xfrm>
            <a:off x="109882" y="106967"/>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圆角矩形 6"/>
          <p:cNvSpPr/>
          <p:nvPr userDrawn="1"/>
        </p:nvSpPr>
        <p:spPr>
          <a:xfrm>
            <a:off x="10389647" y="51551"/>
            <a:ext cx="1713390" cy="4610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schemeClr val="tx1"/>
                </a:solidFill>
                <a:latin typeface="黑体" panose="02010609060101010101" pitchFamily="49" charset="-122"/>
                <a:ea typeface="黑体" panose="02010609060101010101" pitchFamily="49" charset="-122"/>
              </a:rPr>
              <a:t>返回目录</a:t>
            </a:r>
          </a:p>
        </p:txBody>
      </p:sp>
    </p:spTree>
    <p:extLst>
      <p:ext uri="{BB962C8B-B14F-4D97-AF65-F5344CB8AC3E}">
        <p14:creationId xmlns:p14="http://schemas.microsoft.com/office/powerpoint/2010/main" xmlns="" val="513774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120054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098182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118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59144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441050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267632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8932380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7281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7869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720195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150910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739997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2853159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011517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806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0622147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0349214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687267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8790841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5890989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7914348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3007458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859605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5250359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7303697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5138991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029222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687950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710681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8557120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4549839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912495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535516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7381181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94762856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537909065"/>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721676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40304395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88208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291870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9713152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075034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61054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43520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66226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燃料、能源与环境</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燃料、能源与环境</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8216114" cy="584775"/>
          </a:xfrm>
          <a:prstGeom prst="rect">
            <a:avLst/>
          </a:prstGeom>
          <a:noFill/>
        </p:spPr>
        <p:txBody>
          <a:bodyPr wrap="square" rtlCol="0">
            <a:spAutoFit/>
          </a:bodyPr>
          <a:lstStyle/>
          <a:p>
            <a:r>
              <a:rPr lang="zh-CN" altLang="en-US" sz="3200" b="1" spc="200" baseline="0" dirty="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16</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燃料、能源与环境</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6" r:id="rId8"/>
    <p:sldLayoutId id="2147483687" r:id="rId9"/>
    <p:sldLayoutId id="2147483673" r:id="rId10"/>
    <p:sldLayoutId id="2147483672" r:id="rId11"/>
    <p:sldLayoutId id="2147483656" r:id="rId12"/>
    <p:sldLayoutId id="2147483657" r:id="rId13"/>
    <p:sldLayoutId id="2147483658" r:id="rId14"/>
    <p:sldLayoutId id="214748365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5818082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4276360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4578453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tags" Target="../tags/tag3.xml"/><Relationship Id="rId7" Type="http://schemas.openxmlformats.org/officeDocument/2006/relationships/slideLayout" Target="../slideLayouts/slideLayout4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8.xml"/><Relationship Id="rId5" Type="http://schemas.openxmlformats.org/officeDocument/2006/relationships/tags" Target="../tags/tag5.xml"/><Relationship Id="rId10" Type="http://schemas.openxmlformats.org/officeDocument/2006/relationships/slide" Target="slide16.xml"/><Relationship Id="rId4" Type="http://schemas.openxmlformats.org/officeDocument/2006/relationships/tags" Target="../tags/tag4.xml"/><Relationship Id="rId9"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8.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12.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16.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16.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36.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1.jpeg"/><Relationship Id="rId5" Type="http://schemas.openxmlformats.org/officeDocument/2006/relationships/slide" Target="slide28.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 Target="slide28.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28.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28.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773842"/>
            <a:ext cx="5990707" cy="872524"/>
            <a:chOff x="3027246" y="2016110"/>
            <a:chExt cx="5990707" cy="872524"/>
          </a:xfrm>
        </p:grpSpPr>
        <p:sp>
          <p:nvSpPr>
            <p:cNvPr id="38" name="圆角矩形 6">
              <a:hlinkClick r:id="rId8" action="ppaction://hlinksldjump"/>
            </p:cNvPr>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9"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1173" y="3961489"/>
            <a:ext cx="5992288" cy="872524"/>
            <a:chOff x="3043127" y="3252773"/>
            <a:chExt cx="5992288" cy="872524"/>
          </a:xfrm>
        </p:grpSpPr>
        <p:sp>
          <p:nvSpPr>
            <p:cNvPr id="42"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4"/>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0"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5148481"/>
            <a:ext cx="5990707" cy="872524"/>
            <a:chOff x="3027246" y="4456098"/>
            <a:chExt cx="5990707" cy="872524"/>
          </a:xfrm>
        </p:grpSpPr>
        <p:sp>
          <p:nvSpPr>
            <p:cNvPr id="34"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1"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575833" y="1293368"/>
            <a:ext cx="9712711" cy="1107996"/>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16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燃料、能源与环境</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3031" y="1928044"/>
            <a:ext cx="10299248"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8.(2020</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8)2020</a:t>
            </a:r>
            <a:r>
              <a:rPr lang="zh-CN" altLang="zh-CN" sz="2400" b="1" dirty="0">
                <a:latin typeface="宋体" pitchFamily="2" charset="-122"/>
                <a:ea typeface="宋体" pitchFamily="2" charset="-122"/>
              </a:rPr>
              <a:t>年世界环境日中国宣传主题是“美丽</a:t>
            </a:r>
            <a:r>
              <a:rPr lang="zh-CN" altLang="zh-CN" sz="2400" b="1" dirty="0" smtClean="0">
                <a:latin typeface="宋体" pitchFamily="2" charset="-122"/>
                <a:ea typeface="宋体" pitchFamily="2" charset="-122"/>
              </a:rPr>
              <a:t>中国</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我</a:t>
            </a:r>
            <a:r>
              <a:rPr lang="zh-CN" altLang="zh-CN" sz="2400" b="1" dirty="0">
                <a:latin typeface="宋体" pitchFamily="2" charset="-122"/>
                <a:ea typeface="宋体" pitchFamily="2" charset="-122"/>
              </a:rPr>
              <a:t>是行动者”。下列做法与这一主题不相符的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垃圾分类投放</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野炊明火烧烤</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控制汽车鸣笛</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坚持绿色出行</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6847021" y="2586673"/>
            <a:ext cx="598810"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3031" y="1928044"/>
            <a:ext cx="10299248"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9.(2018</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9</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“山青</a:t>
            </a:r>
            <a:r>
              <a:rPr lang="zh-CN" altLang="zh-CN" sz="2400" b="1" dirty="0" smtClean="0">
                <a:latin typeface="宋体" pitchFamily="2" charset="-122"/>
                <a:ea typeface="宋体" pitchFamily="2" charset="-122"/>
              </a:rPr>
              <a:t>水绿</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天蓝</a:t>
            </a:r>
            <a:r>
              <a:rPr lang="zh-CN" altLang="zh-CN" sz="2400" b="1" dirty="0">
                <a:latin typeface="宋体" pitchFamily="2" charset="-122"/>
                <a:ea typeface="宋体" pitchFamily="2" charset="-122"/>
              </a:rPr>
              <a:t>地净”要靠我们大家共同创造和维护。下列做法与此相违背的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参加植树造林</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扩大植被面积</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改进污水处理技术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减少水体污染</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节日燃放烟花爆竹</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增加喜庆气氛</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使用新型可降解塑料</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减少白色污染</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702537" y="2583952"/>
            <a:ext cx="598810"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96788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3031" y="1928044"/>
            <a:ext cx="10299248"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10.(2017</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下列做法不符合“节能减排”的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加大对核能的利用</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在田野里焚烧秸秆</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用水后</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随手关闭水龙头</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推广使用以电池提供动力的客车</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8678265" y="2016965"/>
            <a:ext cx="598810" cy="461665"/>
          </a:xfrm>
          <a:prstGeom prst="rect">
            <a:avLst/>
          </a:prstGeom>
        </p:spPr>
        <p:txBody>
          <a:bodyPr wrap="square">
            <a:spAutoFit/>
          </a:bodyPr>
          <a:lstStyle/>
          <a:p>
            <a:r>
              <a:rPr lang="en-US" altLang="zh-CN" sz="2400" b="1" dirty="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65218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3031" y="1928044"/>
            <a:ext cx="10299248"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11.(2015</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8)2015</a:t>
            </a:r>
            <a:r>
              <a:rPr lang="zh-CN" altLang="zh-CN" sz="2400" b="1" dirty="0">
                <a:latin typeface="宋体" pitchFamily="2" charset="-122"/>
                <a:ea typeface="宋体" pitchFamily="2" charset="-122"/>
              </a:rPr>
              <a:t>年“世界环境日”中国主题为“践行绿色生活”。下列做法符合这一主题的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提倡使用私家车</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用一次性塑料袋购物</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用节能灯代替白炽灯</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夏季空调温度尽量调低</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998894" y="2583022"/>
            <a:ext cx="598810"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C</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1549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3031" y="1928044"/>
            <a:ext cx="10299248"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12.(2014</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保护</a:t>
            </a:r>
            <a:r>
              <a:rPr lang="zh-CN" altLang="zh-CN" sz="2400" b="1" dirty="0" smtClean="0">
                <a:latin typeface="宋体" pitchFamily="2" charset="-122"/>
                <a:ea typeface="宋体" pitchFamily="2" charset="-122"/>
              </a:rPr>
              <a:t>环境</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节约资源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从</a:t>
            </a:r>
            <a:r>
              <a:rPr lang="zh-CN" altLang="zh-CN" sz="2400" b="1" dirty="0">
                <a:latin typeface="宋体" pitchFamily="2" charset="-122"/>
                <a:ea typeface="宋体" pitchFamily="2" charset="-122"/>
              </a:rPr>
              <a:t>我做起。下列做法不符合这一理念的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纸张要双面使用</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随手关闭水龙头</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尽量不用一次性物品</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少用自动铅笔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多用木制铅笔</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2854409" y="2572135"/>
            <a:ext cx="598810"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99908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33031" y="1928044"/>
            <a:ext cx="10398998"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13.(2014</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35</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含碳燃料不充分燃烧会生成一氧化碳等</a:t>
            </a:r>
            <a:r>
              <a:rPr lang="zh-CN" altLang="zh-CN" sz="2400" b="1" dirty="0" smtClean="0">
                <a:latin typeface="宋体" pitchFamily="2" charset="-122"/>
                <a:ea typeface="宋体" pitchFamily="2" charset="-122"/>
              </a:rPr>
              <a:t>物质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浪费资源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且</a:t>
            </a:r>
            <a:r>
              <a:rPr lang="zh-CN" altLang="zh-CN" sz="2400" b="1" dirty="0">
                <a:latin typeface="宋体" pitchFamily="2" charset="-122"/>
                <a:ea typeface="宋体" pitchFamily="2" charset="-122"/>
              </a:rPr>
              <a:t>污染空气。为使其充分</a:t>
            </a:r>
            <a:r>
              <a:rPr lang="zh-CN" altLang="zh-CN" sz="2400" b="1" dirty="0" smtClean="0">
                <a:latin typeface="宋体" pitchFamily="2" charset="-122"/>
                <a:ea typeface="宋体" pitchFamily="2" charset="-122"/>
              </a:rPr>
              <a:t>燃烧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采取的</a:t>
            </a:r>
            <a:r>
              <a:rPr lang="zh-CN" altLang="zh-CN" sz="2400" b="1" dirty="0" smtClean="0">
                <a:latin typeface="宋体" pitchFamily="2" charset="-122"/>
                <a:ea typeface="宋体" pitchFamily="2" charset="-122"/>
              </a:rPr>
              <a:t>措施</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____________________</a:t>
            </a: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答一条即可</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1216059" y="2552602"/>
            <a:ext cx="10064463" cy="1003713"/>
            <a:chOff x="1216059" y="2552602"/>
            <a:chExt cx="10064463" cy="1003713"/>
          </a:xfrm>
        </p:grpSpPr>
        <p:sp>
          <p:nvSpPr>
            <p:cNvPr id="8" name="矩形 7"/>
            <p:cNvSpPr/>
            <p:nvPr/>
          </p:nvSpPr>
          <p:spPr>
            <a:xfrm>
              <a:off x="1216059" y="3094650"/>
              <a:ext cx="4596912" cy="461665"/>
            </a:xfrm>
            <a:prstGeom prst="rect">
              <a:avLst/>
            </a:prstGeom>
          </p:spPr>
          <p:txBody>
            <a:bodyPr wrap="square">
              <a:spAutoFit/>
            </a:bodyPr>
            <a:lstStyle/>
            <a:p>
              <a:r>
                <a:rPr lang="en-US" altLang="zh-CN" sz="2400" b="1" dirty="0" smtClean="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或增大燃料与氧气的接触面积</a:t>
              </a:r>
              <a:r>
                <a:rPr lang="en-US" altLang="zh-CN" sz="2400" b="1" dirty="0">
                  <a:solidFill>
                    <a:srgbClr val="FF0000"/>
                  </a:solidFill>
                  <a:latin typeface="宋体" pitchFamily="2" charset="-122"/>
                  <a:ea typeface="宋体" pitchFamily="2" charset="-122"/>
                </a:rPr>
                <a:t>)</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9" name="矩形 8"/>
            <p:cNvSpPr/>
            <p:nvPr/>
          </p:nvSpPr>
          <p:spPr>
            <a:xfrm>
              <a:off x="8169959" y="2552602"/>
              <a:ext cx="3110563" cy="461665"/>
            </a:xfrm>
            <a:prstGeom prst="rect">
              <a:avLst/>
            </a:prstGeom>
          </p:spPr>
          <p:txBody>
            <a:bodyPr wrap="square">
              <a:spAutoFit/>
            </a:bodyPr>
            <a:lstStyle/>
            <a:p>
              <a:r>
                <a:rPr lang="zh-CN" altLang="zh-CN" sz="2400" b="1" dirty="0">
                  <a:solidFill>
                    <a:srgbClr val="FF0000"/>
                  </a:solidFill>
                  <a:latin typeface="宋体" pitchFamily="2" charset="-122"/>
                  <a:ea typeface="宋体" pitchFamily="2" charset="-122"/>
                </a:rPr>
                <a:t>提供充足的空</a:t>
              </a:r>
              <a:r>
                <a:rPr lang="en-US" altLang="zh-CN" sz="2400" b="1" dirty="0">
                  <a:solidFill>
                    <a:srgbClr val="FF0000"/>
                  </a:solidFill>
                  <a:latin typeface="宋体" pitchFamily="2" charset="-122"/>
                  <a:ea typeface="宋体" pitchFamily="2" charset="-122"/>
                </a:rPr>
                <a:t>(</a:t>
              </a:r>
              <a:r>
                <a:rPr lang="zh-CN" altLang="zh-CN" sz="2400" b="1" dirty="0">
                  <a:solidFill>
                    <a:srgbClr val="FF0000"/>
                  </a:solidFill>
                  <a:latin typeface="宋体" pitchFamily="2" charset="-122"/>
                  <a:ea typeface="宋体" pitchFamily="2" charset="-122"/>
                </a:rPr>
                <a:t>氧</a:t>
              </a:r>
              <a:r>
                <a:rPr lang="en-US" altLang="zh-CN" sz="2400" b="1" dirty="0">
                  <a:solidFill>
                    <a:srgbClr val="FF0000"/>
                  </a:solidFill>
                  <a:latin typeface="宋体" pitchFamily="2" charset="-122"/>
                  <a:ea typeface="宋体" pitchFamily="2" charset="-122"/>
                </a:rPr>
                <a:t>)</a:t>
              </a:r>
              <a:r>
                <a:rPr lang="zh-CN" altLang="zh-CN" sz="2400" b="1" dirty="0" smtClean="0">
                  <a:solidFill>
                    <a:srgbClr val="FF0000"/>
                  </a:solidFill>
                  <a:latin typeface="宋体" pitchFamily="2" charset="-122"/>
                  <a:ea typeface="宋体" pitchFamily="2" charset="-122"/>
                </a:rPr>
                <a:t>气</a:t>
              </a:r>
              <a:endParaRPr lang="zh-CN" altLang="en-US" sz="2400" b="1" dirty="0">
                <a:solidFill>
                  <a:srgbClr val="FF0000"/>
                </a:solidFill>
                <a:latin typeface="宋体" pitchFamily="2" charset="-122"/>
                <a:ea typeface="宋体" pitchFamily="2" charset="-122"/>
                <a:cs typeface="Times New Roman" pitchFamily="18" charset="0"/>
              </a:endParaRPr>
            </a:p>
          </p:txBody>
        </p:sp>
      </p:grpSp>
    </p:spTree>
    <p:extLst>
      <p:ext uri="{BB962C8B-B14F-4D97-AF65-F5344CB8AC3E}">
        <p14:creationId xmlns:p14="http://schemas.microsoft.com/office/powerpoint/2010/main" xmlns="" val="26466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40000" y="2901250"/>
            <a:ext cx="6264284" cy="1621235"/>
            <a:chOff x="3712376" y="2559513"/>
            <a:chExt cx="6264284" cy="1621235"/>
          </a:xfrm>
        </p:grpSpPr>
        <p:sp>
          <p:nvSpPr>
            <p:cNvPr id="18" name="文本框 2">
              <a:hlinkClick r:id="rId2" action="ppaction://hlinksldjump"/>
            </p:cNvPr>
            <p:cNvSpPr txBox="1"/>
            <p:nvPr/>
          </p:nvSpPr>
          <p:spPr>
            <a:xfrm>
              <a:off x="3712376" y="2559513"/>
              <a:ext cx="4838313"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化学方程式清单</a:t>
              </a:r>
              <a:endParaRPr lang="zh-CN" altLang="zh-CN" sz="2800" dirty="0">
                <a:latin typeface="黑体" panose="02010609060101010101" pitchFamily="49" charset="-122"/>
                <a:ea typeface="黑体" panose="02010609060101010101" pitchFamily="49" charset="-122"/>
              </a:endParaRPr>
            </a:p>
          </p:txBody>
        </p:sp>
        <p:sp>
          <p:nvSpPr>
            <p:cNvPr id="24" name="文本框 2">
              <a:hlinkClick r:id="rId3" action="ppaction://hlinksldjump"/>
            </p:cNvPr>
            <p:cNvSpPr txBox="1"/>
            <p:nvPr/>
          </p:nvSpPr>
          <p:spPr>
            <a:xfrm>
              <a:off x="3712376" y="3657528"/>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293475"/>
            <a:ext cx="5882885" cy="729465"/>
            <a:chOff x="823582" y="935961"/>
            <a:chExt cx="5767939" cy="729465"/>
          </a:xfrm>
        </p:grpSpPr>
        <p:sp>
          <p:nvSpPr>
            <p:cNvPr id="32" name="圆角矩形 31">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 name="TextBox 2"/>
          <p:cNvSpPr txBox="1"/>
          <p:nvPr/>
        </p:nvSpPr>
        <p:spPr>
          <a:xfrm>
            <a:off x="719999" y="2988661"/>
            <a:ext cx="8859430" cy="2208297"/>
          </a:xfrm>
          <a:prstGeom prst="rect">
            <a:avLst/>
          </a:prstGeom>
          <a:noFill/>
        </p:spPr>
        <p:txBody>
          <a:bodyPr wrap="square" rtlCol="0">
            <a:spAutoFit/>
          </a:bodyPr>
          <a:lstStyle/>
          <a:p>
            <a:pPr algn="just">
              <a:lnSpc>
                <a:spcPts val="5500"/>
              </a:lnSpc>
            </a:pPr>
            <a:r>
              <a:rPr lang="en-US" altLang="zh-CN" sz="2400" b="1" dirty="0" smtClean="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甲烷</a:t>
            </a:r>
            <a:r>
              <a:rPr lang="zh-CN" altLang="zh-CN" sz="2400" b="1" dirty="0" smtClean="0">
                <a:latin typeface="Times New Roman" pitchFamily="18" charset="0"/>
                <a:ea typeface="宋体" pitchFamily="2" charset="-122"/>
                <a:cs typeface="Times New Roman" pitchFamily="18" charset="0"/>
              </a:rPr>
              <a:t>燃烧</a:t>
            </a:r>
            <a:r>
              <a:rPr lang="zh-CN" altLang="en-US" sz="2400" b="1" dirty="0" smtClean="0">
                <a:latin typeface="Times New Roman" pitchFamily="18" charset="0"/>
                <a:ea typeface="宋体" pitchFamily="2" charset="-122"/>
                <a:cs typeface="Times New Roman" pitchFamily="18" charset="0"/>
              </a:rPr>
              <a:t>的反应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2</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乙醇燃烧的反应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a:p>
            <a:pPr algn="just">
              <a:lnSpc>
                <a:spcPts val="5500"/>
              </a:lnSpc>
            </a:pPr>
            <a:r>
              <a:rPr lang="en-US" altLang="zh-CN" sz="2400" b="1" dirty="0">
                <a:latin typeface="Times New Roman" pitchFamily="18" charset="0"/>
                <a:ea typeface="宋体" pitchFamily="2" charset="-122"/>
                <a:cs typeface="Times New Roman" pitchFamily="18" charset="0"/>
              </a:rPr>
              <a:t>3</a:t>
            </a:r>
            <a:r>
              <a:rPr lang="en-US" altLang="zh-CN" sz="2400" b="1" dirty="0" smtClean="0">
                <a:latin typeface="Times New Roman" pitchFamily="18" charset="0"/>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实验室制取氧气的反应</a:t>
            </a:r>
            <a:r>
              <a:rPr lang="en-US" altLang="zh-CN" sz="2400" b="1" dirty="0" smtClean="0">
                <a:latin typeface="Times New Roman" pitchFamily="18" charset="0"/>
                <a:ea typeface="宋体" pitchFamily="2" charset="-122"/>
                <a:cs typeface="Times New Roman" pitchFamily="18" charset="0"/>
              </a:rPr>
              <a:t>:</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smtClean="0">
                <a:latin typeface="Times New Roman" pitchFamily="18" charset="0"/>
                <a:ea typeface="宋体" pitchFamily="2" charset="-122"/>
                <a:cs typeface="Times New Roman" pitchFamily="18" charset="0"/>
              </a:rPr>
              <a:t>                  </a:t>
            </a:r>
            <a:r>
              <a:rPr lang="zh-CN" altLang="zh-CN" sz="2400" b="1" u="sng" dirty="0">
                <a:solidFill>
                  <a:prstClr val="black"/>
                </a:solidFill>
                <a:latin typeface="Times New Roman" pitchFamily="18" charset="0"/>
                <a:ea typeface="宋体" pitchFamily="2" charset="-122"/>
                <a:cs typeface="Times New Roman" pitchFamily="18" charset="0"/>
              </a:rPr>
              <a:t>　</a:t>
            </a:r>
            <a:r>
              <a:rPr lang="en-US" altLang="zh-CN" sz="2400" b="1" u="sng" dirty="0">
                <a:solidFill>
                  <a:prstClr val="black"/>
                </a:solidFill>
                <a:latin typeface="Times New Roman" pitchFamily="18" charset="0"/>
                <a:ea typeface="宋体" pitchFamily="2" charset="-122"/>
                <a:cs typeface="Times New Roman" pitchFamily="18" charset="0"/>
              </a:rPr>
              <a:t> </a:t>
            </a:r>
            <a:r>
              <a:rPr lang="zh-CN" altLang="zh-CN" sz="2400" b="1" u="sng" dirty="0">
                <a:latin typeface="Times New Roman" pitchFamily="18" charset="0"/>
                <a:ea typeface="宋体" pitchFamily="2" charset="-122"/>
                <a:cs typeface="Times New Roman" pitchFamily="18" charset="0"/>
              </a:rPr>
              <a:t>　</a:t>
            </a:r>
            <a:r>
              <a:rPr lang="en-US" altLang="zh-CN" sz="2400" b="1" u="sng" dirty="0">
                <a:latin typeface="Times New Roman" pitchFamily="18" charset="0"/>
                <a:ea typeface="宋体" pitchFamily="2" charset="-122"/>
                <a:cs typeface="Times New Roman" pitchFamily="18" charset="0"/>
              </a:rPr>
              <a:t>   </a:t>
            </a:r>
            <a:r>
              <a:rPr lang="zh-CN" altLang="zh-CN" sz="2400" b="1" dirty="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 </a:t>
            </a:r>
            <a:endParaRPr lang="zh-CN" altLang="zh-CN" sz="2400" b="1" dirty="0">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6" name="TextBox 5"/>
              <p:cNvSpPr txBox="1"/>
              <p:nvPr/>
            </p:nvSpPr>
            <p:spPr>
              <a:xfrm>
                <a:off x="3604537" y="3127016"/>
                <a:ext cx="3712737" cy="53880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CH</a:t>
                </a:r>
                <a:r>
                  <a:rPr lang="en-US" altLang="zh-CN" sz="2400" b="1" baseline="-25000" dirty="0">
                    <a:solidFill>
                      <a:srgbClr val="FF0000"/>
                    </a:solidFill>
                    <a:latin typeface="Times New Roman" pitchFamily="18" charset="0"/>
                    <a:cs typeface="Times New Roman" pitchFamily="18" charset="0"/>
                  </a:rPr>
                  <a:t>4</a:t>
                </a:r>
                <a:r>
                  <a:rPr lang="en-US" altLang="zh-CN" sz="2400" b="1" dirty="0">
                    <a:solidFill>
                      <a:srgbClr val="FF0000"/>
                    </a:solidFill>
                    <a:latin typeface="Times New Roman" pitchFamily="18" charset="0"/>
                    <a:cs typeface="Times New Roman" pitchFamily="18" charset="0"/>
                  </a:rPr>
                  <a:t>+2O</a:t>
                </a:r>
                <a:r>
                  <a:rPr lang="en-US" altLang="zh-CN" sz="2400" b="1" baseline="-25000" dirty="0">
                    <a:solidFill>
                      <a:srgbClr val="FF0000"/>
                    </a:solidFill>
                    <a:latin typeface="Times New Roman" pitchFamily="18" charset="0"/>
                    <a:cs typeface="Times New Roman" pitchFamily="18" charset="0"/>
                  </a:rPr>
                  <a:t>2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1" dirty="0" smtClean="0">
                                <a:solidFill>
                                  <a:srgbClr val="FF0000"/>
                                </a:solidFill>
                                <a:latin typeface="Cambria Math"/>
                                <a:ea typeface="宋体" panose="02010600030101010101" pitchFamily="2" charset="-122"/>
                                <a:cs typeface="Cambria Math" panose="02040503050406030204" charset="0"/>
                              </a:rPr>
                              <m:t>  </m:t>
                            </m:r>
                            <m:r>
                              <a:rPr lang="zh-CN" altLang="en-US" sz="1600" b="1" i="1" dirty="0">
                                <a:solidFill>
                                  <a:srgbClr val="FF0000"/>
                                </a:solidFill>
                                <a:latin typeface="Cambria Math"/>
                                <a:ea typeface="宋体" panose="02010600030101010101" pitchFamily="2" charset="-122"/>
                                <a:cs typeface="Cambria Math" panose="02040503050406030204" charset="0"/>
                              </a:rPr>
                              <m:t>点燃</m:t>
                            </m:r>
                            <m:r>
                              <a:rPr lang="en-US" altLang="zh-CN" sz="16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a:solidFill>
                          <a:srgbClr val="FF0000"/>
                        </a:solidFill>
                        <a:latin typeface="Cambria Math"/>
                        <a:ea typeface="宋体" panose="02010600030101010101" pitchFamily="2" charset="-122"/>
                        <a:cs typeface="Cambria Math" panose="02040503050406030204" charset="0"/>
                      </a:rPr>
                      <m:t> </m:t>
                    </m:r>
                  </m:oMath>
                </a14:m>
                <a:r>
                  <a:rPr lang="en-US" altLang="zh-CN" sz="2400" b="1" dirty="0" smtClean="0">
                    <a:solidFill>
                      <a:srgbClr val="FF0000"/>
                    </a:solidFill>
                    <a:latin typeface="Times New Roman" pitchFamily="18" charset="0"/>
                    <a:cs typeface="Times New Roman" pitchFamily="18" charset="0"/>
                  </a:rPr>
                  <a:t>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+2H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6" name="TextBox 5"/>
              <p:cNvSpPr txBox="1">
                <a:spLocks noRot="1" noChangeAspect="1" noMove="1" noResize="1" noEditPoints="1" noAdjustHandles="1" noChangeArrowheads="1" noChangeShapeType="1" noTextEdit="1"/>
              </p:cNvSpPr>
              <p:nvPr/>
            </p:nvSpPr>
            <p:spPr>
              <a:xfrm>
                <a:off x="3604537" y="3127016"/>
                <a:ext cx="3712737" cy="538802"/>
              </a:xfrm>
              <a:prstGeom prst="rect">
                <a:avLst/>
              </a:prstGeom>
              <a:blipFill rotWithShape="1">
                <a:blip r:embed="rId4"/>
                <a:stretch>
                  <a:fillRect l="-2463" b="-2045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0" name="TextBox 29"/>
              <p:cNvSpPr txBox="1"/>
              <p:nvPr/>
            </p:nvSpPr>
            <p:spPr>
              <a:xfrm>
                <a:off x="3498770" y="3823408"/>
                <a:ext cx="4595309" cy="538802"/>
              </a:xfrm>
              <a:prstGeom prst="rect">
                <a:avLst/>
              </a:prstGeom>
              <a:noFill/>
            </p:spPr>
            <p:txBody>
              <a:bodyPr wrap="square" rtlCol="0">
                <a:spAutoFit/>
              </a:bodyPr>
              <a:lstStyle/>
              <a:p>
                <a14:m>
                  <m:oMath xmlns:m="http://schemas.openxmlformats.org/officeDocument/2006/math">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C</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H</a:t>
                </a:r>
                <a:r>
                  <a:rPr lang="en-US" altLang="zh-CN" sz="2400" b="1" baseline="-25000" dirty="0">
                    <a:solidFill>
                      <a:srgbClr val="FF0000"/>
                    </a:solidFill>
                    <a:latin typeface="Times New Roman" pitchFamily="18" charset="0"/>
                    <a:cs typeface="Times New Roman" pitchFamily="18" charset="0"/>
                  </a:rPr>
                  <a:t>5</a:t>
                </a:r>
                <a:r>
                  <a:rPr lang="en-US" altLang="zh-CN" sz="2400" b="1" dirty="0">
                    <a:solidFill>
                      <a:srgbClr val="FF0000"/>
                    </a:solidFill>
                    <a:latin typeface="Times New Roman" pitchFamily="18" charset="0"/>
                    <a:cs typeface="Times New Roman" pitchFamily="18" charset="0"/>
                  </a:rPr>
                  <a:t>OH+3O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r>
                  <a:rPr lang="en-US" altLang="zh-CN" sz="2400" b="1"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16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1600" b="1" i="1" dirty="0">
                                <a:solidFill>
                                  <a:srgbClr val="FF0000"/>
                                </a:solidFill>
                                <a:latin typeface="Cambria Math"/>
                                <a:ea typeface="宋体" panose="02010600030101010101" pitchFamily="2" charset="-122"/>
                                <a:cs typeface="Cambria Math" panose="02040503050406030204" charset="0"/>
                              </a:rPr>
                            </m:ctrlPr>
                          </m:barPr>
                          <m:e>
                            <m:r>
                              <a:rPr lang="en-US" altLang="zh-CN" sz="1600" b="1" i="0" dirty="0" smtClean="0">
                                <a:solidFill>
                                  <a:srgbClr val="FF0000"/>
                                </a:solidFill>
                                <a:latin typeface="Cambria Math"/>
                                <a:ea typeface="宋体" panose="02010600030101010101" pitchFamily="2" charset="-122"/>
                                <a:cs typeface="Cambria Math" panose="02040503050406030204" charset="0"/>
                              </a:rPr>
                              <m:t>  </m:t>
                            </m:r>
                            <m:r>
                              <a:rPr lang="zh-CN" altLang="en-US" sz="1600" b="1" i="0" dirty="0">
                                <a:solidFill>
                                  <a:srgbClr val="FF0000"/>
                                </a:solidFill>
                                <a:latin typeface="Cambria Math"/>
                                <a:ea typeface="宋体" panose="02010600030101010101" pitchFamily="2" charset="-122"/>
                                <a:cs typeface="Cambria Math" panose="02040503050406030204" charset="0"/>
                              </a:rPr>
                              <m:t>点燃</m:t>
                            </m:r>
                            <m:r>
                              <a:rPr lang="en-US" altLang="zh-CN" sz="1600" b="1" i="0"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16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1600" b="1" i="1" dirty="0" smtClean="0">
                        <a:solidFill>
                          <a:srgbClr val="FF0000"/>
                        </a:solidFill>
                        <a:latin typeface="Cambria Math"/>
                        <a:ea typeface="宋体" panose="02010600030101010101" pitchFamily="2" charset="-122"/>
                        <a:cs typeface="Cambria Math" panose="02040503050406030204" charset="0"/>
                      </a:rPr>
                      <m:t> </m:t>
                    </m:r>
                  </m:oMath>
                </a14:m>
                <a:r>
                  <a:rPr lang="en-US" altLang="zh-CN" sz="2400" b="1" dirty="0">
                    <a:solidFill>
                      <a:srgbClr val="FF0000"/>
                    </a:solidFill>
                    <a:latin typeface="Times New Roman" pitchFamily="18" charset="0"/>
                    <a:cs typeface="Times New Roman" pitchFamily="18" charset="0"/>
                  </a:rPr>
                  <a:t>2CO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+3H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30" name="TextBox 29"/>
              <p:cNvSpPr txBox="1">
                <a:spLocks noRot="1" noChangeAspect="1" noMove="1" noResize="1" noEditPoints="1" noAdjustHandles="1" noChangeArrowheads="1" noChangeShapeType="1" noTextEdit="1"/>
              </p:cNvSpPr>
              <p:nvPr/>
            </p:nvSpPr>
            <p:spPr>
              <a:xfrm>
                <a:off x="3498770" y="3823408"/>
                <a:ext cx="4595309" cy="538802"/>
              </a:xfrm>
              <a:prstGeom prst="rect">
                <a:avLst/>
              </a:prstGeom>
              <a:blipFill rotWithShape="1">
                <a:blip r:embed="rId5"/>
                <a:stretch>
                  <a:fillRect l="-1194" b="-1910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1" name="TextBox 30"/>
              <p:cNvSpPr txBox="1"/>
              <p:nvPr/>
            </p:nvSpPr>
            <p:spPr>
              <a:xfrm>
                <a:off x="4445827" y="4554804"/>
                <a:ext cx="3862048" cy="520592"/>
              </a:xfrm>
              <a:prstGeom prst="rect">
                <a:avLst/>
              </a:prstGeom>
              <a:noFill/>
            </p:spPr>
            <p:txBody>
              <a:bodyPr wrap="square" rtlCol="0">
                <a:spAutoFit/>
              </a:bodyPr>
              <a:lstStyle/>
              <a:p>
                <a:r>
                  <a:rPr lang="en-US" altLang="zh-CN" sz="2400" b="1" dirty="0" smtClean="0">
                    <a:solidFill>
                      <a:srgbClr val="FF0000"/>
                    </a:solidFill>
                    <a:latin typeface="Times New Roman" pitchFamily="18" charset="0"/>
                    <a:cs typeface="Times New Roman" pitchFamily="18" charset="0"/>
                  </a:rPr>
                  <a:t>Zn+H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SO</a:t>
                </a:r>
                <a:r>
                  <a:rPr lang="en-US" altLang="zh-CN" sz="2400" b="1" baseline="-25000" dirty="0">
                    <a:solidFill>
                      <a:srgbClr val="FF0000"/>
                    </a:solidFill>
                    <a:latin typeface="Times New Roman" pitchFamily="18" charset="0"/>
                    <a:cs typeface="Times New Roman" pitchFamily="18" charset="0"/>
                  </a:rPr>
                  <a:t>4</a:t>
                </a:r>
                <a:r>
                  <a:rPr lang="en-US" altLang="zh-CN" sz="2400" b="1" baseline="-25000" dirty="0" smtClean="0">
                    <a:solidFill>
                      <a:srgbClr val="FF0000"/>
                    </a:solidFill>
                    <a:latin typeface="Times New Roman" pitchFamily="18" charset="0"/>
                    <a:ea typeface="宋体" pitchFamily="2" charset="-122"/>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dirty="0">
                                <a:solidFill>
                                  <a:srgbClr val="FF0000"/>
                                </a:solidFill>
                                <a:latin typeface="Cambria Math"/>
                                <a:ea typeface="宋体" panose="02010600030101010101" pitchFamily="2" charset="-122"/>
                                <a:cs typeface="Cambria Math" panose="02040503050406030204" charset="0"/>
                              </a:rPr>
                              <m:t>  </m:t>
                            </m:r>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ea typeface="宋体" pitchFamily="2" charset="-122"/>
                    <a:cs typeface="Times New Roman" pitchFamily="18" charset="0"/>
                  </a:rPr>
                  <a:t/>
                </a:r>
                <a:r>
                  <a:rPr lang="en-US" altLang="zh-CN" sz="2400" b="1" dirty="0" smtClean="0">
                    <a:solidFill>
                      <a:srgbClr val="FF0000"/>
                    </a:solidFill>
                    <a:latin typeface="Times New Roman" pitchFamily="18" charset="0"/>
                    <a:cs typeface="Times New Roman" pitchFamily="18" charset="0"/>
                  </a:rPr>
                  <a:t>ZnSO</a:t>
                </a:r>
                <a:r>
                  <a:rPr lang="en-US" altLang="zh-CN" sz="2400" b="1" baseline="-25000" dirty="0" smtClean="0">
                    <a:solidFill>
                      <a:srgbClr val="FF0000"/>
                    </a:solidFill>
                    <a:latin typeface="Times New Roman" pitchFamily="18" charset="0"/>
                    <a:cs typeface="Times New Roman" pitchFamily="18" charset="0"/>
                  </a:rPr>
                  <a:t>4</a:t>
                </a:r>
                <a:r>
                  <a:rPr lang="en-US" altLang="zh-CN" sz="2400" b="1" dirty="0" smtClean="0">
                    <a:solidFill>
                      <a:srgbClr val="FF0000"/>
                    </a:solidFill>
                    <a:latin typeface="Times New Roman" pitchFamily="18" charset="0"/>
                    <a:cs typeface="Times New Roman" pitchFamily="18" charset="0"/>
                  </a:rPr>
                  <a:t>+H</a:t>
                </a:r>
                <a:r>
                  <a:rPr lang="en-US" altLang="zh-CN" sz="2400" b="1" baseline="-25000" dirty="0" smtClean="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31" name="TextBox 30"/>
              <p:cNvSpPr txBox="1">
                <a:spLocks noRot="1" noChangeAspect="1" noMove="1" noResize="1" noEditPoints="1" noAdjustHandles="1" noChangeArrowheads="1" noChangeShapeType="1" noTextEdit="1"/>
              </p:cNvSpPr>
              <p:nvPr/>
            </p:nvSpPr>
            <p:spPr>
              <a:xfrm>
                <a:off x="4445827" y="4554804"/>
                <a:ext cx="3862048" cy="520592"/>
              </a:xfrm>
              <a:prstGeom prst="rect">
                <a:avLst/>
              </a:prstGeom>
              <a:blipFill rotWithShape="1">
                <a:blip r:embed="rId6"/>
                <a:stretch>
                  <a:fillRect l="-2366" t="-8140" b="-15116"/>
                </a:stretch>
              </a:blipFill>
            </p:spPr>
            <p:txBody>
              <a:bodyPr/>
              <a:lstStyle/>
              <a:p>
                <a:r>
                  <a:rPr lang="zh-CN" altLang="en-US">
                    <a:noFill/>
                  </a:rPr>
                  <a:t> </a:t>
                </a:r>
              </a:p>
            </p:txBody>
          </p:sp>
        </mc:Fallback>
      </mc:AlternateContent>
      <p:sp>
        <p:nvSpPr>
          <p:cNvPr id="26" name="椭圆 7"/>
          <p:cNvSpPr>
            <a:spLocks noChangeAspect="1"/>
          </p:cNvSpPr>
          <p:nvPr>
            <p:custDataLst>
              <p:tags r:id="rId1"/>
            </p:custDataLst>
          </p:nvPr>
        </p:nvSpPr>
        <p:spPr>
          <a:xfrm>
            <a:off x="720000" y="2267044"/>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化学方程式清单</a:t>
            </a:r>
            <a:endParaRPr lang="zh-CN" altLang="en-US" sz="2400" b="1" strike="noStrike" noProof="1">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632911" y="2288957"/>
            <a:ext cx="2970260"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化石燃料</a:t>
            </a:r>
            <a:endParaRPr lang="zh-CN" altLang="en-US" sz="2400" b="1" dirty="0">
              <a:solidFill>
                <a:schemeClr val="accent2"/>
              </a:solidFill>
              <a:latin typeface="Times New Roman" pitchFamily="18" charset="0"/>
              <a:ea typeface="黑体" pitchFamily="49" charset="-122"/>
            </a:endParaRPr>
          </a:p>
        </p:txBody>
      </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4" name="椭圆 7"/>
          <p:cNvSpPr>
            <a:spLocks noChangeAspect="1"/>
          </p:cNvSpPr>
          <p:nvPr>
            <p:custDataLst>
              <p:tags r:id="rId1"/>
            </p:custDataLst>
          </p:nvPr>
        </p:nvSpPr>
        <p:spPr>
          <a:xfrm>
            <a:off x="720000" y="1487142"/>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2" name="TextBox 1"/>
          <p:cNvSpPr txBox="1"/>
          <p:nvPr/>
        </p:nvSpPr>
        <p:spPr>
          <a:xfrm>
            <a:off x="654683" y="2848316"/>
            <a:ext cx="10851515" cy="3416320"/>
          </a:xfrm>
          <a:prstGeom prst="rect">
            <a:avLst/>
          </a:prstGeom>
          <a:noFill/>
        </p:spPr>
        <p:txBody>
          <a:bodyPr wrap="square" rtlCol="0">
            <a:spAutoFit/>
          </a:bodyPr>
          <a:lstStyle/>
          <a:p>
            <a:pPr>
              <a:lnSpc>
                <a:spcPct val="150000"/>
              </a:lnSpc>
            </a:pPr>
            <a:r>
              <a:rPr lang="zh-CN" altLang="zh-CN" sz="2400" b="1" dirty="0">
                <a:latin typeface="宋体" pitchFamily="2" charset="-122"/>
                <a:ea typeface="宋体" pitchFamily="2" charset="-122"/>
              </a:rPr>
              <a:t>三大化石</a:t>
            </a:r>
            <a:r>
              <a:rPr lang="zh-CN" altLang="zh-CN" sz="2400" b="1" dirty="0" smtClean="0">
                <a:latin typeface="宋体" pitchFamily="2" charset="-122"/>
                <a:ea typeface="宋体" pitchFamily="2" charset="-122"/>
              </a:rPr>
              <a:t>燃料</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均</a:t>
            </a:r>
            <a:r>
              <a:rPr lang="zh-CN" altLang="zh-CN" sz="2400" b="1" dirty="0" smtClean="0">
                <a:latin typeface="宋体" pitchFamily="2" charset="-122"/>
                <a:ea typeface="宋体" pitchFamily="2" charset="-122"/>
              </a:rPr>
              <a:t>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并且均</a:t>
            </a:r>
            <a:r>
              <a:rPr lang="zh-CN" altLang="zh-CN" sz="2400" b="1" dirty="0" smtClean="0">
                <a:latin typeface="宋体" pitchFamily="2" charset="-122"/>
                <a:ea typeface="宋体" pitchFamily="2" charset="-122"/>
              </a:rPr>
              <a:t>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p>
          <a:p>
            <a:pPr>
              <a:lnSpc>
                <a:spcPct val="150000"/>
              </a:lnSpc>
            </a:pPr>
            <a:r>
              <a:rPr lang="en-US"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能源</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煤——“工业的粮食”</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煤</a:t>
            </a:r>
            <a:r>
              <a:rPr lang="zh-CN" altLang="zh-CN" sz="2400" b="1" dirty="0">
                <a:latin typeface="宋体" pitchFamily="2" charset="-122"/>
                <a:ea typeface="宋体" pitchFamily="2" charset="-122"/>
              </a:rPr>
              <a:t>中主要含碳元素。</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为了</a:t>
            </a:r>
            <a:r>
              <a:rPr lang="zh-CN" altLang="zh-CN" sz="2400" b="1" dirty="0">
                <a:latin typeface="宋体" pitchFamily="2" charset="-122"/>
                <a:ea typeface="宋体" pitchFamily="2" charset="-122"/>
              </a:rPr>
              <a:t>使煤得到</a:t>
            </a:r>
            <a:r>
              <a:rPr lang="zh-CN" altLang="zh-CN" sz="2400" b="1" dirty="0" smtClean="0">
                <a:latin typeface="宋体" pitchFamily="2" charset="-122"/>
                <a:ea typeface="宋体" pitchFamily="2" charset="-122"/>
              </a:rPr>
              <a:t>综合利用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可以</a:t>
            </a:r>
            <a:r>
              <a:rPr lang="zh-CN" altLang="zh-CN" sz="2400" b="1" dirty="0">
                <a:latin typeface="宋体" pitchFamily="2" charset="-122"/>
                <a:ea typeface="宋体" pitchFamily="2" charset="-122"/>
              </a:rPr>
              <a:t>将煤</a:t>
            </a:r>
            <a:r>
              <a:rPr lang="zh-CN" altLang="zh-CN" sz="2400" b="1" dirty="0" smtClean="0">
                <a:latin typeface="宋体" pitchFamily="2" charset="-122"/>
                <a:ea typeface="宋体" pitchFamily="2" charset="-122"/>
              </a:rPr>
              <a:t>干馏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即</a:t>
            </a:r>
            <a:r>
              <a:rPr lang="zh-CN" altLang="zh-CN" sz="2400" b="1" dirty="0">
                <a:latin typeface="宋体" pitchFamily="2" charset="-122"/>
                <a:ea typeface="宋体" pitchFamily="2" charset="-122"/>
              </a:rPr>
              <a:t>隔绝空气加强</a:t>
            </a:r>
            <a:r>
              <a:rPr lang="zh-CN" altLang="zh-CN" sz="2400" b="1" dirty="0" smtClean="0">
                <a:latin typeface="宋体" pitchFamily="2" charset="-122"/>
                <a:ea typeface="宋体" pitchFamily="2" charset="-122"/>
              </a:rPr>
              <a:t>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煤分解为焦炭、煤焦油、煤气等有用的物质</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干馏</a:t>
            </a:r>
            <a:r>
              <a:rPr lang="zh-CN" altLang="zh-CN" sz="2400" b="1" dirty="0" smtClean="0">
                <a:latin typeface="宋体" pitchFamily="2" charset="-122"/>
                <a:ea typeface="宋体" pitchFamily="2" charset="-122"/>
              </a:rPr>
              <a:t>是</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sp>
        <p:nvSpPr>
          <p:cNvPr id="3" name="TextBox 2"/>
          <p:cNvSpPr txBox="1"/>
          <p:nvPr/>
        </p:nvSpPr>
        <p:spPr>
          <a:xfrm>
            <a:off x="3276591" y="2928591"/>
            <a:ext cx="555171"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煤</a:t>
            </a:r>
            <a:endParaRPr lang="zh-CN" altLang="en-US" sz="2400" b="1" dirty="0">
              <a:solidFill>
                <a:srgbClr val="FF0000"/>
              </a:solidFill>
              <a:latin typeface="宋体" pitchFamily="2" charset="-122"/>
              <a:ea typeface="宋体" pitchFamily="2" charset="-122"/>
            </a:endParaRPr>
          </a:p>
        </p:txBody>
      </p:sp>
      <p:sp>
        <p:nvSpPr>
          <p:cNvPr id="12" name="TextBox 11"/>
          <p:cNvSpPr txBox="1"/>
          <p:nvPr/>
        </p:nvSpPr>
        <p:spPr>
          <a:xfrm>
            <a:off x="4621741" y="2939476"/>
            <a:ext cx="1136789"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石油</a:t>
            </a:r>
            <a:endParaRPr lang="zh-CN" altLang="en-US" sz="2400" b="1" dirty="0">
              <a:solidFill>
                <a:srgbClr val="FF0000"/>
              </a:solidFill>
              <a:latin typeface="宋体" pitchFamily="2" charset="-122"/>
              <a:ea typeface="宋体" pitchFamily="2" charset="-122"/>
            </a:endParaRPr>
          </a:p>
        </p:txBody>
      </p:sp>
      <p:sp>
        <p:nvSpPr>
          <p:cNvPr id="13" name="TextBox 12"/>
          <p:cNvSpPr txBox="1"/>
          <p:nvPr/>
        </p:nvSpPr>
        <p:spPr>
          <a:xfrm>
            <a:off x="6152113" y="2928590"/>
            <a:ext cx="1136789"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天然气</a:t>
            </a:r>
            <a:endParaRPr lang="zh-CN" altLang="en-US" sz="2400" b="1" dirty="0">
              <a:solidFill>
                <a:srgbClr val="FF0000"/>
              </a:solidFill>
              <a:latin typeface="宋体" pitchFamily="2" charset="-122"/>
              <a:ea typeface="宋体" pitchFamily="2" charset="-122"/>
            </a:endParaRPr>
          </a:p>
        </p:txBody>
      </p:sp>
      <p:sp>
        <p:nvSpPr>
          <p:cNvPr id="15" name="TextBox 14"/>
          <p:cNvSpPr txBox="1"/>
          <p:nvPr/>
        </p:nvSpPr>
        <p:spPr>
          <a:xfrm>
            <a:off x="8252449" y="2935737"/>
            <a:ext cx="1136789"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混合物</a:t>
            </a:r>
            <a:endParaRPr lang="zh-CN" altLang="en-US" sz="2400" b="1" dirty="0">
              <a:solidFill>
                <a:srgbClr val="FF0000"/>
              </a:solidFill>
              <a:latin typeface="宋体" pitchFamily="2" charset="-122"/>
              <a:ea typeface="宋体" pitchFamily="2" charset="-122"/>
            </a:endParaRPr>
          </a:p>
        </p:txBody>
      </p:sp>
      <p:sp>
        <p:nvSpPr>
          <p:cNvPr id="16" name="TextBox 15"/>
          <p:cNvSpPr txBox="1"/>
          <p:nvPr/>
        </p:nvSpPr>
        <p:spPr>
          <a:xfrm>
            <a:off x="1014072" y="3471249"/>
            <a:ext cx="141343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不可再生</a:t>
            </a:r>
            <a:endParaRPr lang="zh-CN" altLang="en-US" sz="2400" b="1" dirty="0">
              <a:solidFill>
                <a:srgbClr val="FF0000"/>
              </a:solidFill>
              <a:latin typeface="宋体" pitchFamily="2" charset="-122"/>
              <a:ea typeface="宋体" pitchFamily="2" charset="-122"/>
            </a:endParaRPr>
          </a:p>
        </p:txBody>
      </p:sp>
      <p:sp>
        <p:nvSpPr>
          <p:cNvPr id="17" name="TextBox 16"/>
          <p:cNvSpPr txBox="1"/>
          <p:nvPr/>
        </p:nvSpPr>
        <p:spPr>
          <a:xfrm>
            <a:off x="6677836" y="5665368"/>
            <a:ext cx="865960"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化学</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61360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2" name="TextBox 1"/>
          <p:cNvSpPr txBox="1"/>
          <p:nvPr/>
        </p:nvSpPr>
        <p:spPr>
          <a:xfrm>
            <a:off x="828371" y="1748824"/>
            <a:ext cx="10546714" cy="3693319"/>
          </a:xfrm>
          <a:prstGeom prst="rect">
            <a:avLst/>
          </a:prstGeom>
          <a:noFill/>
        </p:spPr>
        <p:txBody>
          <a:bodyPr wrap="square" rtlCol="0">
            <a:spAutoFit/>
          </a:bodyPr>
          <a:lstStyle/>
          <a:p>
            <a:pPr>
              <a:lnSpc>
                <a:spcPct val="150000"/>
              </a:lnSpc>
            </a:pPr>
            <a:r>
              <a:rPr lang="en-US" altLang="zh-CN" sz="2400" b="1" dirty="0" smtClean="0">
                <a:latin typeface="宋体" pitchFamily="2" charset="-122"/>
                <a:ea typeface="宋体" pitchFamily="2" charset="-122"/>
              </a:rPr>
              <a:t>2</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石油——“工业的血液”</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石油</a:t>
            </a:r>
            <a:r>
              <a:rPr lang="zh-CN" altLang="zh-CN" sz="2400" b="1" dirty="0">
                <a:latin typeface="宋体" pitchFamily="2" charset="-122"/>
                <a:ea typeface="宋体" pitchFamily="2" charset="-122"/>
              </a:rPr>
              <a:t>中主要含碳、氢元素。</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利用</a:t>
            </a:r>
            <a:r>
              <a:rPr lang="zh-CN" altLang="zh-CN" sz="2400" b="1" dirty="0">
                <a:latin typeface="宋体" pitchFamily="2" charset="-122"/>
                <a:ea typeface="宋体" pitchFamily="2" charset="-122"/>
              </a:rPr>
              <a:t>石油中各成分的沸点</a:t>
            </a:r>
            <a:r>
              <a:rPr lang="zh-CN" altLang="zh-CN" sz="2400" b="1" dirty="0" smtClean="0">
                <a:latin typeface="宋体" pitchFamily="2" charset="-122"/>
                <a:ea typeface="宋体" pitchFamily="2" charset="-122"/>
              </a:rPr>
              <a:t>不同</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可以</a:t>
            </a:r>
            <a:r>
              <a:rPr lang="zh-CN" altLang="zh-CN" sz="2400" b="1" dirty="0">
                <a:latin typeface="宋体" pitchFamily="2" charset="-122"/>
                <a:ea typeface="宋体" pitchFamily="2" charset="-122"/>
              </a:rPr>
              <a:t>将石油</a:t>
            </a:r>
            <a:r>
              <a:rPr lang="zh-CN" altLang="zh-CN" sz="2400" b="1" dirty="0" smtClean="0">
                <a:latin typeface="宋体" pitchFamily="2" charset="-122"/>
                <a:ea typeface="宋体" pitchFamily="2" charset="-122"/>
              </a:rPr>
              <a:t>分馏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石油中各成分分离</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分馏</a:t>
            </a:r>
            <a:r>
              <a:rPr lang="zh-CN" altLang="zh-CN" sz="2400" b="1" dirty="0" smtClean="0">
                <a:latin typeface="宋体" pitchFamily="2" charset="-122"/>
                <a:ea typeface="宋体" pitchFamily="2" charset="-122"/>
              </a:rPr>
              <a:t>是</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变化</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由</a:t>
            </a:r>
            <a:r>
              <a:rPr lang="zh-CN" altLang="zh-CN" sz="2400" b="1" dirty="0">
                <a:latin typeface="宋体" pitchFamily="2" charset="-122"/>
                <a:ea typeface="宋体" pitchFamily="2" charset="-122"/>
              </a:rPr>
              <a:t>石油炼制的部分产品和主要</a:t>
            </a:r>
            <a:r>
              <a:rPr lang="zh-CN" altLang="zh-CN" sz="2400" b="1" dirty="0" smtClean="0">
                <a:latin typeface="宋体" pitchFamily="2" charset="-122"/>
                <a:ea typeface="宋体" pitchFamily="2" charset="-122"/>
              </a:rPr>
              <a:t>用途</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溶剂</a:t>
            </a:r>
            <a:r>
              <a:rPr lang="zh-CN" altLang="zh-CN" sz="2400" b="1" dirty="0">
                <a:latin typeface="宋体" pitchFamily="2" charset="-122"/>
                <a:ea typeface="宋体" pitchFamily="2" charset="-122"/>
              </a:rPr>
              <a:t>油、汽油、航空煤油、煤油、柴油、润滑油、石蜡、沥青等。</a:t>
            </a:r>
          </a:p>
          <a:p>
            <a:endParaRPr lang="zh-CN" altLang="en-US" dirty="0"/>
          </a:p>
        </p:txBody>
      </p:sp>
      <p:sp>
        <p:nvSpPr>
          <p:cNvPr id="3" name="TextBox 2"/>
          <p:cNvSpPr txBox="1"/>
          <p:nvPr/>
        </p:nvSpPr>
        <p:spPr>
          <a:xfrm>
            <a:off x="2209791" y="3483427"/>
            <a:ext cx="8817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物理</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5959608" y="4276053"/>
            <a:ext cx="574196" cy="461665"/>
          </a:xfrm>
          <a:prstGeom prst="rect">
            <a:avLst/>
          </a:prstGeom>
        </p:spPr>
        <p:txBody>
          <a:bodyPr wrap="none">
            <a:spAutoFit/>
          </a:bodyPr>
          <a:lstStyle/>
          <a:p>
            <a:r>
              <a:rPr lang="zh-CN" altLang="en-US" b="1" dirty="0" smtClean="0">
                <a:latin typeface="黑体" panose="02010609060101010101" pitchFamily="49" charset="-122"/>
                <a:ea typeface="黑体" panose="02010609060101010101" pitchFamily="49" charset="-122"/>
                <a:sym typeface="宋体" panose="02010600030101010101" pitchFamily="2" charset="-122"/>
              </a:rPr>
              <a:t> </a:t>
            </a:r>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3</a:t>
            </a:r>
            <a:r>
              <a:rPr lang="zh-CN" altLang="en-US" b="1" dirty="0" smtClean="0">
                <a:latin typeface="黑体" panose="02010609060101010101" pitchFamily="49" charset="-122"/>
                <a:ea typeface="黑体" panose="02010609060101010101" pitchFamily="49" charset="-122"/>
                <a:sym typeface="宋体" panose="02010600030101010101" pitchFamily="2" charset="-122"/>
              </a:rPr>
              <a:t> </a:t>
            </a:r>
            <a:endParaRPr lang="zh-CN" altLang="en-US" dirty="0"/>
          </a:p>
        </p:txBody>
      </p:sp>
      <p:sp>
        <p:nvSpPr>
          <p:cNvPr id="14" name="文本框 2">
            <a:hlinkClick r:id="rId2" action="ppaction://hlinksldjump"/>
          </p:cNvPr>
          <p:cNvSpPr txBox="1"/>
          <p:nvPr/>
        </p:nvSpPr>
        <p:spPr>
          <a:xfrm>
            <a:off x="4608000" y="3048352"/>
            <a:ext cx="5852790"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能源及其分类</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a16="http://schemas.microsoft.com/office/drawing/2014/main" xmlns="" id="{097CE391-17D6-1348-B001-A9F01EE6070D}"/>
              </a:ext>
            </a:extLst>
          </p:cNvPr>
          <p:cNvSpPr/>
          <p:nvPr/>
        </p:nvSpPr>
        <p:spPr>
          <a:xfrm>
            <a:off x="6048000" y="316758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
        <p:nvSpPr>
          <p:cNvPr id="19" name="文本框 2">
            <a:hlinkClick r:id="rId3" action="ppaction://hlinksldjump"/>
          </p:cNvPr>
          <p:cNvSpPr txBox="1"/>
          <p:nvPr/>
        </p:nvSpPr>
        <p:spPr>
          <a:xfrm>
            <a:off x="4608000" y="3900508"/>
            <a:ext cx="4838313"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保护环境</a:t>
            </a:r>
            <a:endParaRPr lang="zh-CN" altLang="zh-CN" sz="2800" dirty="0">
              <a:latin typeface="黑体" panose="02010609060101010101" pitchFamily="49" charset="-122"/>
              <a:ea typeface="黑体" panose="02010609060101010101" pitchFamily="49" charset="-122"/>
            </a:endParaRPr>
          </a:p>
        </p:txBody>
      </p:sp>
      <p:sp>
        <p:nvSpPr>
          <p:cNvPr id="21" name="椭圆 20">
            <a:extLst>
              <a:ext uri="{FF2B5EF4-FFF2-40B4-BE49-F238E27FC236}">
                <a16:creationId xmlns:a16="http://schemas.microsoft.com/office/drawing/2014/main" xmlns="" id="{097CE391-17D6-1348-B001-A9F01EE6070D}"/>
              </a:ext>
            </a:extLst>
          </p:cNvPr>
          <p:cNvSpPr/>
          <p:nvPr/>
        </p:nvSpPr>
        <p:spPr>
          <a:xfrm>
            <a:off x="6048000" y="4022500"/>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2" name="TextBox 1"/>
          <p:cNvSpPr txBox="1"/>
          <p:nvPr/>
        </p:nvSpPr>
        <p:spPr>
          <a:xfrm>
            <a:off x="501790" y="1639964"/>
            <a:ext cx="11156810" cy="4247317"/>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天然气</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天然气</a:t>
            </a:r>
            <a:r>
              <a:rPr lang="zh-CN" altLang="zh-CN" sz="2400" b="1" dirty="0">
                <a:latin typeface="宋体" pitchFamily="2" charset="-122"/>
                <a:ea typeface="宋体" pitchFamily="2" charset="-122"/>
              </a:rPr>
              <a:t>的主要成分是甲烷</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化学式</a:t>
            </a:r>
            <a:r>
              <a:rPr lang="zh-CN" altLang="zh-CN" sz="2400" b="1" dirty="0" smtClean="0">
                <a:latin typeface="宋体" pitchFamily="2" charset="-122"/>
                <a:ea typeface="宋体" pitchFamily="2" charset="-122"/>
              </a:rPr>
              <a:t>为</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甲烷</a:t>
            </a:r>
            <a:r>
              <a:rPr lang="zh-CN" altLang="zh-CN" sz="2400" b="1" dirty="0">
                <a:latin typeface="宋体" pitchFamily="2" charset="-122"/>
                <a:ea typeface="宋体" pitchFamily="2" charset="-122"/>
              </a:rPr>
              <a:t>是最简单的有机物、相对分子质量最小的有机物。</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甲烷</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物理性质</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色</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味</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气体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密度</a:t>
            </a:r>
            <a:r>
              <a:rPr lang="zh-CN" altLang="zh-CN" sz="2400" b="1" dirty="0">
                <a:latin typeface="宋体" pitchFamily="2" charset="-122"/>
                <a:ea typeface="宋体" pitchFamily="2" charset="-122"/>
              </a:rPr>
              <a:t>比</a:t>
            </a:r>
            <a:r>
              <a:rPr lang="zh-CN" altLang="zh-CN" sz="2400" b="1" dirty="0" smtClean="0">
                <a:latin typeface="宋体" pitchFamily="2" charset="-122"/>
                <a:ea typeface="宋体" pitchFamily="2" charset="-122"/>
              </a:rPr>
              <a:t>空气</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en-US" altLang="zh-CN" sz="2400" b="1" dirty="0" smtClean="0">
                <a:latin typeface="宋体" pitchFamily="2" charset="-122"/>
                <a:ea typeface="宋体" pitchFamily="2" charset="-122"/>
              </a:rPr>
              <a:t>, </a:t>
            </a:r>
            <a:r>
              <a:rPr lang="zh-CN" altLang="zh-CN" sz="2400" b="1" u="sng" dirty="0">
                <a:latin typeface="宋体" pitchFamily="2" charset="-122"/>
                <a:ea typeface="宋体" pitchFamily="2" charset="-122"/>
              </a:rPr>
              <a:t>　</a:t>
            </a:r>
            <a:endParaRPr lang="en-US" altLang="zh-CN" sz="2400" b="1" u="sng" dirty="0" smtClean="0">
              <a:latin typeface="宋体" pitchFamily="2" charset="-122"/>
              <a:ea typeface="宋体" pitchFamily="2" charset="-122"/>
            </a:endParaRPr>
          </a:p>
          <a:p>
            <a:pPr>
              <a:lnSpc>
                <a:spcPct val="150000"/>
              </a:lnSpc>
            </a:pP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溶</a:t>
            </a:r>
            <a:r>
              <a:rPr lang="zh-CN" altLang="zh-CN" sz="2400" b="1" dirty="0">
                <a:latin typeface="宋体" pitchFamily="2" charset="-122"/>
                <a:ea typeface="宋体" pitchFamily="2" charset="-122"/>
              </a:rPr>
              <a:t>于水。</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甲烷</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化学性质</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可燃性</a:t>
            </a:r>
            <a:r>
              <a:rPr lang="zh-CN" altLang="zh-CN" sz="2400" b="1" dirty="0">
                <a:latin typeface="宋体" pitchFamily="2" charset="-122"/>
                <a:ea typeface="宋体" pitchFamily="2" charset="-122"/>
              </a:rPr>
              <a:t>。甲烷燃烧的化学方程式</a:t>
            </a:r>
            <a:r>
              <a:rPr lang="zh-CN" altLang="zh-CN" sz="2400" b="1" dirty="0" smtClean="0">
                <a:latin typeface="宋体" pitchFamily="2" charset="-122"/>
                <a:ea typeface="宋体" pitchFamily="2" charset="-122"/>
              </a:rPr>
              <a:t>为</a:t>
            </a:r>
            <a:r>
              <a:rPr lang="en-US" altLang="zh-CN" sz="2400" b="1" dirty="0" smtClean="0">
                <a:latin typeface="宋体" pitchFamily="2" charset="-122"/>
                <a:ea typeface="宋体" pitchFamily="2" charset="-122"/>
              </a:rPr>
              <a:t>____________________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p>
          <a:p>
            <a:pPr>
              <a:lnSpc>
                <a:spcPct val="150000"/>
              </a:lnSpc>
            </a:pP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甲烷燃烧会产生明亮</a:t>
            </a:r>
            <a:r>
              <a:rPr lang="zh-CN" altLang="zh-CN" sz="2400" b="1" dirty="0" smtClean="0">
                <a:latin typeface="宋体" pitchFamily="2" charset="-122"/>
                <a:ea typeface="宋体" pitchFamily="2" charset="-122"/>
              </a:rPr>
              <a:t>的</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火焰</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a:t>
            </a:r>
            <a:r>
              <a:rPr lang="en-US" altLang="zh-CN" sz="2400" dirty="0"/>
              <a:t> </a:t>
            </a:r>
            <a:endParaRPr lang="zh-CN" altLang="zh-CN" sz="2400" dirty="0"/>
          </a:p>
          <a:p>
            <a:endParaRPr lang="zh-CN" altLang="en-US" dirty="0"/>
          </a:p>
        </p:txBody>
      </p:sp>
      <p:sp>
        <p:nvSpPr>
          <p:cNvPr id="3" name="TextBox 2"/>
          <p:cNvSpPr txBox="1"/>
          <p:nvPr/>
        </p:nvSpPr>
        <p:spPr>
          <a:xfrm>
            <a:off x="6335478" y="2262885"/>
            <a:ext cx="996042" cy="461665"/>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CH</a:t>
            </a:r>
            <a:r>
              <a:rPr lang="en-US" altLang="zh-CN" sz="2400" b="1" baseline="-25000" dirty="0" smtClean="0">
                <a:solidFill>
                  <a:srgbClr val="FF0000"/>
                </a:solidFill>
                <a:latin typeface="Times New Roman" pitchFamily="18" charset="0"/>
                <a:ea typeface="宋体" pitchFamily="2" charset="-122"/>
                <a:cs typeface="Times New Roman" pitchFamily="18" charset="0"/>
              </a:rPr>
              <a:t>4</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9" name="TextBox 8"/>
          <p:cNvSpPr txBox="1"/>
          <p:nvPr/>
        </p:nvSpPr>
        <p:spPr>
          <a:xfrm>
            <a:off x="4103909" y="3398587"/>
            <a:ext cx="498021" cy="461665"/>
          </a:xfrm>
          <a:prstGeom prst="rect">
            <a:avLst/>
          </a:prstGeom>
          <a:noFill/>
        </p:spPr>
        <p:txBody>
          <a:bodyPr wrap="squar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无</a:t>
            </a:r>
          </a:p>
        </p:txBody>
      </p:sp>
      <p:sp>
        <p:nvSpPr>
          <p:cNvPr id="10" name="TextBox 9"/>
          <p:cNvSpPr txBox="1"/>
          <p:nvPr/>
        </p:nvSpPr>
        <p:spPr>
          <a:xfrm>
            <a:off x="5475493" y="3391287"/>
            <a:ext cx="498021" cy="461665"/>
          </a:xfrm>
          <a:prstGeom prst="rect">
            <a:avLst/>
          </a:prstGeom>
          <a:noFill/>
        </p:spPr>
        <p:txBody>
          <a:bodyPr wrap="squar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无</a:t>
            </a:r>
          </a:p>
        </p:txBody>
      </p:sp>
      <p:sp>
        <p:nvSpPr>
          <p:cNvPr id="11" name="TextBox 10"/>
          <p:cNvSpPr txBox="1"/>
          <p:nvPr/>
        </p:nvSpPr>
        <p:spPr>
          <a:xfrm>
            <a:off x="9607968" y="3400831"/>
            <a:ext cx="498021" cy="461665"/>
          </a:xfrm>
          <a:prstGeom prst="rect">
            <a:avLst/>
          </a:prstGeom>
          <a:noFill/>
        </p:spPr>
        <p:txBody>
          <a:bodyPr wrap="squar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小</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2" name="TextBox 11"/>
          <p:cNvSpPr txBox="1"/>
          <p:nvPr/>
        </p:nvSpPr>
        <p:spPr>
          <a:xfrm>
            <a:off x="923665" y="3942179"/>
            <a:ext cx="498021" cy="461665"/>
          </a:xfrm>
          <a:prstGeom prst="rect">
            <a:avLst/>
          </a:prstGeom>
          <a:noFill/>
        </p:spPr>
        <p:txBody>
          <a:bodyPr wrap="squar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难</a:t>
            </a:r>
            <a:endParaRPr lang="zh-CN" altLang="en-US" sz="2400" b="1"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3" name="TextBox 12"/>
              <p:cNvSpPr txBox="1"/>
              <p:nvPr/>
            </p:nvSpPr>
            <p:spPr>
              <a:xfrm>
                <a:off x="8393049" y="4336306"/>
                <a:ext cx="3342615" cy="650627"/>
              </a:xfrm>
              <a:prstGeom prst="rect">
                <a:avLst/>
              </a:prstGeom>
              <a:noFill/>
            </p:spPr>
            <p:txBody>
              <a:bodyPr wrap="square" rtlCol="0">
                <a:spAutoFit/>
              </a:bodyPr>
              <a:lstStyle/>
              <a:p>
                <a:r>
                  <a:rPr lang="en-US" altLang="zh-CN" sz="2000" b="1" dirty="0" smtClean="0">
                    <a:solidFill>
                      <a:srgbClr val="FF0000"/>
                    </a:solidFill>
                    <a:latin typeface="Times New Roman" pitchFamily="18" charset="0"/>
                    <a:cs typeface="Times New Roman" pitchFamily="18" charset="0"/>
                  </a:rPr>
                  <a:t>CH</a:t>
                </a:r>
                <a:r>
                  <a:rPr lang="en-US" altLang="zh-CN" sz="2000" b="1" baseline="-25000" dirty="0">
                    <a:solidFill>
                      <a:srgbClr val="FF0000"/>
                    </a:solidFill>
                    <a:latin typeface="Times New Roman" pitchFamily="18" charset="0"/>
                    <a:cs typeface="Times New Roman" pitchFamily="18" charset="0"/>
                  </a:rPr>
                  <a:t>4</a:t>
                </a:r>
                <a:r>
                  <a:rPr lang="en-US" altLang="zh-CN" sz="2000" b="1" dirty="0">
                    <a:solidFill>
                      <a:srgbClr val="FF0000"/>
                    </a:solidFill>
                    <a:latin typeface="Times New Roman" pitchFamily="18" charset="0"/>
                    <a:cs typeface="Times New Roman" pitchFamily="18" charset="0"/>
                  </a:rPr>
                  <a:t>+2O</a:t>
                </a:r>
                <a:r>
                  <a:rPr lang="en-US" altLang="zh-CN" sz="2000" b="1" baseline="-25000" dirty="0">
                    <a:solidFill>
                      <a:srgbClr val="FF0000"/>
                    </a:solidFill>
                    <a:latin typeface="Times New Roman" pitchFamily="18" charset="0"/>
                    <a:cs typeface="Times New Roman" pitchFamily="18" charset="0"/>
                  </a:rPr>
                  <a:t>2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i="1" dirty="0" smtClean="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点燃</m:t>
                            </m:r>
                            <m:r>
                              <a:rPr lang="en-US" altLang="zh-CN" sz="20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000" b="1" dirty="0" smtClean="0">
                    <a:solidFill>
                      <a:srgbClr val="FF0000"/>
                    </a:solidFill>
                    <a:latin typeface="Times New Roman" pitchFamily="18" charset="0"/>
                    <a:cs typeface="Times New Roman" pitchFamily="18" charset="0"/>
                  </a:rPr>
                  <a:t>CO</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+2H</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O</a:t>
                </a:r>
                <a:endParaRPr lang="zh-CN" altLang="en-US" sz="2000" b="1" dirty="0">
                  <a:solidFill>
                    <a:srgbClr val="FF0000"/>
                  </a:solidFill>
                  <a:latin typeface="Times New Roman" pitchFamily="18" charset="0"/>
                  <a:ea typeface="宋体" pitchFamily="2" charset="-122"/>
                  <a:cs typeface="Times New Roman" pitchFamily="18" charset="0"/>
                </a:endParaRPr>
              </a:p>
            </p:txBody>
          </p:sp>
        </mc:Choice>
        <mc:Fallback>
          <p:sp>
            <p:nvSpPr>
              <p:cNvPr id="13" name="TextBox 12"/>
              <p:cNvSpPr txBox="1">
                <a:spLocks noRot="1" noChangeAspect="1" noMove="1" noResize="1" noEditPoints="1" noAdjustHandles="1" noChangeArrowheads="1" noChangeShapeType="1" noTextEdit="1"/>
              </p:cNvSpPr>
              <p:nvPr/>
            </p:nvSpPr>
            <p:spPr>
              <a:xfrm>
                <a:off x="8393049" y="4336306"/>
                <a:ext cx="3342615" cy="650627"/>
              </a:xfrm>
              <a:prstGeom prst="rect">
                <a:avLst/>
              </a:prstGeom>
              <a:blipFill rotWithShape="1">
                <a:blip r:embed="rId4"/>
                <a:stretch>
                  <a:fillRect l="-2007" b="-5607"/>
                </a:stretch>
              </a:blipFill>
            </p:spPr>
            <p:txBody>
              <a:bodyPr/>
              <a:lstStyle/>
              <a:p>
                <a:r>
                  <a:rPr lang="zh-CN" altLang="en-US">
                    <a:noFill/>
                  </a:rPr>
                  <a:t> </a:t>
                </a:r>
              </a:p>
            </p:txBody>
          </p:sp>
        </mc:Fallback>
      </mc:AlternateContent>
      <p:sp>
        <p:nvSpPr>
          <p:cNvPr id="4" name="TextBox 3"/>
          <p:cNvSpPr txBox="1"/>
          <p:nvPr/>
        </p:nvSpPr>
        <p:spPr>
          <a:xfrm>
            <a:off x="4073300" y="5008653"/>
            <a:ext cx="901472"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rPr>
              <a:t>蓝色</a:t>
            </a:r>
          </a:p>
        </p:txBody>
      </p:sp>
    </p:spTree>
    <p:extLst>
      <p:ext uri="{BB962C8B-B14F-4D97-AF65-F5344CB8AC3E}">
        <p14:creationId xmlns:p14="http://schemas.microsoft.com/office/powerpoint/2010/main" xmlns="" val="158056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randombar(horizontal)">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2" grpId="0"/>
      <p:bldP spid="13"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659159" y="2389358"/>
            <a:ext cx="1055313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乙醇</a:t>
            </a:r>
          </a:p>
          <a:p>
            <a:pPr>
              <a:lnSpc>
                <a:spcPct val="150000"/>
              </a:lnSpc>
            </a:pP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俗称</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化学式</a:t>
            </a:r>
            <a:r>
              <a:rPr lang="zh-CN" altLang="zh-CN" sz="2400" b="1" dirty="0" smtClean="0">
                <a:latin typeface="宋体" pitchFamily="2" charset="-122"/>
                <a:ea typeface="宋体" pitchFamily="2" charset="-122"/>
              </a:rPr>
              <a:t>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无色、有特殊气味的液体</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易挥发</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易溶于水</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能与水以任意比例互溶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。乙醇燃烧的化学方程式为</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汽车</a:t>
            </a:r>
            <a:r>
              <a:rPr lang="zh-CN" altLang="zh-CN" sz="2400" b="1" dirty="0">
                <a:latin typeface="宋体" pitchFamily="2" charset="-122"/>
                <a:ea typeface="宋体" pitchFamily="2" charset="-122"/>
              </a:rPr>
              <a:t>用乙醇汽油的</a:t>
            </a:r>
            <a:r>
              <a:rPr lang="zh-CN" altLang="zh-CN" sz="2400" b="1" dirty="0" smtClean="0">
                <a:latin typeface="宋体" pitchFamily="2" charset="-122"/>
                <a:ea typeface="宋体" pitchFamily="2" charset="-122"/>
              </a:rPr>
              <a:t>好处</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节省</a:t>
            </a:r>
            <a:r>
              <a:rPr lang="zh-CN" altLang="zh-CN" sz="2400" b="1" dirty="0">
                <a:latin typeface="宋体" pitchFamily="2" charset="-122"/>
                <a:ea typeface="宋体" pitchFamily="2" charset="-122"/>
              </a:rPr>
              <a:t>石油</a:t>
            </a:r>
            <a:r>
              <a:rPr lang="zh-CN" altLang="zh-CN" sz="2400" b="1" dirty="0" smtClean="0">
                <a:latin typeface="宋体" pitchFamily="2" charset="-122"/>
                <a:ea typeface="宋体" pitchFamily="2" charset="-122"/>
              </a:rPr>
              <a:t>资源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减少</a:t>
            </a:r>
            <a:r>
              <a:rPr lang="zh-CN" altLang="zh-CN" sz="2400" b="1" dirty="0">
                <a:latin typeface="宋体" pitchFamily="2" charset="-122"/>
                <a:ea typeface="宋体" pitchFamily="2" charset="-122"/>
              </a:rPr>
              <a:t>汽车尾气的</a:t>
            </a:r>
            <a:r>
              <a:rPr lang="zh-CN" altLang="zh-CN" sz="2400" b="1" dirty="0" smtClean="0">
                <a:latin typeface="宋体" pitchFamily="2" charset="-122"/>
                <a:ea typeface="宋体" pitchFamily="2" charset="-122"/>
              </a:rPr>
              <a:t>污染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促进</a:t>
            </a:r>
            <a:r>
              <a:rPr lang="zh-CN" altLang="zh-CN" sz="2400" b="1" dirty="0">
                <a:latin typeface="宋体" pitchFamily="2" charset="-122"/>
                <a:ea typeface="宋体" pitchFamily="2" charset="-122"/>
              </a:rPr>
              <a:t>农业生产</a:t>
            </a:r>
            <a:r>
              <a:rPr lang="zh-CN" altLang="zh-CN"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4954869" y="3000342"/>
            <a:ext cx="132921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H</a:t>
            </a:r>
            <a:r>
              <a:rPr lang="en-US" altLang="zh-CN" sz="2400" b="1" baseline="-25000" dirty="0" smtClean="0">
                <a:solidFill>
                  <a:srgbClr val="FF0000"/>
                </a:solidFill>
                <a:latin typeface="Times New Roman" pitchFamily="18" charset="0"/>
                <a:ea typeface="宋体" pitchFamily="2" charset="-122"/>
                <a:cs typeface="Times New Roman" pitchFamily="18" charset="0"/>
              </a:rPr>
              <a:t>5</a:t>
            </a:r>
            <a:r>
              <a:rPr lang="en-US" altLang="zh-CN" sz="2400" b="1" dirty="0" smtClean="0">
                <a:solidFill>
                  <a:srgbClr val="FF0000"/>
                </a:solidFill>
                <a:latin typeface="Times New Roman" pitchFamily="18" charset="0"/>
                <a:ea typeface="宋体" pitchFamily="2" charset="-122"/>
                <a:cs typeface="Times New Roman" pitchFamily="18" charset="0"/>
              </a:rPr>
              <a:t>OH</a:t>
            </a:r>
            <a:endParaRPr lang="zh-CN" altLang="en-US" sz="2400" b="1" dirty="0">
              <a:solidFill>
                <a:srgbClr val="FF0000"/>
              </a:solidFill>
              <a:latin typeface="Times New Roman" pitchFamily="18" charset="0"/>
              <a:ea typeface="宋体" pitchFamily="2" charset="-122"/>
              <a:cs typeface="Times New Roman" pitchFamily="18" charset="0"/>
            </a:endParaRPr>
          </a:p>
        </p:txBody>
      </p:sp>
      <p:sp>
        <p:nvSpPr>
          <p:cNvPr id="19" name="TextBox 18"/>
          <p:cNvSpPr txBox="1"/>
          <p:nvPr/>
        </p:nvSpPr>
        <p:spPr>
          <a:xfrm>
            <a:off x="670045" y="1865961"/>
            <a:ext cx="4283172"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2   </a:t>
            </a:r>
            <a:r>
              <a:rPr lang="zh-CN" altLang="en-US" sz="2400" b="1" dirty="0" smtClean="0">
                <a:solidFill>
                  <a:schemeClr val="accent2"/>
                </a:solidFill>
                <a:latin typeface="Times New Roman" pitchFamily="18" charset="0"/>
                <a:ea typeface="黑体" pitchFamily="49" charset="-122"/>
              </a:rPr>
              <a:t>能源的利用与开发</a:t>
            </a:r>
            <a:endParaRPr lang="zh-CN" altLang="en-US" sz="2400" b="1" dirty="0">
              <a:solidFill>
                <a:schemeClr val="accent2"/>
              </a:solidFill>
              <a:latin typeface="Times New Roman" pitchFamily="18" charset="0"/>
              <a:ea typeface="黑体" pitchFamily="49" charset="-122"/>
            </a:endParaRPr>
          </a:p>
        </p:txBody>
      </p:sp>
      <p:sp>
        <p:nvSpPr>
          <p:cNvPr id="3" name="TextBox 2"/>
          <p:cNvSpPr txBox="1"/>
          <p:nvPr/>
        </p:nvSpPr>
        <p:spPr>
          <a:xfrm>
            <a:off x="2389420" y="3008959"/>
            <a:ext cx="1012371"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酒精</a:t>
            </a:r>
            <a:endParaRPr lang="zh-CN" altLang="en-US"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20" name="TextBox 19"/>
              <p:cNvSpPr txBox="1"/>
              <p:nvPr/>
            </p:nvSpPr>
            <p:spPr>
              <a:xfrm>
                <a:off x="1692157" y="3973656"/>
                <a:ext cx="5144078" cy="650627"/>
              </a:xfrm>
              <a:prstGeom prst="rect">
                <a:avLst/>
              </a:prstGeom>
              <a:noFill/>
            </p:spPr>
            <p:txBody>
              <a:bodyPr wrap="squar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H</a:t>
                </a:r>
                <a:r>
                  <a:rPr lang="en-US" altLang="zh-CN" sz="2400" b="1" baseline="-25000" dirty="0">
                    <a:solidFill>
                      <a:srgbClr val="FF0000"/>
                    </a:solidFill>
                    <a:latin typeface="Times New Roman" pitchFamily="18" charset="0"/>
                    <a:ea typeface="宋体" pitchFamily="2" charset="-122"/>
                    <a:cs typeface="Times New Roman" pitchFamily="18" charset="0"/>
                  </a:rPr>
                  <a:t>5</a:t>
                </a:r>
                <a:r>
                  <a:rPr lang="en-US" altLang="zh-CN" sz="2400" b="1" dirty="0">
                    <a:solidFill>
                      <a:srgbClr val="FF0000"/>
                    </a:solidFill>
                    <a:latin typeface="Times New Roman" pitchFamily="18" charset="0"/>
                    <a:ea typeface="宋体" pitchFamily="2" charset="-122"/>
                    <a:cs typeface="Times New Roman" pitchFamily="18" charset="0"/>
                  </a:rPr>
                  <a:t>OH+3O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dirty="0"/>
                  <a:t/>
                </a:r>
                <a14:m>
                  <m:oMath xmlns:m="http://schemas.openxmlformats.org/officeDocument/2006/math">
                    <m:f>
                      <m:fPr>
                        <m:ctrlPr>
                          <a:rPr lang="en-US" altLang="zh-CN" sz="2000" i="1" dirty="0" smtClean="0">
                            <a:solidFill>
                              <a:srgbClr val="FF0000"/>
                            </a:solidFill>
                            <a:latin typeface="Cambria Math"/>
                            <a:ea typeface="宋体" panose="02010600030101010101" pitchFamily="2" charset="-122"/>
                            <a:cs typeface="Cambria Math" panose="02040503050406030204" charset="0"/>
                          </a:rPr>
                        </m:ctrlPr>
                      </m:fPr>
                      <m:num>
                        <m:bar>
                          <m:barPr>
                            <m:ctrlPr>
                              <a:rPr lang="en-US" altLang="zh-CN" sz="2000" i="1" dirty="0">
                                <a:solidFill>
                                  <a:srgbClr val="FF0000"/>
                                </a:solidFill>
                                <a:latin typeface="Cambria Math"/>
                                <a:ea typeface="宋体" panose="02010600030101010101" pitchFamily="2" charset="-122"/>
                                <a:cs typeface="Cambria Math" panose="02040503050406030204" charset="0"/>
                              </a:rPr>
                            </m:ctrlPr>
                          </m:barPr>
                          <m:e>
                            <m:r>
                              <a:rPr lang="en-US" altLang="zh-CN" sz="2000" b="0" i="1" dirty="0">
                                <a:solidFill>
                                  <a:srgbClr val="FF0000"/>
                                </a:solidFill>
                                <a:latin typeface="Cambria Math"/>
                                <a:ea typeface="宋体" panose="02010600030101010101" pitchFamily="2" charset="-122"/>
                                <a:cs typeface="Cambria Math" panose="02040503050406030204" charset="0"/>
                              </a:rPr>
                              <m:t>  </m:t>
                            </m:r>
                            <m:r>
                              <a:rPr lang="zh-CN" altLang="en-US" sz="2000" b="0" i="1" dirty="0">
                                <a:solidFill>
                                  <a:srgbClr val="FF0000"/>
                                </a:solidFill>
                                <a:latin typeface="Cambria Math"/>
                                <a:ea typeface="宋体" panose="02010600030101010101" pitchFamily="2" charset="-122"/>
                                <a:cs typeface="Cambria Math" panose="02040503050406030204" charset="0"/>
                              </a:rPr>
                              <m:t>点燃</m:t>
                            </m:r>
                            <m:r>
                              <a:rPr lang="en-US" altLang="zh-CN" sz="2000" b="0"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0"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dirty="0" smtClean="0">
                    <a:solidFill>
                      <a:srgbClr val="FF0000"/>
                    </a:solidFill>
                    <a:latin typeface="Times New Roman" pitchFamily="18" charset="0"/>
                    <a:cs typeface="Times New Roman" pitchFamily="18" charset="0"/>
                  </a:rPr>
                  <a:t/>
                </a:r>
                <a:r>
                  <a:rPr lang="en-US" altLang="zh-CN" sz="2400" b="1" dirty="0" smtClean="0">
                    <a:solidFill>
                      <a:srgbClr val="FF0000"/>
                    </a:solidFill>
                    <a:latin typeface="Times New Roman" pitchFamily="18" charset="0"/>
                    <a:cs typeface="Times New Roman" pitchFamily="18" charset="0"/>
                  </a:rPr>
                  <a:t>2CO</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+3H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20" name="TextBox 19"/>
              <p:cNvSpPr txBox="1">
                <a:spLocks noRot="1" noChangeAspect="1" noMove="1" noResize="1" noEditPoints="1" noAdjustHandles="1" noChangeArrowheads="1" noChangeShapeType="1" noTextEdit="1"/>
              </p:cNvSpPr>
              <p:nvPr/>
            </p:nvSpPr>
            <p:spPr>
              <a:xfrm>
                <a:off x="1692157" y="3973656"/>
                <a:ext cx="5144078" cy="650627"/>
              </a:xfrm>
              <a:prstGeom prst="rect">
                <a:avLst/>
              </a:prstGeom>
              <a:blipFill rotWithShape="1">
                <a:blip r:embed="rId4"/>
                <a:stretch>
                  <a:fillRect l="-1898" b="-121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5427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642257" y="1698171"/>
            <a:ext cx="10755086" cy="4801314"/>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氢气</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色</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味</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气体</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溶</a:t>
            </a:r>
            <a:r>
              <a:rPr lang="zh-CN" altLang="zh-CN" sz="2400" b="1" dirty="0">
                <a:latin typeface="宋体" pitchFamily="2" charset="-122"/>
                <a:ea typeface="宋体" pitchFamily="2" charset="-122"/>
              </a:rPr>
              <a:t>于水。密度比空气</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是</a:t>
            </a:r>
            <a:r>
              <a:rPr lang="zh-CN" altLang="zh-CN" sz="2400" b="1" dirty="0">
                <a:latin typeface="宋体" pitchFamily="2" charset="-122"/>
                <a:ea typeface="宋体" pitchFamily="2" charset="-122"/>
              </a:rPr>
              <a:t>相同条件下密度最小的气体。氢气燃烧的化学方程式为</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氢气</a:t>
            </a:r>
            <a:r>
              <a:rPr lang="zh-CN" altLang="zh-CN" sz="2400" b="1" dirty="0">
                <a:latin typeface="宋体" pitchFamily="2" charset="-122"/>
                <a:ea typeface="宋体" pitchFamily="2" charset="-122"/>
              </a:rPr>
              <a:t>燃烧时发出</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火焰</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放出热量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有</a:t>
            </a:r>
            <a:r>
              <a:rPr lang="zh-CN" altLang="zh-CN" sz="2400" b="1" dirty="0">
                <a:latin typeface="宋体" pitchFamily="2" charset="-122"/>
                <a:ea typeface="宋体" pitchFamily="2" charset="-122"/>
              </a:rPr>
              <a:t>水珠产生。氢气被认为是最清洁的燃料。</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氢气</a:t>
            </a:r>
            <a:r>
              <a:rPr lang="zh-CN" altLang="zh-CN" sz="2400" b="1" dirty="0">
                <a:latin typeface="宋体" pitchFamily="2" charset="-122"/>
                <a:ea typeface="宋体" pitchFamily="2" charset="-122"/>
              </a:rPr>
              <a:t>能源的</a:t>
            </a:r>
            <a:r>
              <a:rPr lang="zh-CN" altLang="zh-CN" sz="2400" b="1" dirty="0" smtClean="0">
                <a:latin typeface="宋体" pitchFamily="2" charset="-122"/>
                <a:ea typeface="宋体" pitchFamily="2" charset="-122"/>
              </a:rPr>
              <a:t>优点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以</a:t>
            </a:r>
            <a:r>
              <a:rPr lang="zh-CN" altLang="zh-CN" sz="2400" b="1" dirty="0">
                <a:latin typeface="宋体" pitchFamily="2" charset="-122"/>
                <a:ea typeface="宋体" pitchFamily="2" charset="-122"/>
              </a:rPr>
              <a:t>水为</a:t>
            </a:r>
            <a:r>
              <a:rPr lang="zh-CN" altLang="zh-CN" sz="2400" b="1" dirty="0" smtClean="0">
                <a:latin typeface="宋体" pitchFamily="2" charset="-122"/>
                <a:ea typeface="宋体" pitchFamily="2" charset="-122"/>
              </a:rPr>
              <a:t>原料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来源广泛</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热值高</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放热多</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生成物</a:t>
            </a:r>
            <a:r>
              <a:rPr lang="zh-CN" altLang="zh-CN" sz="2400" b="1" dirty="0">
                <a:latin typeface="宋体" pitchFamily="2" charset="-122"/>
                <a:ea typeface="宋体" pitchFamily="2" charset="-122"/>
              </a:rPr>
              <a:t>是</a:t>
            </a:r>
            <a:r>
              <a:rPr lang="zh-CN" altLang="zh-CN" sz="2400" b="1" dirty="0" smtClean="0">
                <a:latin typeface="宋体" pitchFamily="2" charset="-122"/>
                <a:ea typeface="宋体" pitchFamily="2" charset="-122"/>
              </a:rPr>
              <a:t>水</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毫无污染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可以</a:t>
            </a:r>
            <a:r>
              <a:rPr lang="zh-CN" altLang="zh-CN" sz="2400" b="1" dirty="0">
                <a:latin typeface="宋体" pitchFamily="2" charset="-122"/>
                <a:ea typeface="宋体" pitchFamily="2" charset="-122"/>
              </a:rPr>
              <a:t>再生。</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目前</a:t>
            </a:r>
            <a:r>
              <a:rPr lang="zh-CN" altLang="zh-CN" sz="2400" b="1" dirty="0">
                <a:latin typeface="宋体" pitchFamily="2" charset="-122"/>
                <a:ea typeface="宋体" pitchFamily="2" charset="-122"/>
              </a:rPr>
              <a:t>氢能源存在的</a:t>
            </a:r>
            <a:r>
              <a:rPr lang="zh-CN" altLang="zh-CN" sz="2400" b="1" dirty="0" smtClean="0">
                <a:latin typeface="宋体" pitchFamily="2" charset="-122"/>
                <a:ea typeface="宋体" pitchFamily="2" charset="-122"/>
              </a:rPr>
              <a:t>问题</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制</a:t>
            </a:r>
            <a:r>
              <a:rPr lang="zh-CN" altLang="zh-CN" sz="2400" b="1" dirty="0">
                <a:latin typeface="宋体" pitchFamily="2" charset="-122"/>
                <a:ea typeface="宋体" pitchFamily="2" charset="-122"/>
              </a:rPr>
              <a:t>取成本高、贮存和运输困难。</a:t>
            </a:r>
          </a:p>
          <a:p>
            <a:endParaRPr lang="zh-CN" altLang="en-US" dirty="0"/>
          </a:p>
        </p:txBody>
      </p:sp>
      <p:sp>
        <p:nvSpPr>
          <p:cNvPr id="3" name="TextBox 2"/>
          <p:cNvSpPr txBox="1"/>
          <p:nvPr/>
        </p:nvSpPr>
        <p:spPr>
          <a:xfrm>
            <a:off x="1763486" y="2329540"/>
            <a:ext cx="500743"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rPr>
              <a:t>无</a:t>
            </a:r>
          </a:p>
        </p:txBody>
      </p:sp>
      <p:sp>
        <p:nvSpPr>
          <p:cNvPr id="8" name="TextBox 7"/>
          <p:cNvSpPr txBox="1"/>
          <p:nvPr/>
        </p:nvSpPr>
        <p:spPr>
          <a:xfrm>
            <a:off x="3135085" y="2329541"/>
            <a:ext cx="500743" cy="461665"/>
          </a:xfrm>
          <a:prstGeom prst="rect">
            <a:avLst/>
          </a:prstGeom>
          <a:noFill/>
        </p:spPr>
        <p:txBody>
          <a:bodyPr wrap="square" rtlCol="0">
            <a:spAutoFit/>
          </a:bodyPr>
          <a:lstStyle/>
          <a:p>
            <a:r>
              <a:rPr lang="zh-CN" altLang="en-US" sz="2400" b="1" dirty="0">
                <a:solidFill>
                  <a:srgbClr val="FF0000"/>
                </a:solidFill>
                <a:latin typeface="宋体" pitchFamily="2" charset="-122"/>
                <a:ea typeface="宋体" pitchFamily="2" charset="-122"/>
              </a:rPr>
              <a:t>无</a:t>
            </a:r>
          </a:p>
        </p:txBody>
      </p:sp>
      <p:sp>
        <p:nvSpPr>
          <p:cNvPr id="9" name="TextBox 8"/>
          <p:cNvSpPr txBox="1"/>
          <p:nvPr/>
        </p:nvSpPr>
        <p:spPr>
          <a:xfrm>
            <a:off x="5573487" y="2329538"/>
            <a:ext cx="5007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难</a:t>
            </a:r>
            <a:endParaRPr lang="zh-CN" altLang="en-US" sz="2400" b="1" dirty="0">
              <a:solidFill>
                <a:srgbClr val="FF0000"/>
              </a:solidFill>
              <a:latin typeface="宋体" pitchFamily="2" charset="-122"/>
              <a:ea typeface="宋体" pitchFamily="2" charset="-122"/>
            </a:endParaRPr>
          </a:p>
        </p:txBody>
      </p:sp>
      <p:sp>
        <p:nvSpPr>
          <p:cNvPr id="10" name="TextBox 9"/>
          <p:cNvSpPr txBox="1"/>
          <p:nvPr/>
        </p:nvSpPr>
        <p:spPr>
          <a:xfrm>
            <a:off x="9383041" y="2329533"/>
            <a:ext cx="50074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小</a:t>
            </a:r>
            <a:endParaRPr lang="zh-CN" altLang="en-US"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4" name="TextBox 3"/>
              <p:cNvSpPr txBox="1"/>
              <p:nvPr/>
            </p:nvSpPr>
            <p:spPr>
              <a:xfrm>
                <a:off x="8104215" y="2769425"/>
                <a:ext cx="2906485" cy="594522"/>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
                </a:r>
                <a14:m>
                  <m:oMath xmlns:m="http://schemas.openxmlformats.org/officeDocument/2006/math">
                    <m:f>
                      <m:fPr>
                        <m:ctrlPr>
                          <a:rPr lang="en-US" altLang="zh-CN"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i="1" dirty="0">
                                <a:solidFill>
                                  <a:srgbClr val="FF0000"/>
                                </a:solidFill>
                                <a:latin typeface="Cambria Math"/>
                                <a:ea typeface="宋体" panose="02010600030101010101" pitchFamily="2" charset="-122"/>
                                <a:cs typeface="Cambria Math" panose="02040503050406030204" charset="0"/>
                              </a:rPr>
                            </m:ctrlPr>
                          </m:barPr>
                          <m:e>
                            <m:r>
                              <a:rPr lang="en-US" altLang="zh-CN" i="1" dirty="0">
                                <a:solidFill>
                                  <a:srgbClr val="FF0000"/>
                                </a:solidFill>
                                <a:latin typeface="Cambria Math"/>
                                <a:ea typeface="宋体" panose="02010600030101010101" pitchFamily="2" charset="-122"/>
                                <a:cs typeface="Cambria Math" panose="02040503050406030204" charset="0"/>
                              </a:rPr>
                              <m:t>  </m:t>
                            </m:r>
                            <m:r>
                              <a:rPr lang="zh-CN" altLang="en-US" i="1" dirty="0">
                                <a:solidFill>
                                  <a:srgbClr val="FF0000"/>
                                </a:solidFill>
                                <a:latin typeface="Cambria Math"/>
                                <a:ea typeface="宋体" panose="02010600030101010101" pitchFamily="2" charset="-122"/>
                                <a:cs typeface="Cambria Math" panose="02040503050406030204" charset="0"/>
                              </a:rPr>
                              <m:t>点燃</m:t>
                            </m:r>
                            <m:r>
                              <a:rPr lang="en-US" altLang="zh-CN" i="1" dirty="0">
                                <a:solidFill>
                                  <a:srgbClr val="FF0000"/>
                                </a:solidFill>
                                <a:latin typeface="Cambria Math"/>
                                <a:ea typeface="宋体" panose="02010600030101010101" pitchFamily="2" charset="-122"/>
                                <a:cs typeface="Cambria Math" panose="02040503050406030204" charset="0"/>
                              </a:rPr>
                              <m:t>  </m:t>
                            </m:r>
                          </m:e>
                        </m:bar>
                      </m:num>
                      <m:den>
                        <m:r>
                          <a:rPr lang="en-US" altLang="zh-CN"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dirty="0" smtClean="0"/>
                  <a:t/>
                </a:r>
                <a:r>
                  <a:rPr lang="en-US" altLang="zh-CN" sz="2400" b="1" dirty="0" smtClean="0">
                    <a:solidFill>
                      <a:srgbClr val="FF0000"/>
                    </a:solidFill>
                    <a:latin typeface="Times New Roman" pitchFamily="18" charset="0"/>
                    <a:cs typeface="Times New Roman" pitchFamily="18" charset="0"/>
                  </a:rPr>
                  <a:t>2H</a:t>
                </a:r>
                <a:r>
                  <a:rPr lang="en-US" altLang="zh-CN" sz="2400" b="1" baseline="-25000" dirty="0" smtClean="0">
                    <a:solidFill>
                      <a:srgbClr val="FF0000"/>
                    </a:solidFill>
                    <a:latin typeface="Times New Roman" pitchFamily="18" charset="0"/>
                    <a:cs typeface="Times New Roman" pitchFamily="18" charset="0"/>
                  </a:rPr>
                  <a:t>2</a:t>
                </a:r>
                <a:r>
                  <a:rPr lang="en-US" altLang="zh-CN" sz="2400" b="1" dirty="0" smtClean="0">
                    <a:solidFill>
                      <a:srgbClr val="FF0000"/>
                    </a:solidFill>
                    <a:latin typeface="Times New Roman" pitchFamily="18" charset="0"/>
                    <a:cs typeface="Times New Roman" pitchFamily="18" charset="0"/>
                  </a:rPr>
                  <a:t>O</a:t>
                </a:r>
                <a:endParaRPr lang="zh-CN" altLang="en-US" sz="2400" b="1" dirty="0">
                  <a:solidFill>
                    <a:srgbClr val="FF0000"/>
                  </a:solidFill>
                  <a:latin typeface="Times New Roman" pitchFamily="18" charset="0"/>
                  <a:cs typeface="Times New Roman" pitchFamily="18" charset="0"/>
                </a:endParaRPr>
              </a:p>
            </p:txBody>
          </p:sp>
        </mc:Choice>
        <mc:Fallback>
          <p:sp>
            <p:nvSpPr>
              <p:cNvPr id="4" name="TextBox 3"/>
              <p:cNvSpPr txBox="1">
                <a:spLocks noRot="1" noChangeAspect="1" noMove="1" noResize="1" noEditPoints="1" noAdjustHandles="1" noChangeArrowheads="1" noChangeShapeType="1" noTextEdit="1"/>
              </p:cNvSpPr>
              <p:nvPr/>
            </p:nvSpPr>
            <p:spPr>
              <a:xfrm>
                <a:off x="8104215" y="2769425"/>
                <a:ext cx="2906485" cy="594522"/>
              </a:xfrm>
              <a:prstGeom prst="rect">
                <a:avLst/>
              </a:prstGeom>
              <a:blipFill rotWithShape="1">
                <a:blip r:embed="rId3"/>
                <a:stretch>
                  <a:fillRect l="-3145" b="-15306"/>
                </a:stretch>
              </a:blipFill>
            </p:spPr>
            <p:txBody>
              <a:bodyPr/>
              <a:lstStyle/>
              <a:p>
                <a:r>
                  <a:rPr lang="zh-CN" altLang="en-US">
                    <a:noFill/>
                  </a:rPr>
                  <a:t> </a:t>
                </a:r>
              </a:p>
            </p:txBody>
          </p:sp>
        </mc:Fallback>
      </mc:AlternateContent>
      <p:sp>
        <p:nvSpPr>
          <p:cNvPr id="5" name="TextBox 4"/>
          <p:cNvSpPr txBox="1"/>
          <p:nvPr/>
        </p:nvSpPr>
        <p:spPr>
          <a:xfrm>
            <a:off x="3135085" y="3427120"/>
            <a:ext cx="120831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淡蓝色</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46386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000" y="1811085"/>
            <a:ext cx="10655571" cy="4524315"/>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可燃冰</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科学家们</a:t>
            </a:r>
            <a:r>
              <a:rPr lang="zh-CN" altLang="zh-CN" sz="2400" b="1" dirty="0">
                <a:latin typeface="宋体" pitchFamily="2" charset="-122"/>
                <a:ea typeface="宋体" pitchFamily="2" charset="-122"/>
              </a:rPr>
              <a:t>在海底发现了大量可燃</a:t>
            </a:r>
            <a:r>
              <a:rPr lang="zh-CN" altLang="zh-CN" sz="2400" b="1" dirty="0" smtClean="0">
                <a:latin typeface="宋体" pitchFamily="2" charset="-122"/>
                <a:ea typeface="宋体" pitchFamily="2" charset="-122"/>
              </a:rPr>
              <a:t>冰</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它</a:t>
            </a:r>
            <a:r>
              <a:rPr lang="zh-CN" altLang="zh-CN" sz="2400" b="1" dirty="0">
                <a:latin typeface="宋体" pitchFamily="2" charset="-122"/>
                <a:ea typeface="宋体" pitchFamily="2" charset="-122"/>
              </a:rPr>
              <a:t>的主要成分是</a:t>
            </a:r>
            <a:r>
              <a:rPr lang="en-US" altLang="zh-CN" sz="2400" b="1"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是</a:t>
            </a:r>
            <a:r>
              <a:rPr lang="zh-CN" altLang="zh-CN" sz="2400" b="1" dirty="0">
                <a:latin typeface="宋体" pitchFamily="2" charset="-122"/>
                <a:ea typeface="宋体" pitchFamily="2" charset="-122"/>
              </a:rPr>
              <a:t>甲烷与水在低温高压下形成的。</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燃冰的</a:t>
            </a:r>
            <a:r>
              <a:rPr lang="zh-CN" altLang="zh-CN" sz="2400" b="1" dirty="0" smtClean="0">
                <a:latin typeface="宋体" pitchFamily="2" charset="-122"/>
                <a:ea typeface="宋体" pitchFamily="2" charset="-122"/>
              </a:rPr>
              <a:t>优点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能量</a:t>
            </a:r>
            <a:r>
              <a:rPr lang="zh-CN" altLang="zh-CN" sz="2400" b="1" dirty="0">
                <a:latin typeface="宋体" pitchFamily="2" charset="-122"/>
                <a:ea typeface="宋体" pitchFamily="2" charset="-122"/>
              </a:rPr>
              <a:t>高、热值</a:t>
            </a:r>
            <a:r>
              <a:rPr lang="zh-CN" altLang="zh-CN" sz="2400" b="1" dirty="0" smtClean="0">
                <a:latin typeface="宋体" pitchFamily="2" charset="-122"/>
                <a:ea typeface="宋体" pitchFamily="2" charset="-122"/>
              </a:rPr>
              <a:t>大</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是</a:t>
            </a:r>
            <a:r>
              <a:rPr lang="zh-CN" altLang="zh-CN" sz="2400" b="1" dirty="0">
                <a:latin typeface="宋体" pitchFamily="2" charset="-122"/>
                <a:ea typeface="宋体" pitchFamily="2" charset="-122"/>
              </a:rPr>
              <a:t>替代化石燃料的新能源。</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燃冰的</a:t>
            </a:r>
            <a:r>
              <a:rPr lang="zh-CN" altLang="zh-CN" sz="2400" b="1" dirty="0" smtClean="0">
                <a:latin typeface="宋体" pitchFamily="2" charset="-122"/>
                <a:ea typeface="宋体" pitchFamily="2" charset="-122"/>
              </a:rPr>
              <a:t>缺点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如果</a:t>
            </a:r>
            <a:r>
              <a:rPr lang="zh-CN" altLang="zh-CN" sz="2400" b="1" dirty="0">
                <a:latin typeface="宋体" pitchFamily="2" charset="-122"/>
                <a:ea typeface="宋体" pitchFamily="2" charset="-122"/>
              </a:rPr>
              <a:t>在开采中甲烷气体大量泄漏于大气</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会</a:t>
            </a:r>
            <a:r>
              <a:rPr lang="zh-CN" altLang="zh-CN" sz="2400" b="1" dirty="0">
                <a:latin typeface="宋体" pitchFamily="2" charset="-122"/>
                <a:ea typeface="宋体" pitchFamily="2" charset="-122"/>
              </a:rPr>
              <a:t>造成更加严重的温室效应。</a:t>
            </a:r>
          </a:p>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其他新能源</a:t>
            </a:r>
          </a:p>
          <a:p>
            <a:pPr>
              <a:lnSpc>
                <a:spcPct val="150000"/>
              </a:lnSpc>
            </a:pPr>
            <a:r>
              <a:rPr lang="zh-CN" altLang="zh-CN" sz="2400" b="1" dirty="0">
                <a:latin typeface="宋体" pitchFamily="2" charset="-122"/>
                <a:ea typeface="宋体" pitchFamily="2" charset="-122"/>
              </a:rPr>
              <a:t>太阳能、风能、地热能和潮汐能、生物质能、核能</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不可再生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等。</a:t>
            </a:r>
          </a:p>
        </p:txBody>
      </p:sp>
      <p:sp>
        <p:nvSpPr>
          <p:cNvPr id="12" name="TextBox 11"/>
          <p:cNvSpPr txBox="1"/>
          <p:nvPr/>
        </p:nvSpPr>
        <p:spPr>
          <a:xfrm>
            <a:off x="8987292" y="2439028"/>
            <a:ext cx="803425"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甲烷</a:t>
            </a:r>
            <a:endParaRPr lang="zh-CN" altLang="en-US" sz="2400" b="1" dirty="0">
              <a:solidFill>
                <a:srgbClr val="FF0000"/>
              </a:solidFill>
              <a:latin typeface="宋体" pitchFamily="2" charset="-122"/>
              <a:ea typeface="宋体" pitchFamily="2" charset="-122"/>
            </a:endParaRPr>
          </a:p>
        </p:txBody>
      </p:sp>
      <p:grpSp>
        <p:nvGrpSpPr>
          <p:cNvPr id="18" name="组合 17"/>
          <p:cNvGrpSpPr/>
          <p:nvPr/>
        </p:nvGrpSpPr>
        <p:grpSpPr>
          <a:xfrm>
            <a:off x="8071557" y="824822"/>
            <a:ext cx="1746910" cy="457900"/>
            <a:chOff x="8480182" y="1575737"/>
            <a:chExt cx="1678579" cy="520692"/>
          </a:xfrm>
        </p:grpSpPr>
        <p:sp>
          <p:nvSpPr>
            <p:cNvPr id="19" name="圆角矩形 1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Tree>
    <p:extLst>
      <p:ext uri="{BB962C8B-B14F-4D97-AF65-F5344CB8AC3E}">
        <p14:creationId xmlns:p14="http://schemas.microsoft.com/office/powerpoint/2010/main" xmlns="" val="177798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071557" y="824822"/>
            <a:ext cx="1746910" cy="457900"/>
            <a:chOff x="8480182" y="1575737"/>
            <a:chExt cx="1678579" cy="520692"/>
          </a:xfrm>
        </p:grpSpPr>
        <p:sp>
          <p:nvSpPr>
            <p:cNvPr id="19" name="圆角矩形 1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3" name="TextBox 12"/>
              <p:cNvSpPr txBox="1"/>
              <p:nvPr/>
            </p:nvSpPr>
            <p:spPr>
              <a:xfrm>
                <a:off x="719999" y="2116854"/>
                <a:ext cx="10749511" cy="2308324"/>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zh-CN" sz="2400" b="1" dirty="0">
                    <a:latin typeface="宋体" pitchFamily="2" charset="-122"/>
                    <a:ea typeface="宋体" pitchFamily="2" charset="-122"/>
                  </a:rPr>
                  <a:t>能源分为可再生能源和不可再生能源。可再生能源是不随本身的转化或人类利用而减少的</a:t>
                </a:r>
                <a:r>
                  <a:rPr lang="zh-CN" altLang="zh-CN" sz="2400" b="1" dirty="0" smtClean="0">
                    <a:latin typeface="宋体" pitchFamily="2" charset="-122"/>
                    <a:ea typeface="宋体" pitchFamily="2" charset="-122"/>
                  </a:rPr>
                  <a:t>能源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太阳能、水能、风能</a:t>
                </a:r>
                <a:r>
                  <a:rPr lang="zh-CN" altLang="zh-CN" sz="2400" b="1" dirty="0" smtClean="0">
                    <a:latin typeface="宋体" pitchFamily="2" charset="-122"/>
                    <a:ea typeface="宋体" pitchFamily="2" charset="-122"/>
                  </a:rPr>
                  <a:t>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不</a:t>
                </a:r>
                <a:r>
                  <a:rPr lang="zh-CN" altLang="zh-CN" sz="2400" b="1" dirty="0">
                    <a:latin typeface="宋体" pitchFamily="2" charset="-122"/>
                    <a:ea typeface="宋体" pitchFamily="2" charset="-122"/>
                  </a:rPr>
                  <a:t>可再生能源是随本身的转化或人类的利用而</a:t>
                </a:r>
                <a:r>
                  <a:rPr lang="zh-CN" altLang="zh-CN" sz="2400" b="1" dirty="0" smtClean="0">
                    <a:latin typeface="宋体" pitchFamily="2" charset="-122"/>
                    <a:ea typeface="宋体" pitchFamily="2" charset="-122"/>
                  </a:rPr>
                  <a:t>减少</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短时间内不能恢复的</a:t>
                </a:r>
                <a:r>
                  <a:rPr lang="zh-CN" altLang="zh-CN" sz="2400" b="1" dirty="0" smtClean="0">
                    <a:latin typeface="宋体" pitchFamily="2" charset="-122"/>
                    <a:ea typeface="宋体" pitchFamily="2" charset="-122"/>
                  </a:rPr>
                  <a:t>能源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化石燃料</a:t>
                </a:r>
                <a:r>
                  <a:rPr lang="zh-CN" altLang="zh-CN" sz="2400" b="1" dirty="0" smtClean="0">
                    <a:latin typeface="宋体" pitchFamily="2" charset="-122"/>
                    <a:ea typeface="宋体" pitchFamily="2" charset="-122"/>
                  </a:rPr>
                  <a:t>等</a:t>
                </a:r>
                <a14:m>
                  <m:oMath xmlns:m="http://schemas.openxmlformats.org/officeDocument/2006/math">
                    <m:r>
                      <a:rPr lang="zh-CN" altLang="en-US" sz="2400" b="1" dirty="0">
                        <a:latin typeface="Cambria Math"/>
                        <a:ea typeface="宋体" pitchFamily="2" charset="-122"/>
                      </a:rPr>
                      <m:t>。</m:t>
                    </m:r>
                  </m:oMath>
                </a14:m>
                <a:endParaRPr lang="zh-CN" altLang="zh-CN" sz="2400" b="1" dirty="0">
                  <a:latin typeface="宋体" pitchFamily="2" charset="-122"/>
                  <a:ea typeface="宋体" pitchFamily="2" charset="-122"/>
                </a:endParaRPr>
              </a:p>
            </p:txBody>
          </p:sp>
        </mc:Choice>
        <mc:Fallback>
          <p:sp>
            <p:nvSpPr>
              <p:cNvPr id="13" name="TextBox 12"/>
              <p:cNvSpPr txBox="1">
                <a:spLocks noRot="1" noChangeAspect="1" noMove="1" noResize="1" noEditPoints="1" noAdjustHandles="1" noChangeArrowheads="1" noChangeShapeType="1" noTextEdit="1"/>
              </p:cNvSpPr>
              <p:nvPr/>
            </p:nvSpPr>
            <p:spPr>
              <a:xfrm>
                <a:off x="719999" y="2116854"/>
                <a:ext cx="10749511" cy="2308324"/>
              </a:xfrm>
              <a:prstGeom prst="rect">
                <a:avLst/>
              </a:prstGeom>
              <a:blipFill rotWithShape="1">
                <a:blip r:embed="rId3"/>
                <a:stretch>
                  <a:fillRect l="-851" b="-13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6026889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a:spLocks noChangeArrowheads="1"/>
          </p:cNvSpPr>
          <p:nvPr/>
        </p:nvSpPr>
        <p:spPr bwMode="auto">
          <a:xfrm>
            <a:off x="637387" y="2084550"/>
            <a:ext cx="10890584" cy="452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使用化石燃料对环境的影响</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化石燃料</a:t>
            </a:r>
            <a:r>
              <a:rPr lang="zh-CN" altLang="zh-CN" sz="2400" b="1" dirty="0">
                <a:latin typeface="宋体" pitchFamily="2" charset="-122"/>
                <a:ea typeface="宋体" pitchFamily="2" charset="-122"/>
              </a:rPr>
              <a:t>燃烧造成</a:t>
            </a:r>
            <a:r>
              <a:rPr lang="zh-CN" altLang="zh-CN" sz="2400" b="1" dirty="0" smtClean="0">
                <a:latin typeface="宋体" pitchFamily="2" charset="-122"/>
                <a:ea typeface="宋体" pitchFamily="2" charset="-122"/>
              </a:rPr>
              <a:t>空气污染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主要</a:t>
            </a:r>
            <a:r>
              <a:rPr lang="zh-CN" altLang="zh-CN" sz="2400" b="1" dirty="0">
                <a:latin typeface="宋体" pitchFamily="2" charset="-122"/>
                <a:ea typeface="宋体" pitchFamily="2" charset="-122"/>
              </a:rPr>
              <a:t>有以下几方面</a:t>
            </a:r>
            <a:r>
              <a:rPr lang="zh-CN" altLang="zh-CN" sz="2400" b="1" dirty="0" smtClean="0">
                <a:latin typeface="宋体" pitchFamily="2" charset="-122"/>
                <a:ea typeface="宋体" pitchFamily="2" charset="-122"/>
              </a:rPr>
              <a:t>原因</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①</a:t>
            </a:r>
            <a:r>
              <a:rPr lang="zh-CN" altLang="zh-CN" sz="2400" b="1" dirty="0">
                <a:latin typeface="宋体" pitchFamily="2" charset="-122"/>
                <a:ea typeface="宋体" pitchFamily="2" charset="-122"/>
              </a:rPr>
              <a:t>燃料中的一些杂质如硫等燃烧</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产生</a:t>
            </a:r>
            <a:r>
              <a:rPr lang="zh-CN" altLang="zh-CN" sz="2400" b="1" dirty="0">
                <a:latin typeface="宋体" pitchFamily="2" charset="-122"/>
                <a:ea typeface="宋体" pitchFamily="2" charset="-122"/>
              </a:rPr>
              <a:t>空气污染物</a:t>
            </a:r>
            <a:r>
              <a:rPr lang="zh-CN" altLang="zh-CN" sz="2400" b="1" dirty="0" smtClean="0">
                <a:latin typeface="宋体" pitchFamily="2" charset="-122"/>
                <a:ea typeface="宋体" pitchFamily="2" charset="-122"/>
              </a:rPr>
              <a:t>如</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等</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②</a:t>
            </a:r>
            <a:r>
              <a:rPr lang="zh-CN" altLang="zh-CN" sz="2400" b="1" dirty="0">
                <a:latin typeface="宋体" pitchFamily="2" charset="-122"/>
                <a:ea typeface="宋体" pitchFamily="2" charset="-122"/>
              </a:rPr>
              <a:t>燃料燃烧不</a:t>
            </a:r>
            <a:r>
              <a:rPr lang="zh-CN" altLang="zh-CN" sz="2400" b="1" dirty="0" smtClean="0">
                <a:latin typeface="宋体" pitchFamily="2" charset="-122"/>
                <a:ea typeface="宋体" pitchFamily="2" charset="-122"/>
              </a:rPr>
              <a:t>充分</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产生</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等</a:t>
            </a:r>
            <a:r>
              <a:rPr lang="zh-CN" altLang="en-US"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b="1" dirty="0">
                <a:latin typeface="宋体" pitchFamily="2" charset="-122"/>
                <a:ea typeface="宋体" pitchFamily="2" charset="-122"/>
              </a:rPr>
              <a:t>③</a:t>
            </a:r>
            <a:r>
              <a:rPr lang="zh-CN" altLang="zh-CN" sz="2400" b="1" dirty="0">
                <a:latin typeface="宋体" pitchFamily="2" charset="-122"/>
                <a:ea typeface="宋体" pitchFamily="2" charset="-122"/>
              </a:rPr>
              <a:t>未燃烧的碳氢化合物及炭粒、尘粒等排放到空气中形成浮尘</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酸雨</a:t>
            </a:r>
            <a:r>
              <a:rPr lang="zh-CN" altLang="zh-CN" sz="2400" b="1" dirty="0">
                <a:latin typeface="宋体" pitchFamily="2" charset="-122"/>
                <a:ea typeface="宋体" pitchFamily="2" charset="-122"/>
              </a:rPr>
              <a:t>的形成</a:t>
            </a:r>
          </a:p>
          <a:p>
            <a:pPr>
              <a:lnSpc>
                <a:spcPct val="150000"/>
              </a:lnSpc>
            </a:pPr>
            <a:r>
              <a:rPr lang="zh-CN" altLang="zh-CN" sz="2400" b="1" dirty="0">
                <a:latin typeface="宋体" pitchFamily="2" charset="-122"/>
                <a:ea typeface="宋体" pitchFamily="2" charset="-122"/>
              </a:rPr>
              <a:t>煤燃烧时排放</a:t>
            </a:r>
            <a:r>
              <a:rPr lang="zh-CN" altLang="zh-CN" sz="2400" b="1" dirty="0" smtClean="0">
                <a:latin typeface="宋体" pitchFamily="2" charset="-122"/>
                <a:ea typeface="宋体" pitchFamily="2" charset="-122"/>
              </a:rPr>
              <a:t>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等</a:t>
            </a:r>
            <a:r>
              <a:rPr lang="zh-CN" altLang="zh-CN" sz="2400" b="1" dirty="0" smtClean="0">
                <a:latin typeface="宋体" pitchFamily="2" charset="-122"/>
                <a:ea typeface="宋体" pitchFamily="2" charset="-122"/>
              </a:rPr>
              <a:t>污染物</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这些</a:t>
            </a:r>
            <a:r>
              <a:rPr lang="zh-CN" altLang="zh-CN" sz="2400" b="1" dirty="0">
                <a:latin typeface="宋体" pitchFamily="2" charset="-122"/>
                <a:ea typeface="宋体" pitchFamily="2" charset="-122"/>
              </a:rPr>
              <a:t>气体或气体在空气中反应后的生成物溶于雨水会形成酸雨。</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9" name="TextBox 18"/>
          <p:cNvSpPr txBox="1"/>
          <p:nvPr/>
        </p:nvSpPr>
        <p:spPr>
          <a:xfrm>
            <a:off x="670045" y="1582925"/>
            <a:ext cx="4283172"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3   </a:t>
            </a:r>
            <a:r>
              <a:rPr lang="zh-CN" altLang="en-US" sz="2400" b="1" dirty="0" smtClean="0">
                <a:solidFill>
                  <a:schemeClr val="accent2"/>
                </a:solidFill>
                <a:latin typeface="Times New Roman" pitchFamily="18" charset="0"/>
                <a:ea typeface="黑体" pitchFamily="49" charset="-122"/>
              </a:rPr>
              <a:t>保护环境</a:t>
            </a:r>
            <a:endParaRPr lang="zh-CN" altLang="en-US" sz="2400" b="1" dirty="0">
              <a:solidFill>
                <a:schemeClr val="accent2"/>
              </a:solidFill>
              <a:latin typeface="Times New Roman" pitchFamily="18" charset="0"/>
              <a:ea typeface="黑体" pitchFamily="49" charset="-122"/>
            </a:endParaRPr>
          </a:p>
        </p:txBody>
      </p:sp>
      <p:sp>
        <p:nvSpPr>
          <p:cNvPr id="4" name="TextBox 3"/>
          <p:cNvSpPr txBox="1"/>
          <p:nvPr/>
        </p:nvSpPr>
        <p:spPr>
          <a:xfrm>
            <a:off x="8192831" y="3267984"/>
            <a:ext cx="163285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二氧化硫</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4248440" y="3811986"/>
            <a:ext cx="163285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一氧化碳</a:t>
            </a:r>
            <a:endParaRPr lang="zh-CN" altLang="en-US" sz="2400" b="1" dirty="0">
              <a:solidFill>
                <a:srgbClr val="FF0000"/>
              </a:solidFill>
              <a:latin typeface="宋体" pitchFamily="2" charset="-122"/>
              <a:ea typeface="宋体" pitchFamily="2" charset="-122"/>
            </a:endParaRPr>
          </a:p>
        </p:txBody>
      </p:sp>
      <p:sp>
        <p:nvSpPr>
          <p:cNvPr id="13" name="TextBox 12"/>
          <p:cNvSpPr txBox="1"/>
          <p:nvPr/>
        </p:nvSpPr>
        <p:spPr>
          <a:xfrm>
            <a:off x="3051011" y="5466613"/>
            <a:ext cx="163285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二氧化硫</a:t>
            </a:r>
            <a:endParaRPr lang="zh-CN" altLang="en-US" sz="2400" b="1" dirty="0">
              <a:solidFill>
                <a:srgbClr val="FF0000"/>
              </a:solidFill>
              <a:latin typeface="宋体" pitchFamily="2" charset="-122"/>
              <a:ea typeface="宋体" pitchFamily="2" charset="-122"/>
            </a:endParaRPr>
          </a:p>
        </p:txBody>
      </p:sp>
      <p:sp>
        <p:nvSpPr>
          <p:cNvPr id="14" name="TextBox 13"/>
          <p:cNvSpPr txBox="1"/>
          <p:nvPr/>
        </p:nvSpPr>
        <p:spPr>
          <a:xfrm>
            <a:off x="5151956" y="5457712"/>
            <a:ext cx="163285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二氧化碳</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862320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3" name="TextBox 2"/>
          <p:cNvSpPr txBox="1"/>
          <p:nvPr/>
        </p:nvSpPr>
        <p:spPr>
          <a:xfrm>
            <a:off x="720000" y="1386212"/>
            <a:ext cx="10818858" cy="5311711"/>
          </a:xfrm>
          <a:prstGeom prst="rect">
            <a:avLst/>
          </a:prstGeom>
          <a:noFill/>
        </p:spPr>
        <p:txBody>
          <a:bodyPr wrap="square" rtlCol="0">
            <a:spAutoFit/>
          </a:bodyPr>
          <a:lstStyle/>
          <a:p>
            <a:pPr>
              <a:lnSpc>
                <a:spcPts val="3700"/>
              </a:lnSpc>
            </a:pP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使燃料充分燃烧通常考虑两</a:t>
            </a:r>
            <a:r>
              <a:rPr lang="zh-CN" altLang="zh-CN" sz="2400" b="1" dirty="0" smtClean="0">
                <a:latin typeface="宋体" pitchFamily="2" charset="-122"/>
                <a:ea typeface="宋体" pitchFamily="2" charset="-122"/>
              </a:rPr>
              <a:t>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一是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二是</a:t>
            </a:r>
            <a:endParaRPr lang="en-US" altLang="zh-CN" sz="2400" b="1" dirty="0" smtClean="0">
              <a:latin typeface="宋体" pitchFamily="2" charset="-122"/>
              <a:ea typeface="宋体" pitchFamily="2" charset="-122"/>
            </a:endParaRPr>
          </a:p>
          <a:p>
            <a:pPr>
              <a:lnSpc>
                <a:spcPts val="37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ts val="3700"/>
              </a:lnSpc>
            </a:pPr>
            <a:r>
              <a:rPr lang="en-US" altLang="zh-CN" sz="2400" b="1" dirty="0">
                <a:latin typeface="宋体" pitchFamily="2" charset="-122"/>
                <a:ea typeface="宋体" pitchFamily="2" charset="-122"/>
              </a:rPr>
              <a:t>3.</a:t>
            </a:r>
            <a:r>
              <a:rPr lang="zh-CN" altLang="zh-CN" sz="2400" b="1" dirty="0">
                <a:latin typeface="宋体" pitchFamily="2" charset="-122"/>
                <a:ea typeface="宋体" pitchFamily="2" charset="-122"/>
              </a:rPr>
              <a:t>汽车尾气的污染与防治</a:t>
            </a:r>
          </a:p>
          <a:p>
            <a:pPr>
              <a:lnSpc>
                <a:spcPts val="37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汽车</a:t>
            </a:r>
            <a:r>
              <a:rPr lang="zh-CN" altLang="zh-CN" sz="2400" b="1" dirty="0">
                <a:latin typeface="宋体" pitchFamily="2" charset="-122"/>
                <a:ea typeface="宋体" pitchFamily="2" charset="-122"/>
              </a:rPr>
              <a:t>用的燃料多是汽油或柴油。它们燃烧时产生的一些物质直接排放到空气</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会</a:t>
            </a:r>
            <a:r>
              <a:rPr lang="zh-CN" altLang="zh-CN" sz="2400" b="1" dirty="0">
                <a:latin typeface="宋体" pitchFamily="2" charset="-122"/>
                <a:ea typeface="宋体" pitchFamily="2" charset="-122"/>
              </a:rPr>
              <a:t>对空气造成污染。尾气中主要污染物有一氧化碳和未燃烧的</a:t>
            </a:r>
            <a:r>
              <a:rPr lang="zh-CN" altLang="zh-CN" sz="2400" b="1" dirty="0" smtClean="0">
                <a:latin typeface="宋体" pitchFamily="2" charset="-122"/>
                <a:ea typeface="宋体" pitchFamily="2" charset="-122"/>
              </a:rPr>
              <a:t>碳氢化合物</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氮</a:t>
            </a:r>
            <a:r>
              <a:rPr lang="zh-CN" altLang="zh-CN" sz="2400" b="1" dirty="0">
                <a:latin typeface="宋体" pitchFamily="2" charset="-122"/>
                <a:ea typeface="宋体" pitchFamily="2" charset="-122"/>
              </a:rPr>
              <a:t>的氧化物和含铅化合物以及烟尘等。</a:t>
            </a:r>
          </a:p>
          <a:p>
            <a:pPr>
              <a:lnSpc>
                <a:spcPts val="37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为</a:t>
            </a:r>
            <a:r>
              <a:rPr lang="zh-CN" altLang="zh-CN" sz="2400" b="1" dirty="0">
                <a:latin typeface="宋体" pitchFamily="2" charset="-122"/>
                <a:ea typeface="宋体" pitchFamily="2" charset="-122"/>
              </a:rPr>
              <a:t>减少燃料使用和汽车尾气对空气的</a:t>
            </a:r>
            <a:r>
              <a:rPr lang="zh-CN" altLang="zh-CN" sz="2400" b="1" dirty="0" smtClean="0">
                <a:latin typeface="宋体" pitchFamily="2" charset="-122"/>
                <a:ea typeface="宋体" pitchFamily="2" charset="-122"/>
              </a:rPr>
              <a:t>污染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目前</a:t>
            </a:r>
            <a:r>
              <a:rPr lang="zh-CN" altLang="zh-CN" sz="2400" b="1" dirty="0">
                <a:latin typeface="宋体" pitchFamily="2" charset="-122"/>
                <a:ea typeface="宋体" pitchFamily="2" charset="-122"/>
              </a:rPr>
              <a:t>所采用的主要措施</a:t>
            </a:r>
            <a:r>
              <a:rPr lang="zh-CN" altLang="zh-CN" sz="2400" b="1" dirty="0" smtClean="0">
                <a:latin typeface="宋体" pitchFamily="2" charset="-122"/>
                <a:ea typeface="宋体" pitchFamily="2" charset="-122"/>
              </a:rPr>
              <a:t>有</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700"/>
              </a:lnSpc>
            </a:pPr>
            <a:r>
              <a:rPr lang="en-US" altLang="zh-CN" sz="2400" b="1" dirty="0" smtClean="0">
                <a:latin typeface="宋体" pitchFamily="2" charset="-122"/>
                <a:ea typeface="宋体" pitchFamily="2" charset="-122"/>
              </a:rPr>
              <a:t>①</a:t>
            </a:r>
            <a:r>
              <a:rPr lang="zh-CN" altLang="zh-CN" sz="2400" b="1" dirty="0">
                <a:latin typeface="宋体" pitchFamily="2" charset="-122"/>
                <a:ea typeface="宋体" pitchFamily="2" charset="-122"/>
              </a:rPr>
              <a:t>改进发动机的燃烧</a:t>
            </a:r>
            <a:r>
              <a:rPr lang="zh-CN" altLang="zh-CN" sz="2400" b="1" dirty="0" smtClean="0">
                <a:latin typeface="宋体" pitchFamily="2" charset="-122"/>
                <a:ea typeface="宋体" pitchFamily="2" charset="-122"/>
              </a:rPr>
              <a:t>方式</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汽油能充分</a:t>
            </a:r>
            <a:r>
              <a:rPr lang="zh-CN" altLang="zh-CN" sz="2400" b="1" dirty="0" smtClean="0">
                <a:latin typeface="宋体" pitchFamily="2" charset="-122"/>
                <a:ea typeface="宋体" pitchFamily="2" charset="-122"/>
              </a:rPr>
              <a:t>燃烧</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700"/>
              </a:lnSpc>
            </a:pPr>
            <a:r>
              <a:rPr lang="en-US" altLang="zh-CN" sz="2400" b="1" dirty="0" smtClean="0">
                <a:latin typeface="宋体" pitchFamily="2" charset="-122"/>
                <a:ea typeface="宋体" pitchFamily="2" charset="-122"/>
              </a:rPr>
              <a:t>②</a:t>
            </a:r>
            <a:r>
              <a:rPr lang="zh-CN" altLang="zh-CN" sz="2400" b="1" dirty="0">
                <a:latin typeface="宋体" pitchFamily="2" charset="-122"/>
                <a:ea typeface="宋体" pitchFamily="2" charset="-122"/>
              </a:rPr>
              <a:t>使用催化</a:t>
            </a:r>
            <a:r>
              <a:rPr lang="zh-CN" altLang="zh-CN" sz="2400" b="1" dirty="0" smtClean="0">
                <a:latin typeface="宋体" pitchFamily="2" charset="-122"/>
                <a:ea typeface="宋体" pitchFamily="2" charset="-122"/>
              </a:rPr>
              <a:t>装置</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有害气体转化为无害</a:t>
            </a:r>
            <a:r>
              <a:rPr lang="zh-CN" altLang="zh-CN" sz="2400" b="1" dirty="0" smtClean="0">
                <a:latin typeface="宋体" pitchFamily="2" charset="-122"/>
                <a:ea typeface="宋体" pitchFamily="2" charset="-122"/>
              </a:rPr>
              <a:t>物质</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700"/>
              </a:lnSpc>
            </a:pPr>
            <a:r>
              <a:rPr lang="en-US" altLang="zh-CN" sz="2400" b="1" dirty="0" smtClean="0">
                <a:latin typeface="宋体" pitchFamily="2" charset="-122"/>
                <a:ea typeface="宋体" pitchFamily="2" charset="-122"/>
              </a:rPr>
              <a:t>③</a:t>
            </a:r>
            <a:r>
              <a:rPr lang="zh-CN" altLang="zh-CN" sz="2400" b="1" dirty="0">
                <a:latin typeface="宋体" pitchFamily="2" charset="-122"/>
                <a:ea typeface="宋体" pitchFamily="2" charset="-122"/>
              </a:rPr>
              <a:t>使用</a:t>
            </a:r>
            <a:r>
              <a:rPr lang="zh-CN" altLang="zh-CN" sz="2400" b="1" dirty="0" smtClean="0">
                <a:latin typeface="宋体" pitchFamily="2" charset="-122"/>
                <a:ea typeface="宋体" pitchFamily="2" charset="-122"/>
              </a:rPr>
              <a:t>无铅汽油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禁止</a:t>
            </a:r>
            <a:r>
              <a:rPr lang="zh-CN" altLang="zh-CN" sz="2400" b="1" dirty="0">
                <a:latin typeface="宋体" pitchFamily="2" charset="-122"/>
                <a:ea typeface="宋体" pitchFamily="2" charset="-122"/>
              </a:rPr>
              <a:t>含铅物质</a:t>
            </a:r>
            <a:r>
              <a:rPr lang="zh-CN" altLang="zh-CN" sz="2400" b="1" dirty="0" smtClean="0">
                <a:latin typeface="宋体" pitchFamily="2" charset="-122"/>
                <a:ea typeface="宋体" pitchFamily="2" charset="-122"/>
              </a:rPr>
              <a:t>排放</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ts val="3700"/>
              </a:lnSpc>
            </a:pPr>
            <a:r>
              <a:rPr lang="en-US" altLang="zh-CN" sz="2400" b="1" dirty="0" smtClean="0">
                <a:latin typeface="宋体" pitchFamily="2" charset="-122"/>
                <a:ea typeface="宋体" pitchFamily="2" charset="-122"/>
              </a:rPr>
              <a:t>④</a:t>
            </a:r>
            <a:r>
              <a:rPr lang="zh-CN" altLang="zh-CN" sz="2400" b="1" dirty="0">
                <a:latin typeface="宋体" pitchFamily="2" charset="-122"/>
                <a:ea typeface="宋体" pitchFamily="2" charset="-122"/>
              </a:rPr>
              <a:t>加大检测尾气的</a:t>
            </a:r>
            <a:r>
              <a:rPr lang="zh-CN" altLang="zh-CN" sz="2400" b="1" dirty="0" smtClean="0">
                <a:latin typeface="宋体" pitchFamily="2" charset="-122"/>
                <a:ea typeface="宋体" pitchFamily="2" charset="-122"/>
              </a:rPr>
              <a:t>力度</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禁止</a:t>
            </a:r>
            <a:r>
              <a:rPr lang="zh-CN" altLang="zh-CN" sz="2400" b="1" dirty="0">
                <a:latin typeface="宋体" pitchFamily="2" charset="-122"/>
                <a:ea typeface="宋体" pitchFamily="2" charset="-122"/>
              </a:rPr>
              <a:t>没有达到环保标准的汽车上路。</a:t>
            </a:r>
          </a:p>
        </p:txBody>
      </p:sp>
      <p:sp>
        <p:nvSpPr>
          <p:cNvPr id="5" name="TextBox 4"/>
          <p:cNvSpPr txBox="1"/>
          <p:nvPr/>
        </p:nvSpPr>
        <p:spPr>
          <a:xfrm>
            <a:off x="6418067" y="1395234"/>
            <a:ext cx="3439885"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燃烧时要有足够的空气</a:t>
            </a:r>
            <a:endParaRPr lang="zh-CN" altLang="en-US" sz="2400" b="1" dirty="0">
              <a:solidFill>
                <a:srgbClr val="FF0000"/>
              </a:solidFill>
              <a:latin typeface="宋体" pitchFamily="2" charset="-122"/>
              <a:ea typeface="宋体" pitchFamily="2" charset="-122"/>
            </a:endParaRPr>
          </a:p>
        </p:txBody>
      </p:sp>
      <p:sp>
        <p:nvSpPr>
          <p:cNvPr id="6" name="TextBox 5"/>
          <p:cNvSpPr txBox="1"/>
          <p:nvPr/>
        </p:nvSpPr>
        <p:spPr>
          <a:xfrm>
            <a:off x="1122008" y="1878671"/>
            <a:ext cx="4908682" cy="461665"/>
          </a:xfrm>
          <a:prstGeom prst="rect">
            <a:avLst/>
          </a:prstGeom>
          <a:noFill/>
        </p:spPr>
        <p:txBody>
          <a:bodyPr wrap="square" rtlCol="0">
            <a:spAutoFit/>
          </a:bodyPr>
          <a:lstStyle/>
          <a:p>
            <a:r>
              <a:rPr lang="zh-CN" altLang="zh-CN" sz="2400" b="1" dirty="0">
                <a:solidFill>
                  <a:srgbClr val="FF0000"/>
                </a:solidFill>
                <a:latin typeface="宋体" pitchFamily="2" charset="-122"/>
                <a:ea typeface="宋体" pitchFamily="2" charset="-122"/>
              </a:rPr>
              <a:t>燃料与空气要有足够大的接触面积</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55860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730885" y="1822932"/>
            <a:ext cx="10749511" cy="3970318"/>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Times New Roman" pitchFamily="18" charset="0"/>
                <a:ea typeface="黑体" pitchFamily="49" charset="-122"/>
                <a:cs typeface="Times New Roman" pitchFamily="18" charset="0"/>
              </a:rPr>
              <a:t>【</a:t>
            </a:r>
            <a:r>
              <a:rPr lang="zh-CN" altLang="en-US" sz="2400" b="1" dirty="0">
                <a:latin typeface="Times New Roman" pitchFamily="18" charset="0"/>
                <a:ea typeface="黑体" pitchFamily="49" charset="-122"/>
                <a:cs typeface="Times New Roman" pitchFamily="18" charset="0"/>
              </a:rPr>
              <a:t>温馨提示</a:t>
            </a:r>
            <a:r>
              <a:rPr lang="en-US" altLang="zh-CN" sz="2400" b="1" dirty="0" smtClean="0">
                <a:latin typeface="Times New Roman" pitchFamily="18" charset="0"/>
                <a:ea typeface="黑体" pitchFamily="49" charset="-122"/>
                <a:cs typeface="Times New Roman" pitchFamily="18" charset="0"/>
              </a:rPr>
              <a:t>】</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酸雨</a:t>
            </a:r>
            <a:r>
              <a:rPr lang="zh-CN" altLang="zh-CN" sz="2400" b="1" dirty="0">
                <a:latin typeface="宋体" pitchFamily="2" charset="-122"/>
                <a:ea typeface="宋体" pitchFamily="2" charset="-122"/>
              </a:rPr>
              <a:t>的</a:t>
            </a:r>
            <a:r>
              <a:rPr lang="zh-CN" altLang="zh-CN" sz="2400" b="1" dirty="0" smtClean="0">
                <a:latin typeface="宋体" pitchFamily="2" charset="-122"/>
                <a:ea typeface="宋体" pitchFamily="2" charset="-122"/>
              </a:rPr>
              <a:t>危害</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酸雨</a:t>
            </a:r>
            <a:r>
              <a:rPr lang="zh-CN" altLang="zh-CN" sz="2400" b="1" dirty="0">
                <a:latin typeface="宋体" pitchFamily="2" charset="-122"/>
                <a:ea typeface="宋体" pitchFamily="2" charset="-122"/>
              </a:rPr>
              <a:t>会影响人的健康、危害</a:t>
            </a:r>
            <a:r>
              <a:rPr lang="zh-CN" altLang="zh-CN" sz="2400" b="1" dirty="0" smtClean="0">
                <a:latin typeface="宋体" pitchFamily="2" charset="-122"/>
                <a:ea typeface="宋体" pitchFamily="2" charset="-122"/>
              </a:rPr>
              <a:t>动植物</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破坏</a:t>
            </a:r>
            <a:r>
              <a:rPr lang="zh-CN" altLang="zh-CN" sz="2400" b="1" dirty="0">
                <a:latin typeface="宋体" pitchFamily="2" charset="-122"/>
                <a:ea typeface="宋体" pitchFamily="2" charset="-122"/>
              </a:rPr>
              <a:t>植被、森林、</a:t>
            </a:r>
            <a:r>
              <a:rPr lang="zh-CN" altLang="zh-CN" sz="2400" b="1" dirty="0" smtClean="0">
                <a:latin typeface="宋体" pitchFamily="2" charset="-122"/>
                <a:ea typeface="宋体" pitchFamily="2" charset="-122"/>
              </a:rPr>
              <a:t>土壤</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腐蚀</a:t>
            </a:r>
            <a:r>
              <a:rPr lang="zh-CN" altLang="zh-CN" sz="2400" b="1" dirty="0">
                <a:latin typeface="宋体" pitchFamily="2" charset="-122"/>
                <a:ea typeface="宋体" pitchFamily="2" charset="-122"/>
              </a:rPr>
              <a:t>金属制品、含有碳酸钙的物品</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建筑物、大理石雕塑等</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渗入</a:t>
            </a:r>
            <a:r>
              <a:rPr lang="zh-CN" altLang="zh-CN" sz="2400" b="1" dirty="0">
                <a:latin typeface="宋体" pitchFamily="2" charset="-122"/>
                <a:ea typeface="宋体" pitchFamily="2" charset="-122"/>
              </a:rPr>
              <a:t>地下可以引起地下水酸化。</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酸雨</a:t>
            </a:r>
            <a:r>
              <a:rPr lang="zh-CN" altLang="zh-CN" sz="2400" b="1" dirty="0">
                <a:latin typeface="宋体" pitchFamily="2" charset="-122"/>
                <a:ea typeface="宋体" pitchFamily="2" charset="-122"/>
              </a:rPr>
              <a:t>的防治</a:t>
            </a:r>
            <a:r>
              <a:rPr lang="zh-CN" altLang="zh-CN" sz="2400" b="1" dirty="0" smtClean="0">
                <a:latin typeface="宋体" pitchFamily="2" charset="-122"/>
                <a:ea typeface="宋体" pitchFamily="2" charset="-122"/>
              </a:rPr>
              <a:t>措施</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使用</a:t>
            </a:r>
            <a:r>
              <a:rPr lang="zh-CN" altLang="zh-CN" sz="2400" b="1" dirty="0">
                <a:latin typeface="宋体" pitchFamily="2" charset="-122"/>
                <a:ea typeface="宋体" pitchFamily="2" charset="-122"/>
              </a:rPr>
              <a:t>脱硫煤、改用压缩天然气或液化石油气作汽车燃料、用碱性物质吸收煤燃烧过程中产生的二氧化硫和二氧化氮等有害气体</a:t>
            </a:r>
            <a:r>
              <a:rPr lang="zh-CN" altLang="zh-CN" sz="2400" b="1" dirty="0" smtClean="0">
                <a:latin typeface="宋体" pitchFamily="2" charset="-122"/>
                <a:ea typeface="宋体" pitchFamily="2" charset="-122"/>
              </a:rPr>
              <a:t>等</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防治</a:t>
            </a:r>
            <a:r>
              <a:rPr lang="zh-CN" altLang="zh-CN" sz="2400" b="1" dirty="0">
                <a:latin typeface="宋体" pitchFamily="2" charset="-122"/>
                <a:ea typeface="宋体" pitchFamily="2" charset="-122"/>
              </a:rPr>
              <a:t>酸雨最根本的途径是减少人为排放的</a:t>
            </a:r>
            <a:r>
              <a:rPr lang="zh-CN" altLang="zh-CN" sz="2400" b="1" dirty="0" smtClean="0">
                <a:latin typeface="宋体" pitchFamily="2" charset="-122"/>
                <a:ea typeface="宋体" pitchFamily="2" charset="-122"/>
              </a:rPr>
              <a:t>污染物</a:t>
            </a:r>
            <a:r>
              <a:rPr lang="zh-CN" altLang="en-US" sz="2400" b="1" dirty="0" smtClean="0">
                <a:latin typeface="宋体" pitchFamily="2" charset="-122"/>
                <a:ea typeface="宋体" pitchFamily="2" charset="-122"/>
              </a:rPr>
              <a:t>。</a:t>
            </a:r>
            <a:endParaRPr lang="zh-CN" altLang="zh-CN" sz="2400" b="1" dirty="0">
              <a:latin typeface="宋体" pitchFamily="2" charset="-122"/>
              <a:ea typeface="宋体" pitchFamily="2" charset="-122"/>
            </a:endParaRPr>
          </a:p>
        </p:txBody>
      </p:sp>
    </p:spTree>
    <p:extLst>
      <p:ext uri="{BB962C8B-B14F-4D97-AF65-F5344CB8AC3E}">
        <p14:creationId xmlns:p14="http://schemas.microsoft.com/office/powerpoint/2010/main" xmlns="" val="2648948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xmlns="" id="{097CE391-17D6-1348-B001-A9F01EE6070D}"/>
              </a:ext>
            </a:extLst>
          </p:cNvPr>
          <p:cNvSpPr/>
          <p:nvPr/>
        </p:nvSpPr>
        <p:spPr>
          <a:xfrm>
            <a:off x="5905399" y="32105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椭圆 21">
            <a:extLst>
              <a:ext uri="{FF2B5EF4-FFF2-40B4-BE49-F238E27FC236}">
                <a16:creationId xmlns:a16="http://schemas.microsoft.com/office/drawing/2014/main" xmlns="" id="{62E685FC-60A4-F341-ABC6-326D6EC66351}"/>
              </a:ext>
            </a:extLst>
          </p:cNvPr>
          <p:cNvSpPr/>
          <p:nvPr/>
        </p:nvSpPr>
        <p:spPr>
          <a:xfrm>
            <a:off x="5905399" y="399791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4749179" y="3140325"/>
            <a:ext cx="6275170" cy="1225737"/>
            <a:chOff x="3549054" y="2811441"/>
            <a:chExt cx="6275170" cy="1225737"/>
          </a:xfrm>
        </p:grpSpPr>
        <p:sp>
          <p:nvSpPr>
            <p:cNvPr id="23" name="文本框 2">
              <a:hlinkClick r:id="rId2" action="ppaction://hlinksldjump"/>
            </p:cNvPr>
            <p:cNvSpPr txBox="1"/>
            <p:nvPr/>
          </p:nvSpPr>
          <p:spPr>
            <a:xfrm>
              <a:off x="3559940" y="357551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保护环境</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49054" y="2811441"/>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a:latin typeface="黑体" panose="02010609060101010101" pitchFamily="49" charset="-122"/>
                  <a:ea typeface="黑体" panose="02010609060101010101" pitchFamily="49" charset="-122"/>
                  <a:sym typeface="宋体" panose="02010600030101010101" pitchFamily="2" charset="-122"/>
                </a:rPr>
                <a:t>题型</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化石燃料与新能源的开发</a:t>
              </a:r>
              <a:endParaRPr lang="zh-CN" altLang="zh-CN" sz="2400" dirty="0">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43798" y="2189059"/>
            <a:ext cx="6522213" cy="627895"/>
            <a:chOff x="1034884" y="629878"/>
            <a:chExt cx="6522213" cy="627895"/>
          </a:xfrm>
        </p:grpSpPr>
        <p:sp>
          <p:nvSpPr>
            <p:cNvPr id="17" name="圆角矩形 6">
              <a:hlinkClick r:id="rId4" action="ppaction://hlinksldjump"/>
            </p:cNvPr>
            <p:cNvSpPr/>
            <p:nvPr>
              <p:custDataLst>
                <p:tags r:id="rId1"/>
              </p:custDataLst>
            </p:nvPr>
          </p:nvSpPr>
          <p:spPr>
            <a:xfrm flipH="1">
              <a:off x="2642683" y="664479"/>
              <a:ext cx="4914414"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smtClean="0">
                  <a:latin typeface="黑体" panose="02010609060101010101" pitchFamily="49" charset="-122"/>
                  <a:ea typeface="黑体" panose="02010609060101010101" pitchFamily="49" charset="-122"/>
                </a:rPr>
                <a:t>化石燃料与新能源的开发</a:t>
              </a:r>
              <a:endParaRPr lang="zh-CN" altLang="zh-CN" sz="2400" b="1"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556710" y="2842238"/>
            <a:ext cx="10984232"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1</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(2020</a:t>
            </a:r>
            <a:r>
              <a:rPr lang="zh-CN" altLang="zh-CN" sz="2400" b="1" dirty="0">
                <a:latin typeface="宋体" pitchFamily="2" charset="-122"/>
                <a:ea typeface="宋体" pitchFamily="2" charset="-122"/>
              </a:rPr>
              <a:t>秋·廊坊霸州市期末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如图所示是以氧化镍</a:t>
            </a:r>
            <a:r>
              <a:rPr lang="en-US" altLang="zh-CN" sz="2400" b="1" dirty="0">
                <a:latin typeface="宋体" pitchFamily="2" charset="-122"/>
                <a:ea typeface="宋体" pitchFamily="2" charset="-122"/>
              </a:rPr>
              <a:t>(</a:t>
            </a:r>
            <a:r>
              <a:rPr lang="en-US" altLang="zh-CN" sz="2400" b="1" dirty="0" err="1">
                <a:latin typeface="宋体" pitchFamily="2" charset="-122"/>
                <a:ea typeface="宋体" pitchFamily="2" charset="-122"/>
              </a:rPr>
              <a:t>NiO</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为载氧体。在两个反应器之间进行循环以实现燃料较低温度下燃烧的</a:t>
            </a:r>
            <a:r>
              <a:rPr lang="zh-CN" altLang="zh-CN" sz="2400" b="1" dirty="0" smtClean="0">
                <a:latin typeface="宋体" pitchFamily="2" charset="-122"/>
                <a:ea typeface="宋体" pitchFamily="2" charset="-122"/>
              </a:rPr>
              <a:t>过程</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该</a:t>
            </a:r>
            <a:r>
              <a:rPr lang="zh-CN" altLang="zh-CN" sz="2400" b="1" dirty="0">
                <a:latin typeface="宋体" pitchFamily="2" charset="-122"/>
                <a:ea typeface="宋体" pitchFamily="2" charset="-122"/>
              </a:rPr>
              <a:t>燃烧被称为“化学链燃烧”。具有无火焰、低污染、高效率等特点。对该技术的评价不正确的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a:t>
            </a:r>
          </a:p>
          <a:p>
            <a:pPr>
              <a:lnSpc>
                <a:spcPct val="150000"/>
              </a:lnSpc>
            </a:pPr>
            <a:r>
              <a:rPr lang="en-US" altLang="zh-CN" sz="2400" b="1" dirty="0">
                <a:latin typeface="宋体" pitchFamily="2" charset="-122"/>
                <a:ea typeface="宋体" pitchFamily="2" charset="-122"/>
              </a:rPr>
              <a:t>A.</a:t>
            </a:r>
            <a:r>
              <a:rPr lang="zh-CN" altLang="zh-CN" sz="2400" b="1" dirty="0">
                <a:latin typeface="宋体" pitchFamily="2" charset="-122"/>
                <a:ea typeface="宋体" pitchFamily="2" charset="-122"/>
              </a:rPr>
              <a:t>能够提高能源的利用率</a:t>
            </a:r>
          </a:p>
          <a:p>
            <a:pPr>
              <a:lnSpc>
                <a:spcPct val="150000"/>
              </a:lnSpc>
            </a:pPr>
            <a:r>
              <a:rPr lang="en-US" altLang="zh-CN" sz="2400" b="1" dirty="0">
                <a:latin typeface="宋体" pitchFamily="2" charset="-122"/>
                <a:ea typeface="宋体" pitchFamily="2" charset="-122"/>
              </a:rPr>
              <a:t>B.</a:t>
            </a:r>
            <a:r>
              <a:rPr lang="zh-CN" altLang="zh-CN" sz="2400" b="1" dirty="0">
                <a:latin typeface="宋体" pitchFamily="2" charset="-122"/>
                <a:ea typeface="宋体" pitchFamily="2" charset="-122"/>
              </a:rPr>
              <a:t>图中甲烷可从天然气中获得</a:t>
            </a:r>
          </a:p>
          <a:p>
            <a:pPr>
              <a:lnSpc>
                <a:spcPct val="150000"/>
              </a:lnSpc>
            </a:pPr>
            <a:r>
              <a:rPr lang="en-US" altLang="zh-CN" sz="2400" b="1" dirty="0">
                <a:latin typeface="宋体" pitchFamily="2" charset="-122"/>
                <a:ea typeface="宋体" pitchFamily="2" charset="-122"/>
              </a:rPr>
              <a:t>C.</a:t>
            </a:r>
            <a:r>
              <a:rPr lang="zh-CN" altLang="zh-CN" sz="2400" b="1" dirty="0">
                <a:latin typeface="宋体" pitchFamily="2" charset="-122"/>
                <a:ea typeface="宋体" pitchFamily="2" charset="-122"/>
              </a:rPr>
              <a:t>能缓解目前的能源紧缺问题</a:t>
            </a:r>
          </a:p>
          <a:p>
            <a:pPr>
              <a:lnSpc>
                <a:spcPct val="150000"/>
              </a:lnSpc>
            </a:pPr>
            <a:r>
              <a:rPr lang="en-US" altLang="zh-CN" sz="2400" b="1" dirty="0">
                <a:latin typeface="宋体" pitchFamily="2" charset="-122"/>
                <a:ea typeface="宋体" pitchFamily="2" charset="-122"/>
              </a:rPr>
              <a:t>D.</a:t>
            </a:r>
            <a:r>
              <a:rPr lang="zh-CN" altLang="zh-CN" sz="2400" b="1" dirty="0">
                <a:latin typeface="宋体" pitchFamily="2" charset="-122"/>
                <a:ea typeface="宋体" pitchFamily="2" charset="-122"/>
              </a:rPr>
              <a:t>该燃烧过程的实现有利于</a:t>
            </a:r>
            <a:r>
              <a:rPr lang="zh-CN" altLang="zh-CN" sz="2400" b="1" dirty="0" smtClean="0">
                <a:latin typeface="宋体" pitchFamily="2" charset="-122"/>
                <a:ea typeface="宋体" pitchFamily="2" charset="-122"/>
              </a:rPr>
              <a:t>环境保护</a:t>
            </a:r>
            <a:endParaRPr lang="zh-CN" altLang="zh-CN" sz="2400" b="1" dirty="0">
              <a:latin typeface="宋体" pitchFamily="2" charset="-122"/>
              <a:ea typeface="宋体" pitchFamily="2" charset="-122"/>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303206"/>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28" name="矩形 27"/>
          <p:cNvSpPr/>
          <p:nvPr/>
        </p:nvSpPr>
        <p:spPr>
          <a:xfrm>
            <a:off x="10765738" y="406761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29" name="XD+153.eps" descr="id:2147506996;FounderCES"/>
          <p:cNvPicPr/>
          <p:nvPr/>
        </p:nvPicPr>
        <p:blipFill>
          <a:blip r:embed="rId6"/>
          <a:stretch>
            <a:fillRect/>
          </a:stretch>
        </p:blipFill>
        <p:spPr>
          <a:xfrm>
            <a:off x="7879341" y="4643157"/>
            <a:ext cx="2648235" cy="1801186"/>
          </a:xfrm>
          <a:prstGeom prst="rect">
            <a:avLst/>
          </a:prstGeom>
        </p:spPr>
      </p:pic>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338459"/>
            <a:ext cx="5221067" cy="627895"/>
            <a:chOff x="1034884" y="629878"/>
            <a:chExt cx="5221067" cy="627895"/>
          </a:xfrm>
        </p:grpSpPr>
        <p:sp>
          <p:nvSpPr>
            <p:cNvPr id="7" name="圆角矩形 6">
              <a:hlinkClick r:id="rId5" action="ppaction://hlinksldjump"/>
            </p:cNvPr>
            <p:cNvSpPr/>
            <p:nvPr>
              <p:custDataLst>
                <p:tags r:id="rId1"/>
              </p:custDataLst>
            </p:nvPr>
          </p:nvSpPr>
          <p:spPr>
            <a:xfrm flipH="1">
              <a:off x="2642681" y="664479"/>
              <a:ext cx="361327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能源及其分类</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32913" y="3149942"/>
            <a:ext cx="10252800"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1.(2011</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9</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环境、能源和资源是人类生存和发展的基本条件。下列说法不正确的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煤、石油、天然气是重要的化石燃料</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大多数铁矿石中的铁元素以单质的形式存在</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大气中二氧化碳含量升高会增强温室效应</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太阳能、风能是人类正在利用和开发的新能源</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3174042" y="3817998"/>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grpSp>
        <p:nvGrpSpPr>
          <p:cNvPr id="2" name="组合 1"/>
          <p:cNvGrpSpPr/>
          <p:nvPr/>
        </p:nvGrpSpPr>
        <p:grpSpPr>
          <a:xfrm>
            <a:off x="2574681" y="1276195"/>
            <a:ext cx="5882885" cy="729465"/>
            <a:chOff x="823582" y="935961"/>
            <a:chExt cx="5767939" cy="729465"/>
          </a:xfrm>
        </p:grpSpPr>
        <p:sp>
          <p:nvSpPr>
            <p:cNvPr id="13" name="圆角矩形 12">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735211"/>
            <a:ext cx="10731772" cy="2862322"/>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r>
              <a:rPr lang="zh-CN" altLang="zh-CN" sz="2400" b="1" dirty="0">
                <a:latin typeface="宋体" pitchFamily="2" charset="-122"/>
                <a:ea typeface="宋体" pitchFamily="2" charset="-122"/>
              </a:rPr>
              <a:t>理解煤、石油、天然气这三种化石燃料的组成及用途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熟悉常见的新型能源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如太阳能、风能、地热能、潮汐能等。不可再生能源包括化石燃料、可燃冰、核能等。可再生能源包括太阳能、风能、地热能、潮汐能、乙醇</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酒精</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、沼气、氢能等。</a:t>
            </a: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宋体" pitchFamily="2" charset="-122"/>
                <a:ea typeface="宋体" pitchFamily="2" charset="-122"/>
              </a:rPr>
              <a:t>1.(2020</a:t>
            </a:r>
            <a:r>
              <a:rPr lang="zh-CN" altLang="zh-CN" sz="2400" b="1" dirty="0">
                <a:latin typeface="宋体" pitchFamily="2" charset="-122"/>
                <a:ea typeface="宋体" pitchFamily="2" charset="-122"/>
              </a:rPr>
              <a:t>秋·承德承德县期末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用水灭火的原理是降低了可燃物的着火点</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化学反应常常伴随着能量变化</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甲烷是最理想的清洁、高能燃料</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在煤炉上放一壶水能防止一氧化碳中毒</a:t>
            </a:r>
          </a:p>
        </p:txBody>
      </p:sp>
      <p:sp>
        <p:nvSpPr>
          <p:cNvPr id="6" name="矩形 5"/>
          <p:cNvSpPr/>
          <p:nvPr/>
        </p:nvSpPr>
        <p:spPr>
          <a:xfrm>
            <a:off x="7565549" y="251009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1275186" y="1859390"/>
            <a:ext cx="9098468"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·石家庄新华区月考</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下列的反应是吸热反应的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生石灰与水</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镁条与稀盐酸</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铁生锈</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高温下</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木炭与二氧化碳反应</a:t>
            </a:r>
          </a:p>
        </p:txBody>
      </p:sp>
      <p:sp>
        <p:nvSpPr>
          <p:cNvPr id="6" name="矩形 5"/>
          <p:cNvSpPr/>
          <p:nvPr/>
        </p:nvSpPr>
        <p:spPr>
          <a:xfrm>
            <a:off x="9339649" y="196659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1242515" y="2186307"/>
            <a:ext cx="9229544" cy="2308324"/>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3.(2021</a:t>
            </a:r>
            <a:r>
              <a:rPr lang="zh-CN" altLang="zh-CN" sz="2400" b="1" dirty="0">
                <a:latin typeface="宋体" pitchFamily="2" charset="-122"/>
                <a:ea typeface="宋体" pitchFamily="2" charset="-122"/>
              </a:rPr>
              <a:t>·石家庄期末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在合理开发资源或能源时</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不提倡大量开发</a:t>
            </a:r>
            <a:r>
              <a:rPr lang="zh-CN" altLang="zh-CN" sz="2400" b="1" dirty="0" smtClean="0">
                <a:latin typeface="宋体" pitchFamily="2" charset="-122"/>
                <a:ea typeface="宋体" pitchFamily="2" charset="-122"/>
              </a:rPr>
              <a:t>的</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火力发电</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潮汐发电</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风能发电</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太阳能发电</a:t>
            </a:r>
          </a:p>
        </p:txBody>
      </p:sp>
      <p:sp>
        <p:nvSpPr>
          <p:cNvPr id="6" name="矩形 5"/>
          <p:cNvSpPr/>
          <p:nvPr/>
        </p:nvSpPr>
        <p:spPr>
          <a:xfrm>
            <a:off x="1936355" y="285321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416320"/>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·秦皇岛期末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我国北方冬季常使用煤炉</a:t>
            </a:r>
            <a:r>
              <a:rPr lang="zh-CN" altLang="zh-CN" sz="2400" b="1" dirty="0" smtClean="0">
                <a:latin typeface="宋体" pitchFamily="2" charset="-122"/>
                <a:ea typeface="宋体" pitchFamily="2" charset="-122"/>
              </a:rPr>
              <a:t>取暖</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煤炉</a:t>
            </a:r>
            <a:r>
              <a:rPr lang="zh-CN" altLang="zh-CN" sz="2400" b="1" dirty="0">
                <a:latin typeface="宋体" pitchFamily="2" charset="-122"/>
                <a:ea typeface="宋体" pitchFamily="2" charset="-122"/>
              </a:rPr>
              <a:t>生火</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需</a:t>
            </a:r>
            <a:r>
              <a:rPr lang="zh-CN" altLang="zh-CN" sz="2400" b="1" dirty="0">
                <a:latin typeface="宋体" pitchFamily="2" charset="-122"/>
                <a:ea typeface="宋体" pitchFamily="2" charset="-122"/>
              </a:rPr>
              <a:t>先引燃木材来加热煤球使其燃烧。下列有关说法正确的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煤、石油、酒精均属于化石燃料</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煤炉生火</a:t>
            </a:r>
            <a:r>
              <a:rPr lang="zh-CN" altLang="zh-CN" sz="2400" b="1" dirty="0" smtClean="0">
                <a:latin typeface="宋体" pitchFamily="2" charset="-122"/>
                <a:ea typeface="宋体" pitchFamily="2" charset="-122"/>
              </a:rPr>
              <a:t>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用</a:t>
            </a:r>
            <a:r>
              <a:rPr lang="zh-CN" altLang="zh-CN" sz="2400" b="1" dirty="0">
                <a:latin typeface="宋体" pitchFamily="2" charset="-122"/>
                <a:ea typeface="宋体" pitchFamily="2" charset="-122"/>
              </a:rPr>
              <a:t>木材引燃是为了提高煤的着火点</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煤球属于清洁</a:t>
            </a:r>
            <a:r>
              <a:rPr lang="zh-CN" altLang="zh-CN" sz="2400" b="1" dirty="0" smtClean="0">
                <a:latin typeface="宋体" pitchFamily="2" charset="-122"/>
                <a:ea typeface="宋体" pitchFamily="2" charset="-122"/>
              </a:rPr>
              <a:t>燃料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燃烧</a:t>
            </a:r>
            <a:r>
              <a:rPr lang="zh-CN" altLang="zh-CN" sz="2400" b="1" dirty="0">
                <a:latin typeface="宋体" pitchFamily="2" charset="-122"/>
                <a:ea typeface="宋体" pitchFamily="2" charset="-122"/>
              </a:rPr>
              <a:t>时不会对环境造成污染</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把煤做成蜂窝</a:t>
            </a:r>
            <a:r>
              <a:rPr lang="zh-CN" altLang="zh-CN" sz="2400" b="1" dirty="0" smtClean="0">
                <a:latin typeface="宋体" pitchFamily="2" charset="-122"/>
                <a:ea typeface="宋体" pitchFamily="2" charset="-122"/>
              </a:rPr>
              <a:t>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增大</a:t>
            </a:r>
            <a:r>
              <a:rPr lang="zh-CN" altLang="zh-CN" sz="2400" b="1" dirty="0">
                <a:latin typeface="宋体" pitchFamily="2" charset="-122"/>
                <a:ea typeface="宋体" pitchFamily="2" charset="-122"/>
              </a:rPr>
              <a:t>了煤与空气的</a:t>
            </a:r>
            <a:r>
              <a:rPr lang="zh-CN" altLang="zh-CN" sz="2400" b="1" dirty="0" smtClean="0">
                <a:latin typeface="宋体" pitchFamily="2" charset="-122"/>
                <a:ea typeface="宋体" pitchFamily="2" charset="-122"/>
              </a:rPr>
              <a:t>接触面积</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使</a:t>
            </a:r>
            <a:r>
              <a:rPr lang="zh-CN" altLang="zh-CN" sz="2400" b="1" dirty="0">
                <a:latin typeface="宋体" pitchFamily="2" charset="-122"/>
                <a:ea typeface="宋体" pitchFamily="2" charset="-122"/>
              </a:rPr>
              <a:t>其燃烧更充分</a:t>
            </a:r>
          </a:p>
        </p:txBody>
      </p:sp>
      <p:sp>
        <p:nvSpPr>
          <p:cNvPr id="6" name="矩形 5"/>
          <p:cNvSpPr/>
          <p:nvPr/>
        </p:nvSpPr>
        <p:spPr>
          <a:xfrm>
            <a:off x="7867540" y="253463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859390"/>
            <a:ext cx="10339887" cy="3970318"/>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5.(2021</a:t>
            </a:r>
            <a:r>
              <a:rPr lang="zh-CN" altLang="zh-CN" sz="2400" b="1" dirty="0">
                <a:latin typeface="宋体" pitchFamily="2" charset="-122"/>
                <a:ea typeface="宋体" pitchFamily="2" charset="-122"/>
              </a:rPr>
              <a:t>·保定雄县期末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能源合作是“一带一路”的重要内容。</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目前</a:t>
            </a:r>
            <a:r>
              <a:rPr lang="zh-CN" altLang="zh-CN" sz="2400" b="1" dirty="0">
                <a:latin typeface="宋体" pitchFamily="2" charset="-122"/>
                <a:ea typeface="宋体" pitchFamily="2" charset="-122"/>
              </a:rPr>
              <a:t>人们使用的燃料大多来自</a:t>
            </a:r>
            <a:r>
              <a:rPr lang="zh-CN" altLang="zh-CN" sz="2400" b="1" dirty="0" smtClean="0">
                <a:latin typeface="宋体" pitchFamily="2" charset="-122"/>
                <a:ea typeface="宋体" pitchFamily="2" charset="-122"/>
              </a:rPr>
              <a:t>化石燃料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主要包括</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开发</a:t>
            </a:r>
            <a:r>
              <a:rPr lang="zh-CN" altLang="zh-CN" sz="2400" b="1" dirty="0">
                <a:latin typeface="宋体" pitchFamily="2" charset="-122"/>
                <a:ea typeface="宋体" pitchFamily="2" charset="-122"/>
              </a:rPr>
              <a:t>和利用新能源是解决能源问题的重要</a:t>
            </a:r>
            <a:r>
              <a:rPr lang="zh-CN" altLang="zh-CN" sz="2400" b="1" dirty="0" smtClean="0">
                <a:latin typeface="宋体" pitchFamily="2" charset="-122"/>
                <a:ea typeface="宋体" pitchFamily="2" charset="-122"/>
              </a:rPr>
              <a:t>途径</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如</a:t>
            </a:r>
            <a:r>
              <a:rPr lang="zh-CN" altLang="zh-CN" sz="2400" b="1" dirty="0">
                <a:latin typeface="宋体" pitchFamily="2" charset="-122"/>
                <a:ea typeface="宋体" pitchFamily="2" charset="-122"/>
              </a:rPr>
              <a:t>图所示利用的新能源是</a:t>
            </a: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中</a:t>
            </a:r>
            <a:r>
              <a:rPr lang="zh-CN" altLang="zh-CN" sz="2400" b="1" dirty="0">
                <a:latin typeface="宋体" pitchFamily="2" charset="-122"/>
                <a:ea typeface="宋体" pitchFamily="2" charset="-122"/>
              </a:rPr>
              <a:t>缅油气管道将天然气输入中国。天然气的主要成分是甲烷</a:t>
            </a:r>
            <a:r>
              <a:rPr lang="en-US" altLang="zh-CN" sz="2400" b="1" dirty="0">
                <a:latin typeface="宋体" pitchFamily="2" charset="-122"/>
                <a:ea typeface="宋体" pitchFamily="2" charset="-122"/>
              </a:rPr>
              <a:t>(CH</a:t>
            </a:r>
            <a:r>
              <a:rPr lang="en-US" altLang="zh-CN" sz="2400" b="1" baseline="-25000" dirty="0">
                <a:latin typeface="宋体" pitchFamily="2" charset="-122"/>
                <a:ea typeface="宋体" pitchFamily="2" charset="-122"/>
              </a:rPr>
              <a:t>4</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甲烷</a:t>
            </a:r>
            <a:r>
              <a:rPr lang="zh-CN" altLang="zh-CN" sz="2400" b="1" dirty="0">
                <a:latin typeface="宋体" pitchFamily="2" charset="-122"/>
                <a:ea typeface="宋体" pitchFamily="2" charset="-122"/>
              </a:rPr>
              <a:t>完全燃烧化学方程式是</a:t>
            </a:r>
            <a:r>
              <a:rPr lang="zh-CN" altLang="zh-CN" sz="2400" b="1" u="sng" dirty="0">
                <a:latin typeface="宋体" pitchFamily="2" charset="-122"/>
                <a:ea typeface="宋体" pitchFamily="2" charset="-122"/>
              </a:rPr>
              <a:t>　　　　　　　　　　　　</a:t>
            </a:r>
            <a:r>
              <a:rPr lang="en-US" altLang="zh-CN" sz="2400" b="1" u="sng" dirty="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dirty="0"/>
              <a:t> </a:t>
            </a:r>
            <a:endParaRPr lang="zh-CN" altLang="zh-CN" sz="2400" dirty="0"/>
          </a:p>
        </p:txBody>
      </p:sp>
      <p:sp>
        <p:nvSpPr>
          <p:cNvPr id="6" name="矩形 5"/>
          <p:cNvSpPr/>
          <p:nvPr/>
        </p:nvSpPr>
        <p:spPr>
          <a:xfrm>
            <a:off x="8641353" y="2503497"/>
            <a:ext cx="7571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FF0000"/>
                </a:solidFill>
                <a:latin typeface="宋体" pitchFamily="2" charset="-122"/>
                <a:ea typeface="宋体" pitchFamily="2" charset="-122"/>
                <a:cs typeface="Times New Roman" pitchFamily="18" charset="0"/>
              </a:rPr>
              <a:t>煤</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1" name="矩形 10"/>
          <p:cNvSpPr/>
          <p:nvPr/>
        </p:nvSpPr>
        <p:spPr>
          <a:xfrm>
            <a:off x="9829807" y="2492177"/>
            <a:ext cx="100148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FF0000"/>
                </a:solidFill>
                <a:latin typeface="宋体" pitchFamily="2" charset="-122"/>
                <a:ea typeface="宋体" pitchFamily="2" charset="-122"/>
                <a:cs typeface="Times New Roman" pitchFamily="18" charset="0"/>
              </a:rPr>
              <a:t>石油</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3" name="矩形 12"/>
          <p:cNvSpPr/>
          <p:nvPr/>
        </p:nvSpPr>
        <p:spPr>
          <a:xfrm>
            <a:off x="1066796" y="3023561"/>
            <a:ext cx="117565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FF0000"/>
                </a:solidFill>
                <a:latin typeface="宋体" pitchFamily="2" charset="-122"/>
                <a:ea typeface="宋体" pitchFamily="2" charset="-122"/>
                <a:cs typeface="Times New Roman" pitchFamily="18" charset="0"/>
              </a:rPr>
              <a:t>天然气</a:t>
            </a:r>
            <a:endParaRPr lang="zh-CN" altLang="en-US" sz="2400" b="1" dirty="0">
              <a:solidFill>
                <a:srgbClr val="FF0000"/>
              </a:solidFill>
              <a:latin typeface="宋体" pitchFamily="2" charset="-122"/>
              <a:ea typeface="宋体" pitchFamily="2" charset="-122"/>
              <a:cs typeface="Times New Roman" pitchFamily="18" charset="0"/>
            </a:endParaRPr>
          </a:p>
        </p:txBody>
      </p:sp>
      <p:sp>
        <p:nvSpPr>
          <p:cNvPr id="14" name="矩形 13"/>
          <p:cNvSpPr/>
          <p:nvPr/>
        </p:nvSpPr>
        <p:spPr>
          <a:xfrm>
            <a:off x="1654625" y="4123019"/>
            <a:ext cx="117565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FF0000"/>
                </a:solidFill>
                <a:latin typeface="宋体" pitchFamily="2" charset="-122"/>
                <a:ea typeface="宋体" pitchFamily="2" charset="-122"/>
                <a:cs typeface="Times New Roman" pitchFamily="18" charset="0"/>
              </a:rPr>
              <a:t>风能</a:t>
            </a:r>
            <a:endParaRPr lang="zh-CN" altLang="en-US" sz="2400" b="1" dirty="0">
              <a:solidFill>
                <a:srgbClr val="FF0000"/>
              </a:solidFill>
              <a:latin typeface="宋体" pitchFamily="2" charset="-122"/>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5" name="TextBox 14"/>
              <p:cNvSpPr txBox="1"/>
              <p:nvPr/>
            </p:nvSpPr>
            <p:spPr>
              <a:xfrm>
                <a:off x="4930690" y="5135537"/>
                <a:ext cx="3342615" cy="594522"/>
              </a:xfrm>
              <a:prstGeom prst="rect">
                <a:avLst/>
              </a:prstGeom>
              <a:noFill/>
            </p:spPr>
            <p:txBody>
              <a:bodyPr wrap="square" rtlCol="0">
                <a:spAutoFit/>
              </a:bodyPr>
              <a:lstStyle/>
              <a:p>
                <a:r>
                  <a:rPr lang="en-US" altLang="zh-CN" sz="2000" b="1" dirty="0" smtClean="0">
                    <a:solidFill>
                      <a:srgbClr val="FF0000"/>
                    </a:solidFill>
                    <a:latin typeface="Times New Roman" pitchFamily="18" charset="0"/>
                    <a:cs typeface="Times New Roman" pitchFamily="18" charset="0"/>
                  </a:rPr>
                  <a:t>CH</a:t>
                </a:r>
                <a:r>
                  <a:rPr lang="en-US" altLang="zh-CN" sz="2000" b="1" baseline="-25000" dirty="0">
                    <a:solidFill>
                      <a:srgbClr val="FF0000"/>
                    </a:solidFill>
                    <a:latin typeface="Times New Roman" pitchFamily="18" charset="0"/>
                    <a:cs typeface="Times New Roman" pitchFamily="18" charset="0"/>
                  </a:rPr>
                  <a:t>4</a:t>
                </a:r>
                <a:r>
                  <a:rPr lang="en-US" altLang="zh-CN" sz="2000" b="1" dirty="0">
                    <a:solidFill>
                      <a:srgbClr val="FF0000"/>
                    </a:solidFill>
                    <a:latin typeface="Times New Roman" pitchFamily="18" charset="0"/>
                    <a:cs typeface="Times New Roman" pitchFamily="18" charset="0"/>
                  </a:rPr>
                  <a:t>+2O</a:t>
                </a:r>
                <a:r>
                  <a:rPr lang="en-US" altLang="zh-CN" sz="2000" b="1" baseline="-25000" dirty="0">
                    <a:solidFill>
                      <a:srgbClr val="FF0000"/>
                    </a:solidFill>
                    <a:latin typeface="Times New Roman" pitchFamily="18" charset="0"/>
                    <a:cs typeface="Times New Roman" pitchFamily="18" charset="0"/>
                  </a:rPr>
                  <a:t>2 </a:t>
                </a:r>
                <a14:m>
                  <m:oMath xmlns:m="http://schemas.openxmlformats.org/officeDocument/2006/math">
                    <m:f>
                      <m:fPr>
                        <m:ctrlPr>
                          <a:rPr lang="en-US" altLang="zh-CN"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b="1" i="1" dirty="0">
                                <a:solidFill>
                                  <a:srgbClr val="FF0000"/>
                                </a:solidFill>
                                <a:latin typeface="Cambria Math"/>
                                <a:ea typeface="宋体" panose="02010600030101010101" pitchFamily="2" charset="-122"/>
                                <a:cs typeface="Cambria Math" panose="02040503050406030204" charset="0"/>
                              </a:rPr>
                            </m:ctrlPr>
                          </m:barPr>
                          <m:e>
                            <m:r>
                              <a:rPr lang="en-US" altLang="zh-CN" b="1" i="1" dirty="0" smtClean="0">
                                <a:solidFill>
                                  <a:srgbClr val="FF0000"/>
                                </a:solidFill>
                                <a:latin typeface="Cambria Math"/>
                                <a:ea typeface="宋体" panose="02010600030101010101" pitchFamily="2" charset="-122"/>
                                <a:cs typeface="Cambria Math" panose="02040503050406030204" charset="0"/>
                              </a:rPr>
                              <m:t>  </m:t>
                            </m:r>
                            <m:r>
                              <a:rPr lang="zh-CN" altLang="en-US" b="1" i="1" dirty="0">
                                <a:solidFill>
                                  <a:srgbClr val="FF0000"/>
                                </a:solidFill>
                                <a:latin typeface="Cambria Math"/>
                                <a:ea typeface="宋体" panose="02010600030101010101" pitchFamily="2" charset="-122"/>
                                <a:cs typeface="Cambria Math" panose="02040503050406030204" charset="0"/>
                              </a:rPr>
                              <m:t>点燃</m:t>
                            </m:r>
                            <m:r>
                              <a:rPr lang="en-US" altLang="zh-CN"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b="1" i="1" dirty="0">
                        <a:solidFill>
                          <a:srgbClr val="FF0000"/>
                        </a:solidFill>
                        <a:latin typeface="Cambria Math"/>
                        <a:ea typeface="宋体" panose="02010600030101010101" pitchFamily="2" charset="-122"/>
                        <a:cs typeface="Cambria Math" panose="02040503050406030204" charset="0"/>
                      </a:rPr>
                      <m:t> </m:t>
                    </m:r>
                  </m:oMath>
                </a14:m>
                <a:r>
                  <a:rPr lang="en-US" altLang="zh-CN" sz="2000" b="1" dirty="0" smtClean="0">
                    <a:solidFill>
                      <a:srgbClr val="FF0000"/>
                    </a:solidFill>
                    <a:latin typeface="Times New Roman" pitchFamily="18" charset="0"/>
                    <a:cs typeface="Times New Roman" pitchFamily="18" charset="0"/>
                  </a:rPr>
                  <a:t>CO</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+2H</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O</a:t>
                </a:r>
                <a:endParaRPr lang="zh-CN" altLang="en-US" sz="2000" b="1" dirty="0">
                  <a:solidFill>
                    <a:srgbClr val="FF0000"/>
                  </a:solidFill>
                  <a:latin typeface="Times New Roman" pitchFamily="18" charset="0"/>
                  <a:ea typeface="宋体" pitchFamily="2" charset="-122"/>
                  <a:cs typeface="Times New Roman" pitchFamily="18" charset="0"/>
                </a:endParaRPr>
              </a:p>
            </p:txBody>
          </p:sp>
        </mc:Choice>
        <mc:Fallback>
          <p:sp>
            <p:nvSpPr>
              <p:cNvPr id="15" name="TextBox 14"/>
              <p:cNvSpPr txBox="1">
                <a:spLocks noRot="1" noChangeAspect="1" noMove="1" noResize="1" noEditPoints="1" noAdjustHandles="1" noChangeArrowheads="1" noChangeShapeType="1" noTextEdit="1"/>
              </p:cNvSpPr>
              <p:nvPr/>
            </p:nvSpPr>
            <p:spPr>
              <a:xfrm>
                <a:off x="4930690" y="5135537"/>
                <a:ext cx="3342615" cy="594522"/>
              </a:xfrm>
              <a:prstGeom prst="rect">
                <a:avLst/>
              </a:prstGeom>
              <a:blipFill rotWithShape="1">
                <a:blip r:embed="rId3"/>
                <a:stretch>
                  <a:fillRect l="-2007" b="-81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P spid="14" grpId="0"/>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1711626"/>
            <a:ext cx="4439829" cy="627895"/>
            <a:chOff x="1034884" y="629878"/>
            <a:chExt cx="4439829" cy="627895"/>
          </a:xfrm>
        </p:grpSpPr>
        <p:sp>
          <p:nvSpPr>
            <p:cNvPr id="17" name="圆角矩形 6">
              <a:hlinkClick r:id="rId4" action="ppaction://hlinksldjump"/>
            </p:cNvPr>
            <p:cNvSpPr/>
            <p:nvPr>
              <p:custDataLst>
                <p:tags r:id="rId1"/>
              </p:custDataLst>
            </p:nvPr>
          </p:nvSpPr>
          <p:spPr>
            <a:xfrm flipH="1">
              <a:off x="2642683" y="664479"/>
              <a:ext cx="2832030"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dirty="0" smtClean="0">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保护环境</a:t>
              </a:r>
              <a:endParaRPr lang="zh-CN" altLang="zh-CN" sz="2400" b="1"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643798" y="2494201"/>
            <a:ext cx="1060114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zh-CN" sz="2400" b="1" dirty="0">
                <a:latin typeface="宋体" pitchFamily="2" charset="-122"/>
                <a:ea typeface="宋体" pitchFamily="2" charset="-122"/>
              </a:rPr>
              <a:t>例</a:t>
            </a:r>
            <a:r>
              <a:rPr lang="en-US" altLang="zh-CN" sz="2400" b="1" dirty="0">
                <a:latin typeface="宋体" pitchFamily="2" charset="-122"/>
                <a:ea typeface="宋体" pitchFamily="2" charset="-122"/>
              </a:rPr>
              <a:t>2</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(2021</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环境污染已成为制约社会发展和进步的重要因素。下列做法或说法正确的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加强对空气污染物二氧化硫、二氧化氮、二氧化碳、</a:t>
            </a:r>
            <a:r>
              <a:rPr lang="en-US" altLang="zh-CN" sz="2400" b="1" dirty="0">
                <a:latin typeface="宋体" pitchFamily="2" charset="-122"/>
                <a:ea typeface="宋体" pitchFamily="2" charset="-122"/>
              </a:rPr>
              <a:t>PM</a:t>
            </a:r>
            <a:r>
              <a:rPr lang="en-US" altLang="zh-CN" sz="2400" b="1" baseline="-25000" dirty="0">
                <a:latin typeface="宋体" pitchFamily="2" charset="-122"/>
                <a:ea typeface="宋体" pitchFamily="2" charset="-122"/>
              </a:rPr>
              <a:t>2.5</a:t>
            </a:r>
            <a:r>
              <a:rPr lang="zh-CN" altLang="zh-CN" sz="2400" b="1" dirty="0">
                <a:latin typeface="宋体" pitchFamily="2" charset="-122"/>
                <a:ea typeface="宋体" pitchFamily="2" charset="-122"/>
              </a:rPr>
              <a:t>等的监测</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将废旧电池填</a:t>
            </a:r>
            <a:r>
              <a:rPr lang="zh-CN" altLang="zh-CN" sz="2400" b="1" dirty="0" smtClean="0">
                <a:latin typeface="宋体" pitchFamily="2" charset="-122"/>
                <a:ea typeface="宋体" pitchFamily="2" charset="-122"/>
              </a:rPr>
              <a:t>埋</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避免</a:t>
            </a:r>
            <a:r>
              <a:rPr lang="zh-CN" altLang="zh-CN" sz="2400" b="1" dirty="0">
                <a:latin typeface="宋体" pitchFamily="2" charset="-122"/>
                <a:ea typeface="宋体" pitchFamily="2" charset="-122"/>
              </a:rPr>
              <a:t>重金属污染</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“白色污染”是随意丢弃塑料制品导致的</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农作物秸秆处理过程</a:t>
            </a:r>
            <a:r>
              <a:rPr lang="zh-CN" altLang="zh-CN" sz="2400" b="1" dirty="0" smtClean="0">
                <a:latin typeface="宋体" pitchFamily="2" charset="-122"/>
                <a:ea typeface="宋体" pitchFamily="2" charset="-122"/>
              </a:rPr>
              <a:t>繁琐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利用</a:t>
            </a:r>
            <a:r>
              <a:rPr lang="zh-CN" altLang="zh-CN" sz="2400" b="1" dirty="0">
                <a:latin typeface="宋体" pitchFamily="2" charset="-122"/>
                <a:ea typeface="宋体" pitchFamily="2" charset="-122"/>
              </a:rPr>
              <a:t>价值</a:t>
            </a:r>
            <a:r>
              <a:rPr lang="zh-CN" altLang="zh-CN" sz="2400" b="1" dirty="0" smtClean="0">
                <a:latin typeface="宋体" pitchFamily="2" charset="-122"/>
                <a:ea typeface="宋体" pitchFamily="2" charset="-122"/>
              </a:rPr>
              <a:t>低</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适于</a:t>
            </a:r>
            <a:r>
              <a:rPr lang="zh-CN" altLang="zh-CN" sz="2400" b="1" dirty="0">
                <a:latin typeface="宋体" pitchFamily="2" charset="-122"/>
                <a:ea typeface="宋体" pitchFamily="2" charset="-122"/>
              </a:rPr>
              <a:t>就地露天焚烧</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8" name="矩形 27"/>
          <p:cNvSpPr/>
          <p:nvPr/>
        </p:nvSpPr>
        <p:spPr>
          <a:xfrm>
            <a:off x="3806377" y="316060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13165" y="1495719"/>
            <a:ext cx="11210747" cy="5032147"/>
          </a:xfrm>
          <a:prstGeom prst="rect">
            <a:avLst/>
          </a:prstGeom>
          <a:noFill/>
        </p:spPr>
        <p:txBody>
          <a:bodyPr wrap="square" rtlCol="0">
            <a:spAutoFit/>
          </a:bodyPr>
          <a:lstStyle/>
          <a:p>
            <a:pPr>
              <a:lnSpc>
                <a:spcPct val="150000"/>
              </a:lnSpc>
              <a:spcAft>
                <a:spcPts val="600"/>
              </a:spcAft>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ts val="4200"/>
              </a:lnSpc>
            </a:pPr>
            <a:r>
              <a:rPr lang="zh-CN" altLang="zh-CN" sz="2200" b="1" dirty="0">
                <a:latin typeface="宋体" pitchFamily="2" charset="-122"/>
                <a:ea typeface="宋体" pitchFamily="2" charset="-122"/>
              </a:rPr>
              <a:t>解答此类问题有以下几</a:t>
            </a:r>
            <a:r>
              <a:rPr lang="zh-CN" altLang="zh-CN" sz="2200" b="1" dirty="0" smtClean="0">
                <a:latin typeface="宋体" pitchFamily="2" charset="-122"/>
                <a:ea typeface="宋体" pitchFamily="2" charset="-122"/>
              </a:rPr>
              <a:t>点</a:t>
            </a:r>
            <a:r>
              <a:rPr lang="zh-CN" altLang="en-US" sz="2200" b="1" dirty="0" smtClean="0">
                <a:latin typeface="宋体" pitchFamily="2" charset="-122"/>
                <a:ea typeface="宋体" pitchFamily="2" charset="-122"/>
              </a:rPr>
              <a:t>：</a:t>
            </a:r>
            <a:endParaRPr lang="en-US" altLang="zh-CN" sz="2200" b="1" dirty="0" smtClean="0">
              <a:latin typeface="宋体" pitchFamily="2" charset="-122"/>
              <a:ea typeface="宋体" pitchFamily="2" charset="-122"/>
            </a:endParaRPr>
          </a:p>
          <a:p>
            <a:pPr>
              <a:lnSpc>
                <a:spcPts val="42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1</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要</a:t>
            </a:r>
            <a:r>
              <a:rPr lang="zh-CN" altLang="zh-CN" sz="2200" b="1" dirty="0">
                <a:latin typeface="宋体" pitchFamily="2" charset="-122"/>
                <a:ea typeface="宋体" pitchFamily="2" charset="-122"/>
              </a:rPr>
              <a:t>明确常见的环境问题</a:t>
            </a:r>
            <a:r>
              <a:rPr lang="zh-CN" altLang="zh-CN" sz="2200" b="1" dirty="0" smtClean="0">
                <a:latin typeface="宋体" pitchFamily="2" charset="-122"/>
                <a:ea typeface="宋体" pitchFamily="2" charset="-122"/>
              </a:rPr>
              <a:t>范围</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包括</a:t>
            </a:r>
            <a:r>
              <a:rPr lang="zh-CN" altLang="zh-CN" sz="2200" b="1" dirty="0">
                <a:latin typeface="宋体" pitchFamily="2" charset="-122"/>
                <a:ea typeface="宋体" pitchFamily="2" charset="-122"/>
              </a:rPr>
              <a:t>大气污染、水体污染、白色污染和重金属污染等。</a:t>
            </a:r>
          </a:p>
          <a:p>
            <a:pPr>
              <a:lnSpc>
                <a:spcPts val="42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2</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要</a:t>
            </a:r>
            <a:r>
              <a:rPr lang="zh-CN" altLang="zh-CN" sz="2200" b="1" dirty="0">
                <a:latin typeface="宋体" pitchFamily="2" charset="-122"/>
                <a:ea typeface="宋体" pitchFamily="2" charset="-122"/>
              </a:rPr>
              <a:t>知道环境问题的来源及</a:t>
            </a:r>
            <a:r>
              <a:rPr lang="zh-CN" altLang="zh-CN" sz="2200" b="1" dirty="0" smtClean="0">
                <a:latin typeface="宋体" pitchFamily="2" charset="-122"/>
                <a:ea typeface="宋体" pitchFamily="2" charset="-122"/>
              </a:rPr>
              <a:t>危害</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如</a:t>
            </a:r>
            <a:r>
              <a:rPr lang="zh-CN" altLang="zh-CN" sz="2200" b="1" dirty="0">
                <a:latin typeface="宋体" pitchFamily="2" charset="-122"/>
                <a:ea typeface="宋体" pitchFamily="2" charset="-122"/>
              </a:rPr>
              <a:t>引起酸雨的气体是二氧化硫、二氧化氮</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引起水体污染的三个</a:t>
            </a:r>
            <a:r>
              <a:rPr lang="zh-CN" altLang="zh-CN" sz="2200" b="1" dirty="0" smtClean="0">
                <a:latin typeface="宋体" pitchFamily="2" charset="-122"/>
                <a:ea typeface="宋体" pitchFamily="2" charset="-122"/>
              </a:rPr>
              <a:t>方面</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即</a:t>
            </a:r>
            <a:r>
              <a:rPr lang="zh-CN" altLang="zh-CN" sz="2200" b="1" dirty="0">
                <a:latin typeface="宋体" pitchFamily="2" charset="-122"/>
                <a:ea typeface="宋体" pitchFamily="2" charset="-122"/>
              </a:rPr>
              <a:t>生活、农业和工业污染。</a:t>
            </a:r>
          </a:p>
          <a:p>
            <a:pPr>
              <a:lnSpc>
                <a:spcPts val="42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3</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要</a:t>
            </a:r>
            <a:r>
              <a:rPr lang="zh-CN" altLang="zh-CN" sz="2200" b="1" dirty="0">
                <a:latin typeface="宋体" pitchFamily="2" charset="-122"/>
                <a:ea typeface="宋体" pitchFamily="2" charset="-122"/>
              </a:rPr>
              <a:t>确定防治环境问题的方法</a:t>
            </a:r>
            <a:r>
              <a:rPr lang="zh-CN" altLang="zh-CN" sz="2200" b="1" dirty="0" smtClean="0">
                <a:latin typeface="宋体" pitchFamily="2" charset="-122"/>
                <a:ea typeface="宋体" pitchFamily="2" charset="-122"/>
              </a:rPr>
              <a:t>措施</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如</a:t>
            </a:r>
            <a:r>
              <a:rPr lang="zh-CN" altLang="zh-CN" sz="2200" b="1" dirty="0">
                <a:latin typeface="宋体" pitchFamily="2" charset="-122"/>
                <a:ea typeface="宋体" pitchFamily="2" charset="-122"/>
              </a:rPr>
              <a:t>为了防止</a:t>
            </a:r>
            <a:r>
              <a:rPr lang="zh-CN" altLang="zh-CN" sz="2200" b="1" dirty="0" smtClean="0">
                <a:latin typeface="宋体" pitchFamily="2" charset="-122"/>
                <a:ea typeface="宋体" pitchFamily="2" charset="-122"/>
              </a:rPr>
              <a:t>白色污染</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可</a:t>
            </a:r>
            <a:r>
              <a:rPr lang="zh-CN" altLang="zh-CN" sz="2200" b="1" dirty="0">
                <a:latin typeface="宋体" pitchFamily="2" charset="-122"/>
                <a:ea typeface="宋体" pitchFamily="2" charset="-122"/>
              </a:rPr>
              <a:t>减少使用一次性难降解的塑料</a:t>
            </a:r>
            <a:r>
              <a:rPr lang="zh-CN" altLang="zh-CN" sz="2200" b="1" dirty="0" smtClean="0">
                <a:latin typeface="宋体" pitchFamily="2" charset="-122"/>
                <a:ea typeface="宋体" pitchFamily="2" charset="-122"/>
              </a:rPr>
              <a:t>制品</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使用</a:t>
            </a:r>
            <a:r>
              <a:rPr lang="zh-CN" altLang="zh-CN" sz="2200" b="1" dirty="0">
                <a:latin typeface="宋体" pitchFamily="2" charset="-122"/>
                <a:ea typeface="宋体" pitchFamily="2" charset="-122"/>
              </a:rPr>
              <a:t>一些新型的可降解的</a:t>
            </a:r>
            <a:r>
              <a:rPr lang="zh-CN" altLang="zh-CN" sz="2200" b="1" dirty="0" smtClean="0">
                <a:latin typeface="宋体" pitchFamily="2" charset="-122"/>
                <a:ea typeface="宋体" pitchFamily="2" charset="-122"/>
              </a:rPr>
              <a:t>塑料</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为了</a:t>
            </a:r>
            <a:r>
              <a:rPr lang="zh-CN" altLang="zh-CN" sz="2200" b="1" dirty="0">
                <a:latin typeface="宋体" pitchFamily="2" charset="-122"/>
                <a:ea typeface="宋体" pitchFamily="2" charset="-122"/>
              </a:rPr>
              <a:t>防止酸雨的</a:t>
            </a:r>
            <a:r>
              <a:rPr lang="zh-CN" altLang="zh-CN" sz="2200" b="1" dirty="0" smtClean="0">
                <a:latin typeface="宋体" pitchFamily="2" charset="-122"/>
                <a:ea typeface="宋体" pitchFamily="2" charset="-122"/>
              </a:rPr>
              <a:t>形成</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使用</a:t>
            </a:r>
            <a:r>
              <a:rPr lang="zh-CN" altLang="zh-CN" sz="2200" b="1" dirty="0">
                <a:latin typeface="宋体" pitchFamily="2" charset="-122"/>
                <a:ea typeface="宋体" pitchFamily="2" charset="-122"/>
              </a:rPr>
              <a:t>脱硫</a:t>
            </a:r>
            <a:r>
              <a:rPr lang="zh-CN" altLang="zh-CN" sz="2200" b="1" dirty="0" smtClean="0">
                <a:latin typeface="宋体" pitchFamily="2" charset="-122"/>
                <a:ea typeface="宋体" pitchFamily="2" charset="-122"/>
              </a:rPr>
              <a:t>煤</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为了</a:t>
            </a:r>
            <a:r>
              <a:rPr lang="zh-CN" altLang="zh-CN" sz="2200" b="1" dirty="0">
                <a:latin typeface="宋体" pitchFamily="2" charset="-122"/>
                <a:ea typeface="宋体" pitchFamily="2" charset="-122"/>
              </a:rPr>
              <a:t>防止温室效应的</a:t>
            </a:r>
            <a:r>
              <a:rPr lang="zh-CN" altLang="zh-CN" sz="2200" b="1" dirty="0" smtClean="0">
                <a:latin typeface="宋体" pitchFamily="2" charset="-122"/>
                <a:ea typeface="宋体" pitchFamily="2" charset="-122"/>
              </a:rPr>
              <a:t>加剧</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减少</a:t>
            </a:r>
            <a:r>
              <a:rPr lang="zh-CN" altLang="zh-CN" sz="2200" b="1" dirty="0">
                <a:latin typeface="宋体" pitchFamily="2" charset="-122"/>
                <a:ea typeface="宋体" pitchFamily="2" charset="-122"/>
              </a:rPr>
              <a:t>使用</a:t>
            </a:r>
            <a:r>
              <a:rPr lang="zh-CN" altLang="zh-CN" sz="2200" b="1" dirty="0" smtClean="0">
                <a:latin typeface="宋体" pitchFamily="2" charset="-122"/>
                <a:ea typeface="宋体" pitchFamily="2" charset="-122"/>
              </a:rPr>
              <a:t>化石燃料</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使用</a:t>
            </a:r>
            <a:r>
              <a:rPr lang="zh-CN" altLang="zh-CN" sz="2200" b="1" dirty="0">
                <a:latin typeface="宋体" pitchFamily="2" charset="-122"/>
                <a:ea typeface="宋体" pitchFamily="2" charset="-122"/>
              </a:rPr>
              <a:t>清洁</a:t>
            </a:r>
            <a:r>
              <a:rPr lang="zh-CN" altLang="zh-CN" sz="2200" b="1" dirty="0" smtClean="0">
                <a:latin typeface="宋体" pitchFamily="2" charset="-122"/>
                <a:ea typeface="宋体" pitchFamily="2" charset="-122"/>
              </a:rPr>
              <a:t>能源</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加强植树造林</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严禁</a:t>
            </a:r>
            <a:r>
              <a:rPr lang="zh-CN" altLang="zh-CN" sz="2200" b="1" dirty="0">
                <a:latin typeface="宋体" pitchFamily="2" charset="-122"/>
                <a:ea typeface="宋体" pitchFamily="2" charset="-122"/>
              </a:rPr>
              <a:t>乱砍滥伐森林等。</a:t>
            </a:r>
            <a:r>
              <a:rPr lang="zh-CN" altLang="zh-CN" sz="2200" b="1" dirty="0" smtClean="0">
                <a:latin typeface="宋体" pitchFamily="2" charset="-122"/>
                <a:ea typeface="宋体" pitchFamily="2" charset="-122"/>
              </a:rPr>
              <a:t>总之</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解答</a:t>
            </a:r>
            <a:r>
              <a:rPr lang="zh-CN" altLang="zh-CN" sz="2200" b="1" dirty="0">
                <a:latin typeface="宋体" pitchFamily="2" charset="-122"/>
                <a:ea typeface="宋体" pitchFamily="2" charset="-122"/>
              </a:rPr>
              <a:t>时要紧扣如何节约能源、减少污染物和减少二氧化碳的排放。</a:t>
            </a: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1032641" y="1834995"/>
            <a:ext cx="9802642"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宋体" pitchFamily="2" charset="-122"/>
                <a:ea typeface="宋体" pitchFamily="2" charset="-122"/>
              </a:rPr>
              <a:t>1.(2021</a:t>
            </a:r>
            <a:r>
              <a:rPr lang="zh-CN" altLang="zh-CN" sz="2400" b="1" dirty="0">
                <a:latin typeface="宋体" pitchFamily="2" charset="-122"/>
                <a:ea typeface="宋体" pitchFamily="2" charset="-122"/>
              </a:rPr>
              <a:t>·秦皇岛卢龙县期末</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绿色交通工具是指在行驶中对环境不造成污染或污染程度很小的载客工具。下列交通工具的使用对环境污染最大的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复兴号高铁</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柴油汽车</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天然气汽车</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氢气动力车</a:t>
            </a:r>
          </a:p>
        </p:txBody>
      </p:sp>
      <p:sp>
        <p:nvSpPr>
          <p:cNvPr id="6" name="矩形 5"/>
          <p:cNvSpPr/>
          <p:nvPr/>
        </p:nvSpPr>
        <p:spPr>
          <a:xfrm>
            <a:off x="2034361" y="358753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981263" y="2220638"/>
            <a:ext cx="10749511"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保护环境就是保护我们自己。下列说法正确的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含磷洗衣粉可以让衣服更</a:t>
            </a:r>
            <a:r>
              <a:rPr lang="zh-CN" altLang="zh-CN" sz="2400" b="1" dirty="0" smtClean="0">
                <a:latin typeface="宋体" pitchFamily="2" charset="-122"/>
                <a:ea typeface="宋体" pitchFamily="2" charset="-122"/>
              </a:rPr>
              <a:t>干净</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应</a:t>
            </a:r>
            <a:r>
              <a:rPr lang="zh-CN" altLang="zh-CN" sz="2400" b="1" dirty="0">
                <a:latin typeface="宋体" pitchFamily="2" charset="-122"/>
                <a:ea typeface="宋体" pitchFamily="2" charset="-122"/>
              </a:rPr>
              <a:t>大量使用</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用天然气代替煤作</a:t>
            </a:r>
            <a:r>
              <a:rPr lang="zh-CN" altLang="zh-CN" sz="2400" b="1" dirty="0" smtClean="0">
                <a:latin typeface="宋体" pitchFamily="2" charset="-122"/>
                <a:ea typeface="宋体" pitchFamily="2" charset="-122"/>
              </a:rPr>
              <a:t>燃料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可以</a:t>
            </a:r>
            <a:r>
              <a:rPr lang="zh-CN" altLang="zh-CN" sz="2400" b="1" dirty="0">
                <a:latin typeface="宋体" pitchFamily="2" charset="-122"/>
                <a:ea typeface="宋体" pitchFamily="2" charset="-122"/>
              </a:rPr>
              <a:t>减少二氧化碳的排放</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塑料制品的</a:t>
            </a:r>
            <a:r>
              <a:rPr lang="zh-CN" altLang="zh-CN" sz="2400" b="1" dirty="0" smtClean="0">
                <a:latin typeface="宋体" pitchFamily="2" charset="-122"/>
                <a:ea typeface="宋体" pitchFamily="2" charset="-122"/>
              </a:rPr>
              <a:t>回收</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再生</a:t>
            </a:r>
            <a:r>
              <a:rPr lang="zh-CN" altLang="zh-CN" sz="2400" b="1" dirty="0">
                <a:latin typeface="宋体" pitchFamily="2" charset="-122"/>
                <a:ea typeface="宋体" pitchFamily="2" charset="-122"/>
              </a:rPr>
              <a:t>与</a:t>
            </a:r>
            <a:r>
              <a:rPr lang="zh-CN" altLang="zh-CN" sz="2400" b="1" dirty="0" smtClean="0">
                <a:latin typeface="宋体" pitchFamily="2" charset="-122"/>
                <a:ea typeface="宋体" pitchFamily="2" charset="-122"/>
              </a:rPr>
              <a:t>降解</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可</a:t>
            </a:r>
            <a:r>
              <a:rPr lang="zh-CN" altLang="zh-CN" sz="2400" b="1" dirty="0">
                <a:latin typeface="宋体" pitchFamily="2" charset="-122"/>
                <a:ea typeface="宋体" pitchFamily="2" charset="-122"/>
              </a:rPr>
              <a:t>防止“白色污染”</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农药、化肥使用量越</a:t>
            </a:r>
            <a:r>
              <a:rPr lang="zh-CN" altLang="zh-CN" sz="2400" b="1" dirty="0" smtClean="0">
                <a:latin typeface="宋体" pitchFamily="2" charset="-122"/>
                <a:ea typeface="宋体" pitchFamily="2" charset="-122"/>
              </a:rPr>
              <a:t>多</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农作物</a:t>
            </a:r>
            <a:r>
              <a:rPr lang="zh-CN" altLang="zh-CN" sz="2400" b="1" dirty="0">
                <a:latin typeface="宋体" pitchFamily="2" charset="-122"/>
                <a:ea typeface="宋体" pitchFamily="2" charset="-122"/>
              </a:rPr>
              <a:t>生长越</a:t>
            </a:r>
            <a:r>
              <a:rPr lang="zh-CN" altLang="zh-CN" sz="2400" b="1" dirty="0" smtClean="0">
                <a:latin typeface="宋体" pitchFamily="2" charset="-122"/>
                <a:ea typeface="宋体" pitchFamily="2" charset="-122"/>
              </a:rPr>
              <a:t>好</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对</a:t>
            </a:r>
            <a:r>
              <a:rPr lang="zh-CN" altLang="zh-CN" sz="2400" b="1" dirty="0">
                <a:latin typeface="宋体" pitchFamily="2" charset="-122"/>
                <a:ea typeface="宋体" pitchFamily="2" charset="-122"/>
              </a:rPr>
              <a:t>人类越有利</a:t>
            </a:r>
          </a:p>
        </p:txBody>
      </p:sp>
      <p:sp>
        <p:nvSpPr>
          <p:cNvPr id="6" name="矩形 5"/>
          <p:cNvSpPr/>
          <p:nvPr/>
        </p:nvSpPr>
        <p:spPr>
          <a:xfrm>
            <a:off x="10269227" y="233373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26835" y="2107012"/>
            <a:ext cx="879411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2.[2021</a:t>
            </a:r>
            <a:r>
              <a:rPr lang="zh-CN" altLang="zh-CN" sz="2400" b="1" dirty="0">
                <a:latin typeface="宋体" pitchFamily="2" charset="-122"/>
                <a:ea typeface="宋体" pitchFamily="2" charset="-122"/>
              </a:rPr>
              <a:t>·河北</a:t>
            </a:r>
            <a:r>
              <a:rPr lang="en-US" altLang="zh-CN" sz="2400" b="1" dirty="0">
                <a:latin typeface="宋体" pitchFamily="2" charset="-122"/>
                <a:ea typeface="宋体" pitchFamily="2" charset="-122"/>
              </a:rPr>
              <a:t>29(4)]</a:t>
            </a:r>
            <a:r>
              <a:rPr lang="zh-CN" altLang="zh-CN" sz="2400" b="1" dirty="0">
                <a:latin typeface="宋体" pitchFamily="2" charset="-122"/>
                <a:ea typeface="宋体" pitchFamily="2" charset="-122"/>
              </a:rPr>
              <a:t>化学与我们的生产、生活息息相关。</a:t>
            </a:r>
          </a:p>
          <a:p>
            <a:pPr>
              <a:lnSpc>
                <a:spcPct val="150000"/>
              </a:lnSpc>
            </a:pPr>
            <a:r>
              <a:rPr lang="zh-CN" altLang="zh-CN" sz="2400" b="1" dirty="0" smtClean="0">
                <a:latin typeface="宋体" pitchFamily="2" charset="-122"/>
                <a:ea typeface="宋体" pitchFamily="2" charset="-122"/>
              </a:rPr>
              <a:t>行车</a:t>
            </a:r>
            <a:r>
              <a:rPr lang="zh-CN" altLang="zh-CN" sz="2400" b="1" dirty="0">
                <a:latin typeface="宋体" pitchFamily="2" charset="-122"/>
                <a:ea typeface="宋体" pitchFamily="2" charset="-122"/>
              </a:rPr>
              <a:t>用燃料汽油通常是将</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加热炼制得到的。</a:t>
            </a:r>
            <a:r>
              <a:rPr lang="en-US" altLang="zh-CN" sz="2400" dirty="0"/>
              <a:t> </a:t>
            </a:r>
            <a:endParaRPr lang="zh-CN" altLang="zh-CN" sz="2400" dirty="0"/>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4621580" y="2773288"/>
            <a:ext cx="995456" cy="461665"/>
          </a:xfrm>
          <a:prstGeom prst="rect">
            <a:avLst/>
          </a:prstGeom>
        </p:spPr>
        <p:txBody>
          <a:bodyPr wrap="square">
            <a:spAutoFit/>
          </a:bodyPr>
          <a:lstStyle/>
          <a:p>
            <a:r>
              <a:rPr lang="zh-CN" altLang="en-US" sz="2400" b="1" noProof="1">
                <a:solidFill>
                  <a:srgbClr val="FF0000"/>
                </a:solidFill>
                <a:latin typeface="Times New Roman" pitchFamily="18" charset="0"/>
                <a:ea typeface="宋体" panose="02010600030101010101" pitchFamily="2" charset="-122"/>
                <a:cs typeface="Times New Roman" pitchFamily="18" charset="0"/>
              </a:rPr>
              <a:t>石油</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1079229" y="2033562"/>
            <a:ext cx="9904458" cy="2862322"/>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3.(2020</a:t>
            </a:r>
            <a:r>
              <a:rPr lang="zh-CN" altLang="zh-CN" sz="2400" b="1" dirty="0">
                <a:latin typeface="宋体" pitchFamily="2" charset="-122"/>
                <a:ea typeface="宋体" pitchFamily="2" charset="-122"/>
              </a:rPr>
              <a:t>·改编题</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为保护</a:t>
            </a:r>
            <a:r>
              <a:rPr lang="zh-CN" altLang="zh-CN" sz="2400" b="1" dirty="0" smtClean="0">
                <a:latin typeface="宋体" pitchFamily="2" charset="-122"/>
                <a:ea typeface="宋体" pitchFamily="2" charset="-122"/>
              </a:rPr>
              <a:t>环境</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减少污染</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下列</a:t>
            </a:r>
            <a:r>
              <a:rPr lang="zh-CN" altLang="zh-CN" sz="2400" b="1" dirty="0">
                <a:latin typeface="宋体" pitchFamily="2" charset="-122"/>
                <a:ea typeface="宋体" pitchFamily="2" charset="-122"/>
              </a:rPr>
              <a:t>做法不正确的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提倡燃放烟花</a:t>
            </a:r>
            <a:r>
              <a:rPr lang="zh-CN" altLang="zh-CN" sz="2400" b="1" dirty="0" smtClean="0">
                <a:latin typeface="宋体" pitchFamily="2" charset="-122"/>
                <a:ea typeface="宋体" pitchFamily="2" charset="-122"/>
              </a:rPr>
              <a:t>爆竹</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烘托</a:t>
            </a:r>
            <a:r>
              <a:rPr lang="zh-CN" altLang="zh-CN" sz="2400" b="1" dirty="0">
                <a:latin typeface="宋体" pitchFamily="2" charset="-122"/>
                <a:ea typeface="宋体" pitchFamily="2" charset="-122"/>
              </a:rPr>
              <a:t>春节气氛</a:t>
            </a:r>
          </a:p>
          <a:p>
            <a:pPr>
              <a:lnSpc>
                <a:spcPct val="150000"/>
              </a:lnSpc>
            </a:pP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利用太阳能、风能等新能源代替化石燃料</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少用一次性塑料餐盒</a:t>
            </a:r>
          </a:p>
          <a:p>
            <a:pPr>
              <a:lnSpc>
                <a:spcPct val="150000"/>
              </a:lnSpc>
            </a:pP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农业上合理施用化肥、农药</a:t>
            </a:r>
          </a:p>
        </p:txBody>
      </p:sp>
      <p:sp>
        <p:nvSpPr>
          <p:cNvPr id="6" name="矩形 5"/>
          <p:cNvSpPr/>
          <p:nvPr/>
        </p:nvSpPr>
        <p:spPr>
          <a:xfrm>
            <a:off x="10067632" y="214448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445722"/>
            <a:ext cx="10783378" cy="4893647"/>
          </a:xfrm>
          <a:prstGeom prst="rect">
            <a:avLst/>
          </a:prstGeom>
          <a:noFill/>
        </p:spPr>
        <p:txBody>
          <a:bodyPr wrap="square" rtlCol="0">
            <a:spAutoFit/>
          </a:bodyPr>
          <a:lstStyle/>
          <a:p>
            <a:pPr>
              <a:lnSpc>
                <a:spcPct val="150000"/>
              </a:lnSpc>
            </a:pPr>
            <a:r>
              <a:rPr lang="en-US" altLang="zh-CN" sz="2400" b="1" dirty="0">
                <a:latin typeface="宋体" pitchFamily="2" charset="-122"/>
                <a:ea typeface="宋体" pitchFamily="2" charset="-122"/>
              </a:rPr>
              <a:t>4.(2021</a:t>
            </a:r>
            <a:r>
              <a:rPr lang="zh-CN" altLang="zh-CN" sz="2400" b="1" dirty="0">
                <a:latin typeface="宋体" pitchFamily="2" charset="-122"/>
                <a:ea typeface="宋体" pitchFamily="2" charset="-122"/>
              </a:rPr>
              <a:t>·石家庄模拟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请认真阅读</a:t>
            </a:r>
            <a:r>
              <a:rPr lang="zh-CN" altLang="zh-CN" sz="2400" b="1" dirty="0" smtClean="0">
                <a:latin typeface="宋体" pitchFamily="2" charset="-122"/>
                <a:ea typeface="宋体" pitchFamily="2" charset="-122"/>
              </a:rPr>
              <a:t>资料</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完成</a:t>
            </a:r>
            <a:r>
              <a:rPr lang="zh-CN" altLang="zh-CN" sz="2400" b="1" dirty="0">
                <a:latin typeface="宋体" pitchFamily="2" charset="-122"/>
                <a:ea typeface="宋体" pitchFamily="2" charset="-122"/>
              </a:rPr>
              <a:t>下列问题</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zh-CN" altLang="zh-CN" sz="2400" b="1" dirty="0">
                <a:latin typeface="宋体" pitchFamily="2" charset="-122"/>
                <a:ea typeface="宋体" pitchFamily="2" charset="-122"/>
              </a:rPr>
              <a:t>新能源汽车的发展对缓解能源危机和环境污染</a:t>
            </a:r>
            <a:r>
              <a:rPr lang="zh-CN" altLang="zh-CN" sz="2400" b="1" dirty="0" smtClean="0">
                <a:latin typeface="宋体" pitchFamily="2" charset="-122"/>
                <a:ea typeface="宋体" pitchFamily="2" charset="-122"/>
              </a:rPr>
              <a:t>有着</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重要</a:t>
            </a:r>
            <a:r>
              <a:rPr lang="zh-CN" altLang="zh-CN" sz="2400" b="1" dirty="0">
                <a:latin typeface="宋体" pitchFamily="2" charset="-122"/>
                <a:ea typeface="宋体" pitchFamily="2" charset="-122"/>
              </a:rPr>
              <a:t>的意义</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。在一些地区已陆续投放</a:t>
            </a:r>
            <a:r>
              <a:rPr lang="zh-CN" altLang="zh-CN" sz="2400" b="1" dirty="0" smtClean="0">
                <a:latin typeface="宋体" pitchFamily="2" charset="-122"/>
                <a:ea typeface="宋体" pitchFamily="2" charset="-122"/>
              </a:rPr>
              <a:t>氢</a:t>
            </a:r>
            <a:endParaRPr lang="en-US" altLang="zh-CN" sz="2400" b="1" dirty="0" smtClean="0">
              <a:latin typeface="宋体" pitchFamily="2" charset="-122"/>
              <a:ea typeface="宋体" pitchFamily="2" charset="-122"/>
            </a:endParaRPr>
          </a:p>
          <a:p>
            <a:pPr>
              <a:lnSpc>
                <a:spcPct val="150000"/>
              </a:lnSpc>
            </a:pPr>
            <a:r>
              <a:rPr lang="zh-CN" altLang="zh-CN" sz="2400" b="1" dirty="0" smtClean="0">
                <a:latin typeface="宋体" pitchFamily="2" charset="-122"/>
                <a:ea typeface="宋体" pitchFamily="2" charset="-122"/>
              </a:rPr>
              <a:t>燃料电池</a:t>
            </a:r>
            <a:r>
              <a:rPr lang="zh-CN" altLang="zh-CN" sz="2400" b="1" dirty="0">
                <a:latin typeface="宋体" pitchFamily="2" charset="-122"/>
                <a:ea typeface="宋体" pitchFamily="2" charset="-122"/>
              </a:rPr>
              <a:t>公交车</a:t>
            </a:r>
            <a:r>
              <a:rPr lang="en-US" altLang="zh-CN" sz="2400" b="1" dirty="0">
                <a:latin typeface="宋体" pitchFamily="2" charset="-122"/>
                <a:ea typeface="宋体" pitchFamily="2" charset="-122"/>
              </a:rPr>
              <a:t>200</a:t>
            </a:r>
            <a:r>
              <a:rPr lang="zh-CN" altLang="zh-CN" sz="2400" b="1" dirty="0">
                <a:latin typeface="宋体" pitchFamily="2" charset="-122"/>
                <a:ea typeface="宋体" pitchFamily="2" charset="-122"/>
              </a:rPr>
              <a:t>多辆。</a:t>
            </a: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传统</a:t>
            </a:r>
            <a:r>
              <a:rPr lang="zh-CN" altLang="zh-CN" sz="2400" b="1" dirty="0">
                <a:latin typeface="宋体" pitchFamily="2" charset="-122"/>
                <a:ea typeface="宋体" pitchFamily="2" charset="-122"/>
              </a:rPr>
              <a:t>汽车采用化石燃料为能源。化石燃料</a:t>
            </a:r>
            <a:r>
              <a:rPr lang="zh-CN" altLang="zh-CN" sz="2400" b="1" dirty="0" smtClean="0">
                <a:latin typeface="宋体" pitchFamily="2" charset="-122"/>
                <a:ea typeface="宋体" pitchFamily="2" charset="-122"/>
              </a:rPr>
              <a:t>包括</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zh-CN"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石油和天然气。</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氢</a:t>
            </a:r>
            <a:r>
              <a:rPr lang="zh-CN" altLang="zh-CN" sz="2400" b="1" dirty="0">
                <a:latin typeface="宋体" pitchFamily="2" charset="-122"/>
                <a:ea typeface="宋体" pitchFamily="2" charset="-122"/>
              </a:rPr>
              <a:t>燃料电池是将化学能转化为</a:t>
            </a:r>
            <a:r>
              <a:rPr lang="zh-CN" altLang="zh-CN" sz="2400" b="1" u="sng" dirty="0">
                <a:latin typeface="宋体" pitchFamily="2" charset="-122"/>
                <a:ea typeface="宋体" pitchFamily="2" charset="-122"/>
              </a:rPr>
              <a:t>　　　　</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所</a:t>
            </a:r>
            <a:r>
              <a:rPr lang="zh-CN" altLang="zh-CN" sz="2400" b="1" dirty="0">
                <a:latin typeface="宋体" pitchFamily="2" charset="-122"/>
                <a:ea typeface="宋体" pitchFamily="2" charset="-122"/>
              </a:rPr>
              <a:t>使用的“氢”燃料可来自于水的</a:t>
            </a:r>
            <a:r>
              <a:rPr lang="zh-CN" altLang="zh-CN" sz="2400" b="1" dirty="0" smtClean="0">
                <a:latin typeface="宋体" pitchFamily="2" charset="-122"/>
                <a:ea typeface="宋体" pitchFamily="2" charset="-122"/>
              </a:rPr>
              <a:t>电解</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写出</a:t>
            </a:r>
            <a:r>
              <a:rPr lang="zh-CN" altLang="zh-CN" sz="2400" b="1" dirty="0">
                <a:latin typeface="宋体" pitchFamily="2" charset="-122"/>
                <a:ea typeface="宋体" pitchFamily="2" charset="-122"/>
              </a:rPr>
              <a:t>该反应的化学方程式</a:t>
            </a:r>
            <a:r>
              <a:rPr lang="en-US" altLang="zh-CN" sz="2400" b="1" dirty="0">
                <a:latin typeface="宋体" pitchFamily="2" charset="-122"/>
                <a:ea typeface="宋体" pitchFamily="2" charset="-122"/>
              </a:rPr>
              <a:t>:</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dirty="0"/>
              <a:t> </a:t>
            </a:r>
            <a:endParaRPr lang="zh-CN" altLang="zh-CN" sz="2400" dirty="0"/>
          </a:p>
          <a:p>
            <a:endParaRPr lang="zh-CN" altLang="zh-CN" sz="2400" dirty="0"/>
          </a:p>
        </p:txBody>
      </p:sp>
      <p:pic>
        <p:nvPicPr>
          <p:cNvPr id="14" name="XD+155.eps" descr="id:2147507032;FounderCES"/>
          <p:cNvPicPr/>
          <p:nvPr/>
        </p:nvPicPr>
        <p:blipFill>
          <a:blip r:embed="rId3"/>
          <a:stretch>
            <a:fillRect/>
          </a:stretch>
        </p:blipFill>
        <p:spPr>
          <a:xfrm>
            <a:off x="7898721" y="2271843"/>
            <a:ext cx="3469721" cy="1864727"/>
          </a:xfrm>
          <a:prstGeom prst="rect">
            <a:avLst/>
          </a:prstGeom>
        </p:spPr>
      </p:pic>
      <p:sp>
        <p:nvSpPr>
          <p:cNvPr id="2" name="TextBox 1"/>
          <p:cNvSpPr txBox="1"/>
          <p:nvPr/>
        </p:nvSpPr>
        <p:spPr>
          <a:xfrm>
            <a:off x="1181100" y="4267200"/>
            <a:ext cx="925286"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煤</a:t>
            </a:r>
            <a:endParaRPr lang="zh-CN" altLang="en-US" sz="2400" b="1" dirty="0">
              <a:solidFill>
                <a:srgbClr val="FF0000"/>
              </a:solidFill>
              <a:latin typeface="宋体" pitchFamily="2" charset="-122"/>
              <a:ea typeface="宋体" pitchFamily="2" charset="-122"/>
            </a:endParaRPr>
          </a:p>
        </p:txBody>
      </p:sp>
      <p:sp>
        <p:nvSpPr>
          <p:cNvPr id="15" name="TextBox 14"/>
          <p:cNvSpPr txBox="1"/>
          <p:nvPr/>
        </p:nvSpPr>
        <p:spPr>
          <a:xfrm>
            <a:off x="5785757" y="4822370"/>
            <a:ext cx="925286"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电能</a:t>
            </a:r>
            <a:endParaRPr lang="zh-CN" altLang="en-US"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3" name="TextBox 2"/>
              <p:cNvSpPr txBox="1"/>
              <p:nvPr/>
            </p:nvSpPr>
            <p:spPr>
              <a:xfrm>
                <a:off x="5910944" y="5231874"/>
                <a:ext cx="3352800" cy="640625"/>
              </a:xfrm>
              <a:prstGeom prst="rect">
                <a:avLst/>
              </a:prstGeom>
              <a:noFill/>
            </p:spPr>
            <p:txBody>
              <a:bodyPr wrap="square" rtlCol="0">
                <a:spAutoFit/>
              </a:bodyPr>
              <a:lstStyle/>
              <a:p>
                <a:r>
                  <a:rPr lang="en-US" altLang="zh-CN" sz="2400" b="1" dirty="0">
                    <a:solidFill>
                      <a:srgbClr val="FF0000"/>
                    </a:solidFill>
                    <a:latin typeface="Times New Roman" pitchFamily="18" charset="0"/>
                    <a:cs typeface="Times New Roman" pitchFamily="18" charset="0"/>
                  </a:rPr>
                  <a:t>2H</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smtClean="0">
                                <a:solidFill>
                                  <a:srgbClr val="FF0000"/>
                                </a:solidFill>
                                <a:latin typeface="Cambria Math"/>
                                <a:ea typeface="宋体" panose="02010600030101010101" pitchFamily="2" charset="-122"/>
                                <a:cs typeface="Cambria Math" panose="02040503050406030204" charset="0"/>
                              </a:rPr>
                              <m:t>通电</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Times New Roman" pitchFamily="18" charset="0"/>
                    <a:cs typeface="Times New Roman" pitchFamily="18" charset="0"/>
                  </a:rPr>
                  <a:t> 2H</a:t>
                </a:r>
                <a:r>
                  <a:rPr lang="en-US" altLang="zh-CN" sz="2400" b="1" baseline="-25000" dirty="0" smtClean="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2</a:t>
                </a:r>
                <a:r>
                  <a:rPr lang="zh-CN" altLang="zh-CN" sz="2400" b="1" dirty="0">
                    <a:solidFill>
                      <a:srgbClr val="FF0000"/>
                    </a:solidFill>
                    <a:latin typeface="Times New Roman" pitchFamily="18" charset="0"/>
                    <a:cs typeface="Times New Roman" pitchFamily="18" charset="0"/>
                  </a:rPr>
                  <a:t>↑</a:t>
                </a:r>
                <a:endParaRPr lang="zh-CN" altLang="en-US" sz="2400" b="1" dirty="0">
                  <a:solidFill>
                    <a:srgbClr val="FF0000"/>
                  </a:solidFill>
                  <a:latin typeface="Times New Roman" pitchFamily="18" charset="0"/>
                  <a:cs typeface="Times New Roman" pitchFamily="18" charset="0"/>
                </a:endParaRPr>
              </a:p>
            </p:txBody>
          </p:sp>
        </mc:Choice>
        <mc:Fallback>
          <p:sp>
            <p:nvSpPr>
              <p:cNvPr id="3" name="TextBox 2"/>
              <p:cNvSpPr txBox="1">
                <a:spLocks noRot="1" noChangeAspect="1" noMove="1" noResize="1" noEditPoints="1" noAdjustHandles="1" noChangeArrowheads="1" noChangeShapeType="1" noTextEdit="1"/>
              </p:cNvSpPr>
              <p:nvPr/>
            </p:nvSpPr>
            <p:spPr>
              <a:xfrm>
                <a:off x="5910944" y="5231874"/>
                <a:ext cx="3352800" cy="640625"/>
              </a:xfrm>
              <a:prstGeom prst="rect">
                <a:avLst/>
              </a:prstGeom>
              <a:blipFill rotWithShape="1">
                <a:blip r:embed="rId4"/>
                <a:stretch>
                  <a:fillRect l="-2909" b="-1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511630" y="1413064"/>
            <a:ext cx="11201400" cy="5350183"/>
          </a:xfrm>
          <a:prstGeom prst="rect">
            <a:avLst/>
          </a:prstGeom>
          <a:noFill/>
        </p:spPr>
        <p:txBody>
          <a:bodyPr wrap="square" rtlCol="0">
            <a:spAutoFit/>
          </a:bodyPr>
          <a:lstStyle/>
          <a:p>
            <a:pPr>
              <a:lnSpc>
                <a:spcPts val="4100"/>
              </a:lnSpc>
            </a:pPr>
            <a:r>
              <a:rPr lang="en-US" altLang="zh-CN" sz="2200" b="1" dirty="0">
                <a:latin typeface="宋体" pitchFamily="2" charset="-122"/>
                <a:ea typeface="宋体" pitchFamily="2" charset="-122"/>
              </a:rPr>
              <a:t>5.(2021</a:t>
            </a:r>
            <a:r>
              <a:rPr lang="zh-CN" altLang="zh-CN" sz="2200" b="1" dirty="0">
                <a:latin typeface="宋体" pitchFamily="2" charset="-122"/>
                <a:ea typeface="宋体" pitchFamily="2" charset="-122"/>
              </a:rPr>
              <a:t>·唐山路北区期末</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随着经济的</a:t>
            </a:r>
            <a:r>
              <a:rPr lang="zh-CN" altLang="zh-CN" sz="2200" b="1" dirty="0" smtClean="0">
                <a:latin typeface="宋体" pitchFamily="2" charset="-122"/>
                <a:ea typeface="宋体" pitchFamily="2" charset="-122"/>
              </a:rPr>
              <a:t>发展</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能源</a:t>
            </a:r>
            <a:r>
              <a:rPr lang="zh-CN" altLang="zh-CN" sz="2200" b="1" dirty="0">
                <a:latin typeface="宋体" pitchFamily="2" charset="-122"/>
                <a:ea typeface="宋体" pitchFamily="2" charset="-122"/>
              </a:rPr>
              <a:t>与环境成为人们日益关注的问题。</a:t>
            </a:r>
          </a:p>
          <a:p>
            <a:pPr>
              <a:lnSpc>
                <a:spcPts val="41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1</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石油</a:t>
            </a:r>
            <a:r>
              <a:rPr lang="zh-CN" altLang="zh-CN" sz="2200" b="1" dirty="0">
                <a:latin typeface="宋体" pitchFamily="2" charset="-122"/>
                <a:ea typeface="宋体" pitchFamily="2" charset="-122"/>
              </a:rPr>
              <a:t>、天然气和</a:t>
            </a:r>
            <a:r>
              <a:rPr lang="zh-CN" altLang="zh-CN" sz="2200" b="1" u="sng" dirty="0">
                <a:latin typeface="宋体" pitchFamily="2" charset="-122"/>
                <a:ea typeface="宋体" pitchFamily="2" charset="-122"/>
              </a:rPr>
              <a:t>　　　　</a:t>
            </a:r>
            <a:r>
              <a:rPr lang="zh-CN" altLang="zh-CN" sz="2200" b="1" dirty="0" smtClean="0">
                <a:latin typeface="宋体" pitchFamily="2" charset="-122"/>
                <a:ea typeface="宋体" pitchFamily="2" charset="-122"/>
              </a:rPr>
              <a:t>常</a:t>
            </a:r>
            <a:r>
              <a:rPr lang="zh-CN" altLang="zh-CN" sz="2200" b="1" dirty="0">
                <a:latin typeface="宋体" pitchFamily="2" charset="-122"/>
                <a:ea typeface="宋体" pitchFamily="2" charset="-122"/>
              </a:rPr>
              <a:t>称为化石燃料。</a:t>
            </a:r>
            <a:r>
              <a:rPr lang="en-US" altLang="zh-CN" sz="2200" b="1" dirty="0">
                <a:latin typeface="宋体" pitchFamily="2" charset="-122"/>
                <a:ea typeface="宋体" pitchFamily="2" charset="-122"/>
              </a:rPr>
              <a:t> </a:t>
            </a:r>
            <a:endParaRPr lang="zh-CN" altLang="zh-CN" sz="2200" b="1" dirty="0">
              <a:latin typeface="宋体" pitchFamily="2" charset="-122"/>
              <a:ea typeface="宋体" pitchFamily="2" charset="-122"/>
            </a:endParaRPr>
          </a:p>
          <a:p>
            <a:pPr>
              <a:lnSpc>
                <a:spcPts val="41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2</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城市</a:t>
            </a:r>
            <a:r>
              <a:rPr lang="zh-CN" altLang="zh-CN" sz="2200" b="1" dirty="0">
                <a:latin typeface="宋体" pitchFamily="2" charset="-122"/>
                <a:ea typeface="宋体" pitchFamily="2" charset="-122"/>
              </a:rPr>
              <a:t>家用燃料是</a:t>
            </a:r>
            <a:r>
              <a:rPr lang="zh-CN" altLang="zh-CN" sz="2200" b="1" dirty="0" smtClean="0">
                <a:latin typeface="宋体" pitchFamily="2" charset="-122"/>
                <a:ea typeface="宋体" pitchFamily="2" charset="-122"/>
              </a:rPr>
              <a:t>天然气</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天然气</a:t>
            </a:r>
            <a:r>
              <a:rPr lang="zh-CN" altLang="zh-CN" sz="2200" b="1" dirty="0">
                <a:latin typeface="宋体" pitchFamily="2" charset="-122"/>
                <a:ea typeface="宋体" pitchFamily="2" charset="-122"/>
              </a:rPr>
              <a:t>燃烧的化学方程式是</a:t>
            </a:r>
            <a:r>
              <a:rPr lang="zh-CN" altLang="zh-CN" sz="2200" b="1" u="sng" dirty="0">
                <a:latin typeface="宋体" pitchFamily="2" charset="-122"/>
                <a:ea typeface="宋体" pitchFamily="2" charset="-122"/>
              </a:rPr>
              <a:t>　　　　　　　　　　　　</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火焰呈</a:t>
            </a:r>
            <a:r>
              <a:rPr lang="en-US" altLang="zh-CN" sz="2200" b="1" u="sng" dirty="0">
                <a:latin typeface="宋体" pitchFamily="2" charset="-122"/>
                <a:ea typeface="宋体" pitchFamily="2" charset="-122"/>
              </a:rPr>
              <a:t> </a:t>
            </a:r>
            <a:r>
              <a:rPr lang="en-US" altLang="zh-CN" sz="2200" b="1" u="sng" dirty="0" smtClean="0">
                <a:latin typeface="宋体" pitchFamily="2" charset="-122"/>
                <a:ea typeface="宋体" pitchFamily="2" charset="-122"/>
              </a:rPr>
              <a:t> </a:t>
            </a:r>
            <a:r>
              <a:rPr lang="zh-CN" altLang="zh-CN" sz="2200" b="1" u="sng" dirty="0">
                <a:latin typeface="宋体" pitchFamily="2" charset="-122"/>
                <a:ea typeface="宋体" pitchFamily="2" charset="-122"/>
              </a:rPr>
              <a:t>　　　</a:t>
            </a:r>
            <a:r>
              <a:rPr lang="zh-CN" altLang="zh-CN" sz="2200" b="1" dirty="0">
                <a:latin typeface="宋体" pitchFamily="2" charset="-122"/>
                <a:ea typeface="宋体" pitchFamily="2" charset="-122"/>
              </a:rPr>
              <a:t>色</a:t>
            </a:r>
            <a:r>
              <a:rPr lang="zh-CN" altLang="zh-CN" sz="2200" b="1" dirty="0" smtClean="0">
                <a:latin typeface="宋体" pitchFamily="2" charset="-122"/>
                <a:ea typeface="宋体" pitchFamily="2" charset="-122"/>
              </a:rPr>
              <a:t>时</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说明</a:t>
            </a:r>
            <a:r>
              <a:rPr lang="zh-CN" altLang="zh-CN" sz="2200" b="1" dirty="0">
                <a:latin typeface="宋体" pitchFamily="2" charset="-122"/>
                <a:ea typeface="宋体" pitchFamily="2" charset="-122"/>
              </a:rPr>
              <a:t>燃烧正常。</a:t>
            </a:r>
            <a:r>
              <a:rPr lang="en-US" altLang="zh-CN" sz="2200" b="1" dirty="0">
                <a:latin typeface="宋体" pitchFamily="2" charset="-122"/>
                <a:ea typeface="宋体" pitchFamily="2" charset="-122"/>
              </a:rPr>
              <a:t> </a:t>
            </a:r>
            <a:endParaRPr lang="zh-CN" altLang="zh-CN" sz="2200" b="1" dirty="0">
              <a:latin typeface="宋体" pitchFamily="2" charset="-122"/>
              <a:ea typeface="宋体" pitchFamily="2" charset="-122"/>
            </a:endParaRPr>
          </a:p>
          <a:p>
            <a:pPr>
              <a:lnSpc>
                <a:spcPts val="41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3</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“低碳”</a:t>
            </a:r>
            <a:r>
              <a:rPr lang="zh-CN" altLang="zh-CN" sz="2200" b="1" dirty="0">
                <a:latin typeface="宋体" pitchFamily="2" charset="-122"/>
                <a:ea typeface="宋体" pitchFamily="2" charset="-122"/>
              </a:rPr>
              <a:t>就是较低的</a:t>
            </a:r>
            <a:r>
              <a:rPr lang="en-US" altLang="zh-CN" sz="2200" b="1" dirty="0">
                <a:latin typeface="宋体" pitchFamily="2" charset="-122"/>
                <a:ea typeface="宋体" pitchFamily="2" charset="-122"/>
              </a:rPr>
              <a:t>CO</a:t>
            </a:r>
            <a:r>
              <a:rPr lang="en-US" altLang="zh-CN" sz="2200" b="1" baseline="-25000" dirty="0">
                <a:latin typeface="宋体" pitchFamily="2" charset="-122"/>
                <a:ea typeface="宋体" pitchFamily="2" charset="-122"/>
              </a:rPr>
              <a:t>2</a:t>
            </a:r>
            <a:r>
              <a:rPr lang="zh-CN" altLang="zh-CN" sz="2200" b="1" dirty="0">
                <a:latin typeface="宋体" pitchFamily="2" charset="-122"/>
                <a:ea typeface="宋体" pitchFamily="2" charset="-122"/>
              </a:rPr>
              <a:t>排放。下列做法符合“低碳”理念的是</a:t>
            </a:r>
            <a:r>
              <a:rPr lang="zh-CN" altLang="zh-CN" sz="2200" b="1" u="sng" dirty="0">
                <a:latin typeface="宋体" pitchFamily="2" charset="-122"/>
                <a:ea typeface="宋体" pitchFamily="2" charset="-122"/>
              </a:rPr>
              <a:t>　</a:t>
            </a:r>
            <a:r>
              <a:rPr lang="en-US" altLang="zh-CN" sz="2200" b="1" u="sng" dirty="0" smtClean="0">
                <a:latin typeface="宋体" pitchFamily="2" charset="-122"/>
                <a:ea typeface="宋体" pitchFamily="2" charset="-122"/>
              </a:rPr>
              <a:t> </a:t>
            </a:r>
            <a:r>
              <a:rPr lang="zh-CN" altLang="zh-CN" sz="2200" b="1" u="sng" dirty="0">
                <a:latin typeface="宋体" pitchFamily="2" charset="-122"/>
                <a:ea typeface="宋体" pitchFamily="2" charset="-122"/>
              </a:rPr>
              <a:t>　　</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填字母</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a:t>
            </a:r>
            <a:r>
              <a:rPr lang="en-US" altLang="zh-CN" sz="2200" b="1" dirty="0">
                <a:latin typeface="宋体" pitchFamily="2" charset="-122"/>
                <a:ea typeface="宋体" pitchFamily="2" charset="-122"/>
              </a:rPr>
              <a:t> </a:t>
            </a:r>
            <a:endParaRPr lang="zh-CN" altLang="zh-CN" sz="2200" b="1" dirty="0">
              <a:latin typeface="宋体" pitchFamily="2" charset="-122"/>
              <a:ea typeface="宋体" pitchFamily="2" charset="-122"/>
            </a:endParaRPr>
          </a:p>
          <a:p>
            <a:pPr>
              <a:lnSpc>
                <a:spcPts val="4100"/>
              </a:lnSpc>
            </a:pPr>
            <a:r>
              <a:rPr lang="en-US" altLang="zh-CN" sz="2200" b="1" dirty="0" smtClean="0">
                <a:latin typeface="宋体" pitchFamily="2" charset="-122"/>
                <a:ea typeface="宋体" pitchFamily="2" charset="-122"/>
              </a:rPr>
              <a:t>  A</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两面使用草稿纸</a:t>
            </a:r>
          </a:p>
          <a:p>
            <a:pPr>
              <a:lnSpc>
                <a:spcPts val="4100"/>
              </a:lnSpc>
            </a:pPr>
            <a:r>
              <a:rPr lang="en-US" altLang="zh-CN" sz="2200" b="1" dirty="0" smtClean="0">
                <a:latin typeface="宋体" pitchFamily="2" charset="-122"/>
                <a:ea typeface="宋体" pitchFamily="2" charset="-122"/>
              </a:rPr>
              <a:t>  B</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出行乘坐公交车或骑自行车代替私家车</a:t>
            </a:r>
          </a:p>
          <a:p>
            <a:pPr>
              <a:lnSpc>
                <a:spcPts val="4100"/>
              </a:lnSpc>
            </a:pPr>
            <a:r>
              <a:rPr lang="en-US" altLang="zh-CN" sz="2200" b="1" dirty="0" smtClean="0">
                <a:latin typeface="宋体" pitchFamily="2" charset="-122"/>
                <a:ea typeface="宋体" pitchFamily="2" charset="-122"/>
              </a:rPr>
              <a:t>  C</a:t>
            </a:r>
            <a:r>
              <a:rPr lang="en-US" altLang="zh-CN" sz="2200" b="1" dirty="0">
                <a:latin typeface="宋体" pitchFamily="2" charset="-122"/>
                <a:ea typeface="宋体" pitchFamily="2" charset="-122"/>
              </a:rPr>
              <a:t>.</a:t>
            </a:r>
            <a:r>
              <a:rPr lang="zh-CN" altLang="zh-CN" sz="2200" b="1" dirty="0">
                <a:latin typeface="宋体" pitchFamily="2" charset="-122"/>
                <a:ea typeface="宋体" pitchFamily="2" charset="-122"/>
              </a:rPr>
              <a:t>让长期不用的电器处于待机状态</a:t>
            </a:r>
          </a:p>
          <a:p>
            <a:pPr>
              <a:lnSpc>
                <a:spcPts val="4100"/>
              </a:lnSpc>
            </a:pPr>
            <a:r>
              <a:rPr lang="zh-CN" altLang="en-US" sz="2200" b="1" dirty="0" smtClean="0">
                <a:latin typeface="宋体" pitchFamily="2" charset="-122"/>
                <a:ea typeface="宋体" pitchFamily="2" charset="-122"/>
              </a:rPr>
              <a:t>（</a:t>
            </a:r>
            <a:r>
              <a:rPr lang="en-US" altLang="zh-CN" sz="2200" b="1" dirty="0" smtClean="0">
                <a:latin typeface="宋体" pitchFamily="2" charset="-122"/>
                <a:ea typeface="宋体" pitchFamily="2" charset="-122"/>
              </a:rPr>
              <a:t>4</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用</a:t>
            </a:r>
            <a:r>
              <a:rPr lang="zh-CN" altLang="zh-CN" sz="2200" b="1" dirty="0">
                <a:latin typeface="宋体" pitchFamily="2" charset="-122"/>
                <a:ea typeface="宋体" pitchFamily="2" charset="-122"/>
              </a:rPr>
              <a:t>乙醇汽油代替汽油可适当节约石油</a:t>
            </a:r>
            <a:r>
              <a:rPr lang="zh-CN" altLang="zh-CN" sz="2200" b="1" dirty="0" smtClean="0">
                <a:latin typeface="宋体" pitchFamily="2" charset="-122"/>
                <a:ea typeface="宋体" pitchFamily="2" charset="-122"/>
              </a:rPr>
              <a:t>资源</a:t>
            </a:r>
            <a:r>
              <a:rPr lang="zh-CN" altLang="en-US" sz="2200" b="1" dirty="0" smtClean="0">
                <a:latin typeface="宋体" pitchFamily="2" charset="-122"/>
                <a:ea typeface="宋体" pitchFamily="2" charset="-122"/>
              </a:rPr>
              <a:t>，</a:t>
            </a:r>
            <a:r>
              <a:rPr lang="zh-CN" altLang="zh-CN" sz="2200" b="1" dirty="0" smtClean="0">
                <a:latin typeface="宋体" pitchFamily="2" charset="-122"/>
                <a:ea typeface="宋体" pitchFamily="2" charset="-122"/>
              </a:rPr>
              <a:t>乙醇</a:t>
            </a:r>
            <a:r>
              <a:rPr lang="zh-CN" altLang="zh-CN" sz="2200" b="1" dirty="0">
                <a:latin typeface="宋体" pitchFamily="2" charset="-122"/>
                <a:ea typeface="宋体" pitchFamily="2" charset="-122"/>
              </a:rPr>
              <a:t>燃烧的化学方程式</a:t>
            </a:r>
            <a:r>
              <a:rPr lang="zh-CN" altLang="zh-CN" sz="2200" b="1" dirty="0" smtClean="0">
                <a:latin typeface="宋体" pitchFamily="2" charset="-122"/>
                <a:ea typeface="宋体" pitchFamily="2" charset="-122"/>
              </a:rPr>
              <a:t>是</a:t>
            </a:r>
            <a:endParaRPr lang="en-US" altLang="zh-CN" sz="2200" b="1" dirty="0" smtClean="0">
              <a:latin typeface="宋体" pitchFamily="2" charset="-122"/>
              <a:ea typeface="宋体" pitchFamily="2" charset="-122"/>
            </a:endParaRPr>
          </a:p>
          <a:p>
            <a:pPr>
              <a:lnSpc>
                <a:spcPts val="4100"/>
              </a:lnSpc>
            </a:pPr>
            <a:r>
              <a:rPr lang="zh-CN" altLang="zh-CN" sz="2200" b="1" u="sng" dirty="0">
                <a:latin typeface="宋体" pitchFamily="2" charset="-122"/>
                <a:ea typeface="宋体" pitchFamily="2" charset="-122"/>
              </a:rPr>
              <a:t>　　　　　　　　</a:t>
            </a:r>
            <a:r>
              <a:rPr lang="en-US" altLang="zh-CN" sz="2200" b="1" u="sng" dirty="0" smtClean="0">
                <a:latin typeface="宋体" pitchFamily="2" charset="-122"/>
                <a:ea typeface="宋体" pitchFamily="2" charset="-122"/>
              </a:rPr>
              <a:t>                   </a:t>
            </a:r>
            <a:r>
              <a:rPr lang="zh-CN" altLang="zh-CN" sz="2200" b="1" dirty="0" smtClean="0">
                <a:latin typeface="宋体" pitchFamily="2" charset="-122"/>
                <a:ea typeface="宋体" pitchFamily="2" charset="-122"/>
              </a:rPr>
              <a:t>。</a:t>
            </a:r>
            <a:r>
              <a:rPr lang="en-US" altLang="zh-CN" sz="2200" dirty="0">
                <a:latin typeface="宋体" pitchFamily="2" charset="-122"/>
                <a:ea typeface="宋体" pitchFamily="2" charset="-122"/>
              </a:rPr>
              <a:t> </a:t>
            </a:r>
            <a:endParaRPr lang="zh-CN" altLang="zh-CN" sz="2200" dirty="0">
              <a:latin typeface="宋体" pitchFamily="2" charset="-122"/>
              <a:ea typeface="宋体" pitchFamily="2" charset="-122"/>
            </a:endParaRPr>
          </a:p>
        </p:txBody>
      </p:sp>
      <p:sp>
        <p:nvSpPr>
          <p:cNvPr id="2" name="TextBox 1"/>
          <p:cNvSpPr txBox="1"/>
          <p:nvPr/>
        </p:nvSpPr>
        <p:spPr>
          <a:xfrm>
            <a:off x="3630388" y="1985541"/>
            <a:ext cx="615041"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煤</a:t>
            </a:r>
            <a:endParaRPr lang="zh-CN" altLang="en-US"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11" name="TextBox 10"/>
              <p:cNvSpPr txBox="1"/>
              <p:nvPr/>
            </p:nvSpPr>
            <p:spPr>
              <a:xfrm>
                <a:off x="7892304" y="2381890"/>
                <a:ext cx="3352637" cy="650627"/>
              </a:xfrm>
              <a:prstGeom prst="rect">
                <a:avLst/>
              </a:prstGeom>
              <a:noFill/>
            </p:spPr>
            <p:txBody>
              <a:bodyPr wrap="square" rtlCol="0">
                <a:spAutoFit/>
              </a:bodyPr>
              <a:lstStyle/>
              <a:p>
                <a:r>
                  <a:rPr lang="en-US" altLang="zh-CN" sz="2000" b="1" dirty="0" smtClean="0">
                    <a:solidFill>
                      <a:srgbClr val="FF0000"/>
                    </a:solidFill>
                    <a:latin typeface="Times New Roman" pitchFamily="18" charset="0"/>
                    <a:cs typeface="Times New Roman" pitchFamily="18" charset="0"/>
                  </a:rPr>
                  <a:t>CH</a:t>
                </a:r>
                <a:r>
                  <a:rPr lang="en-US" altLang="zh-CN" sz="2000" b="1" baseline="-25000" dirty="0">
                    <a:solidFill>
                      <a:srgbClr val="FF0000"/>
                    </a:solidFill>
                    <a:latin typeface="Times New Roman" pitchFamily="18" charset="0"/>
                    <a:cs typeface="Times New Roman" pitchFamily="18" charset="0"/>
                  </a:rPr>
                  <a:t>4</a:t>
                </a:r>
                <a:r>
                  <a:rPr lang="en-US" altLang="zh-CN" sz="2000" b="1" dirty="0">
                    <a:solidFill>
                      <a:srgbClr val="FF0000"/>
                    </a:solidFill>
                    <a:latin typeface="Times New Roman" pitchFamily="18" charset="0"/>
                    <a:cs typeface="Times New Roman" pitchFamily="18" charset="0"/>
                  </a:rPr>
                  <a:t>+2O</a:t>
                </a:r>
                <a:r>
                  <a:rPr lang="en-US" altLang="zh-CN" sz="2000" b="1" baseline="-25000" dirty="0">
                    <a:solidFill>
                      <a:srgbClr val="FF0000"/>
                    </a:solidFill>
                    <a:latin typeface="Times New Roman" pitchFamily="18" charset="0"/>
                    <a:cs typeface="Times New Roman" pitchFamily="18" charset="0"/>
                  </a:rPr>
                  <a:t>2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i="1" dirty="0" smtClean="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点燃</m:t>
                            </m:r>
                            <m:r>
                              <a:rPr lang="en-US" altLang="zh-CN" sz="2000" b="1" i="1" dirty="0" smtClean="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r>
                      <a:rPr lang="en-US" altLang="zh-CN" sz="2000" b="1" i="1" dirty="0">
                        <a:solidFill>
                          <a:srgbClr val="FF0000"/>
                        </a:solidFill>
                        <a:latin typeface="Cambria Math"/>
                        <a:ea typeface="宋体" panose="02010600030101010101" pitchFamily="2" charset="-122"/>
                        <a:cs typeface="Cambria Math" panose="02040503050406030204" charset="0"/>
                      </a:rPr>
                      <m:t> </m:t>
                    </m:r>
                  </m:oMath>
                </a14:m>
                <a:r>
                  <a:rPr lang="en-US" altLang="zh-CN" sz="2000" b="1" dirty="0" smtClean="0">
                    <a:solidFill>
                      <a:srgbClr val="FF0000"/>
                    </a:solidFill>
                    <a:latin typeface="Times New Roman" pitchFamily="18" charset="0"/>
                    <a:cs typeface="Times New Roman" pitchFamily="18" charset="0"/>
                  </a:rPr>
                  <a:t>CO</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+2H</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O</a:t>
                </a:r>
                <a:endParaRPr lang="zh-CN" altLang="en-US" sz="2000" b="1" dirty="0">
                  <a:solidFill>
                    <a:srgbClr val="FF0000"/>
                  </a:solidFill>
                  <a:latin typeface="Times New Roman" pitchFamily="18" charset="0"/>
                  <a:ea typeface="宋体" pitchFamily="2" charset="-122"/>
                  <a:cs typeface="Times New Roman" pitchFamily="18" charset="0"/>
                </a:endParaRPr>
              </a:p>
            </p:txBody>
          </p:sp>
        </mc:Choice>
        <mc:Fallback>
          <p:sp>
            <p:nvSpPr>
              <p:cNvPr id="11" name="TextBox 10"/>
              <p:cNvSpPr txBox="1">
                <a:spLocks noRot="1" noChangeAspect="1" noMove="1" noResize="1" noEditPoints="1" noAdjustHandles="1" noChangeArrowheads="1" noChangeShapeType="1" noTextEdit="1"/>
              </p:cNvSpPr>
              <p:nvPr/>
            </p:nvSpPr>
            <p:spPr>
              <a:xfrm>
                <a:off x="7892304" y="2381890"/>
                <a:ext cx="3352637" cy="650627"/>
              </a:xfrm>
              <a:prstGeom prst="rect">
                <a:avLst/>
              </a:prstGeom>
              <a:blipFill rotWithShape="1">
                <a:blip r:embed="rId3"/>
                <a:stretch>
                  <a:fillRect l="-2000" b="-6604"/>
                </a:stretch>
              </a:blipFill>
            </p:spPr>
            <p:txBody>
              <a:bodyPr/>
              <a:lstStyle/>
              <a:p>
                <a:r>
                  <a:rPr lang="zh-CN" altLang="en-US">
                    <a:noFill/>
                  </a:rPr>
                  <a:t> </a:t>
                </a:r>
              </a:p>
            </p:txBody>
          </p:sp>
        </mc:Fallback>
      </mc:AlternateContent>
      <p:sp>
        <p:nvSpPr>
          <p:cNvPr id="4" name="TextBox 3"/>
          <p:cNvSpPr txBox="1"/>
          <p:nvPr/>
        </p:nvSpPr>
        <p:spPr>
          <a:xfrm>
            <a:off x="1807028" y="3053471"/>
            <a:ext cx="642257"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蓝</a:t>
            </a:r>
            <a:endParaRPr lang="zh-CN" altLang="en-US" sz="2400" b="1" dirty="0">
              <a:solidFill>
                <a:srgbClr val="FF0000"/>
              </a:solidFill>
              <a:latin typeface="宋体" pitchFamily="2" charset="-122"/>
              <a:ea typeface="宋体" pitchFamily="2" charset="-122"/>
            </a:endParaRPr>
          </a:p>
        </p:txBody>
      </p:sp>
      <p:sp>
        <p:nvSpPr>
          <p:cNvPr id="13" name="TextBox 12"/>
          <p:cNvSpPr txBox="1"/>
          <p:nvPr/>
        </p:nvSpPr>
        <p:spPr>
          <a:xfrm>
            <a:off x="9252943" y="3582574"/>
            <a:ext cx="642257" cy="461665"/>
          </a:xfrm>
          <a:prstGeom prst="rect">
            <a:avLst/>
          </a:prstGeom>
          <a:noFill/>
        </p:spPr>
        <p:txBody>
          <a:bodyPr wrap="square" rtlCol="0">
            <a:spAutoFit/>
          </a:bodyPr>
          <a:lstStyle/>
          <a:p>
            <a:r>
              <a:rPr lang="en-US" altLang="zh-CN" sz="2400" b="1" dirty="0" smtClean="0">
                <a:solidFill>
                  <a:srgbClr val="FF0000"/>
                </a:solidFill>
                <a:latin typeface="宋体" pitchFamily="2" charset="-122"/>
                <a:ea typeface="宋体" pitchFamily="2" charset="-122"/>
              </a:rPr>
              <a:t>AB</a:t>
            </a:r>
            <a:endParaRPr lang="zh-CN" altLang="en-US"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16" name="TextBox 15"/>
              <p:cNvSpPr txBox="1"/>
              <p:nvPr/>
            </p:nvSpPr>
            <p:spPr>
              <a:xfrm>
                <a:off x="1028124" y="6061221"/>
                <a:ext cx="4420173" cy="594522"/>
              </a:xfrm>
              <a:prstGeom prst="rect">
                <a:avLst/>
              </a:prstGeom>
              <a:noFill/>
            </p:spPr>
            <p:txBody>
              <a:bodyPr wrap="square" rtlCol="0">
                <a:spAutoFit/>
              </a:bodyPr>
              <a:lstStyle/>
              <a:p>
                <a:r>
                  <a:rPr lang="en-US" altLang="zh-CN" sz="2200" b="1" dirty="0">
                    <a:solidFill>
                      <a:srgbClr val="FF0000"/>
                    </a:solidFill>
                    <a:latin typeface="Times New Roman" pitchFamily="18" charset="0"/>
                    <a:ea typeface="宋体" pitchFamily="2" charset="-122"/>
                    <a:cs typeface="Times New Roman" pitchFamily="18" charset="0"/>
                  </a:rPr>
                  <a:t>C</a:t>
                </a:r>
                <a:r>
                  <a:rPr lang="en-US" altLang="zh-CN" sz="2200" b="1" baseline="-25000" dirty="0">
                    <a:solidFill>
                      <a:srgbClr val="FF0000"/>
                    </a:solidFill>
                    <a:latin typeface="Times New Roman" pitchFamily="18" charset="0"/>
                    <a:ea typeface="宋体" pitchFamily="2" charset="-122"/>
                    <a:cs typeface="Times New Roman" pitchFamily="18" charset="0"/>
                  </a:rPr>
                  <a:t>2</a:t>
                </a:r>
                <a:r>
                  <a:rPr lang="en-US" altLang="zh-CN" sz="2200" b="1" dirty="0">
                    <a:solidFill>
                      <a:srgbClr val="FF0000"/>
                    </a:solidFill>
                    <a:latin typeface="Times New Roman" pitchFamily="18" charset="0"/>
                    <a:ea typeface="宋体" pitchFamily="2" charset="-122"/>
                    <a:cs typeface="Times New Roman" pitchFamily="18" charset="0"/>
                  </a:rPr>
                  <a:t>H</a:t>
                </a:r>
                <a:r>
                  <a:rPr lang="en-US" altLang="zh-CN" sz="2200" b="1" baseline="-25000" dirty="0">
                    <a:solidFill>
                      <a:srgbClr val="FF0000"/>
                    </a:solidFill>
                    <a:latin typeface="Times New Roman" pitchFamily="18" charset="0"/>
                    <a:ea typeface="宋体" pitchFamily="2" charset="-122"/>
                    <a:cs typeface="Times New Roman" pitchFamily="18" charset="0"/>
                  </a:rPr>
                  <a:t>5</a:t>
                </a:r>
                <a:r>
                  <a:rPr lang="en-US" altLang="zh-CN" sz="2200" b="1" dirty="0">
                    <a:solidFill>
                      <a:srgbClr val="FF0000"/>
                    </a:solidFill>
                    <a:latin typeface="Times New Roman" pitchFamily="18" charset="0"/>
                    <a:ea typeface="宋体" pitchFamily="2" charset="-122"/>
                    <a:cs typeface="Times New Roman" pitchFamily="18" charset="0"/>
                  </a:rPr>
                  <a:t>OH+3O</a:t>
                </a:r>
                <a:r>
                  <a:rPr lang="en-US" altLang="zh-CN" sz="2200" b="1" baseline="-25000" dirty="0">
                    <a:solidFill>
                      <a:srgbClr val="FF0000"/>
                    </a:solidFill>
                    <a:latin typeface="Times New Roman" pitchFamily="18" charset="0"/>
                    <a:ea typeface="宋体" pitchFamily="2" charset="-122"/>
                    <a:cs typeface="Times New Roman" pitchFamily="18" charset="0"/>
                  </a:rPr>
                  <a:t>2</a:t>
                </a:r>
                <a:r>
                  <a:rPr lang="en-US" altLang="zh-CN" sz="2200" dirty="0"/>
                  <a:t/>
                </a:r>
                <a14:m>
                  <m:oMath xmlns:m="http://schemas.openxmlformats.org/officeDocument/2006/math">
                    <m:f>
                      <m:fPr>
                        <m:ctrlPr>
                          <a:rPr lang="en-US" altLang="zh-CN" i="1" dirty="0" smtClean="0">
                            <a:solidFill>
                              <a:srgbClr val="FF0000"/>
                            </a:solidFill>
                            <a:latin typeface="Cambria Math"/>
                            <a:ea typeface="宋体" panose="02010600030101010101" pitchFamily="2" charset="-122"/>
                            <a:cs typeface="Cambria Math" panose="02040503050406030204" charset="0"/>
                          </a:rPr>
                        </m:ctrlPr>
                      </m:fPr>
                      <m:num>
                        <m:bar>
                          <m:barPr>
                            <m:ctrlPr>
                              <a:rPr lang="en-US" altLang="zh-CN" i="1" dirty="0">
                                <a:solidFill>
                                  <a:srgbClr val="FF0000"/>
                                </a:solidFill>
                                <a:latin typeface="Cambria Math"/>
                                <a:ea typeface="宋体" panose="02010600030101010101" pitchFamily="2" charset="-122"/>
                                <a:cs typeface="Cambria Math" panose="02040503050406030204" charset="0"/>
                              </a:rPr>
                            </m:ctrlPr>
                          </m:barPr>
                          <m:e>
                            <m:r>
                              <a:rPr lang="en-US" altLang="zh-CN" b="0" i="1" dirty="0">
                                <a:solidFill>
                                  <a:srgbClr val="FF0000"/>
                                </a:solidFill>
                                <a:latin typeface="Cambria Math"/>
                                <a:ea typeface="宋体" panose="02010600030101010101" pitchFamily="2" charset="-122"/>
                                <a:cs typeface="Cambria Math" panose="02040503050406030204" charset="0"/>
                              </a:rPr>
                              <m:t>  </m:t>
                            </m:r>
                            <m:r>
                              <a:rPr lang="zh-CN" altLang="en-US" b="0" i="1" dirty="0">
                                <a:solidFill>
                                  <a:srgbClr val="FF0000"/>
                                </a:solidFill>
                                <a:latin typeface="Cambria Math"/>
                                <a:ea typeface="宋体" panose="02010600030101010101" pitchFamily="2" charset="-122"/>
                                <a:cs typeface="Cambria Math" panose="02040503050406030204" charset="0"/>
                              </a:rPr>
                              <m:t>点燃</m:t>
                            </m:r>
                            <m:r>
                              <a:rPr lang="en-US" altLang="zh-CN" b="0" i="1" dirty="0">
                                <a:solidFill>
                                  <a:srgbClr val="FF0000"/>
                                </a:solidFill>
                                <a:latin typeface="Cambria Math"/>
                                <a:ea typeface="宋体" panose="02010600030101010101" pitchFamily="2" charset="-122"/>
                                <a:cs typeface="Cambria Math" panose="02040503050406030204" charset="0"/>
                              </a:rPr>
                              <m:t>  </m:t>
                            </m:r>
                          </m:e>
                        </m:bar>
                      </m:num>
                      <m:den>
                        <m:r>
                          <a:rPr lang="en-US" altLang="zh-CN" b="0"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200" dirty="0" smtClean="0">
                    <a:solidFill>
                      <a:srgbClr val="FF0000"/>
                    </a:solidFill>
                    <a:latin typeface="Times New Roman" pitchFamily="18" charset="0"/>
                    <a:cs typeface="Times New Roman" pitchFamily="18" charset="0"/>
                  </a:rPr>
                  <a:t/>
                </a:r>
                <a:r>
                  <a:rPr lang="en-US" altLang="zh-CN" sz="2200" b="1" dirty="0" smtClean="0">
                    <a:solidFill>
                      <a:srgbClr val="FF0000"/>
                    </a:solidFill>
                    <a:latin typeface="Times New Roman" pitchFamily="18" charset="0"/>
                    <a:cs typeface="Times New Roman" pitchFamily="18" charset="0"/>
                  </a:rPr>
                  <a:t>2CO</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+3H</a:t>
                </a:r>
                <a:r>
                  <a:rPr lang="en-US" altLang="zh-CN" sz="2200" b="1" baseline="-25000" dirty="0" smtClean="0">
                    <a:solidFill>
                      <a:srgbClr val="FF0000"/>
                    </a:solidFill>
                    <a:latin typeface="Times New Roman" pitchFamily="18" charset="0"/>
                    <a:cs typeface="Times New Roman" pitchFamily="18" charset="0"/>
                  </a:rPr>
                  <a:t>2</a:t>
                </a:r>
                <a:r>
                  <a:rPr lang="en-US" altLang="zh-CN" sz="2200" b="1" dirty="0" smtClean="0">
                    <a:solidFill>
                      <a:srgbClr val="FF0000"/>
                    </a:solidFill>
                    <a:latin typeface="Times New Roman" pitchFamily="18" charset="0"/>
                    <a:cs typeface="Times New Roman" pitchFamily="18" charset="0"/>
                  </a:rPr>
                  <a:t>O</a:t>
                </a:r>
                <a:endParaRPr lang="zh-CN" altLang="en-US" sz="2200" b="1" dirty="0">
                  <a:solidFill>
                    <a:srgbClr val="FF0000"/>
                  </a:solidFill>
                  <a:latin typeface="Times New Roman" pitchFamily="18" charset="0"/>
                  <a:ea typeface="宋体" pitchFamily="2" charset="-122"/>
                  <a:cs typeface="Times New Roman" pitchFamily="18" charset="0"/>
                </a:endParaRPr>
              </a:p>
            </p:txBody>
          </p:sp>
        </mc:Choice>
        <mc:Fallback>
          <p:sp>
            <p:nvSpPr>
              <p:cNvPr id="16" name="TextBox 15"/>
              <p:cNvSpPr txBox="1">
                <a:spLocks noRot="1" noChangeAspect="1" noMove="1" noResize="1" noEditPoints="1" noAdjustHandles="1" noChangeArrowheads="1" noChangeShapeType="1" noTextEdit="1"/>
              </p:cNvSpPr>
              <p:nvPr/>
            </p:nvSpPr>
            <p:spPr>
              <a:xfrm>
                <a:off x="1028124" y="6061221"/>
                <a:ext cx="4420173" cy="594522"/>
              </a:xfrm>
              <a:prstGeom prst="rect">
                <a:avLst/>
              </a:prstGeom>
              <a:blipFill rotWithShape="1">
                <a:blip r:embed="rId4"/>
                <a:stretch>
                  <a:fillRect l="-1793" b="-112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86463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4" grpId="0"/>
      <p:bldP spid="13" grpId="0"/>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30886" y="1784871"/>
            <a:ext cx="10696373"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3.(2015</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27</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如图所示的是核电站工作情况的</a:t>
            </a:r>
            <a:r>
              <a:rPr lang="zh-CN" altLang="zh-CN" sz="2400" b="1" dirty="0" smtClean="0">
                <a:latin typeface="宋体" pitchFamily="2" charset="-122"/>
                <a:ea typeface="宋体" pitchFamily="2" charset="-122"/>
              </a:rPr>
              <a:t>方框图</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请</a:t>
            </a:r>
            <a:r>
              <a:rPr lang="zh-CN" altLang="zh-CN" sz="2400" b="1" dirty="0">
                <a:latin typeface="宋体" pitchFamily="2" charset="-122"/>
                <a:ea typeface="宋体" pitchFamily="2" charset="-122"/>
              </a:rPr>
              <a:t>在空白方框内填写装置的种类并回答下列问题</a:t>
            </a:r>
            <a:r>
              <a:rPr lang="zh-CN" altLang="zh-CN"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endParaRPr lang="en-US" altLang="zh-CN" sz="2400" b="1" dirty="0">
              <a:latin typeface="宋体" pitchFamily="2" charset="-122"/>
              <a:ea typeface="宋体" pitchFamily="2" charset="-122"/>
            </a:endParaRPr>
          </a:p>
          <a:p>
            <a:pPr>
              <a:lnSpc>
                <a:spcPct val="150000"/>
              </a:lnSpc>
            </a:pP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核能</a:t>
            </a:r>
            <a:r>
              <a:rPr lang="zh-CN" altLang="zh-CN" sz="2400" b="1" dirty="0">
                <a:latin typeface="宋体" pitchFamily="2" charset="-122"/>
                <a:ea typeface="宋体" pitchFamily="2" charset="-122"/>
              </a:rPr>
              <a:t>是</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选填“可再生”或“不可再生”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能源。</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在</a:t>
            </a:r>
            <a:r>
              <a:rPr lang="zh-CN" altLang="zh-CN" sz="2400" b="1" dirty="0">
                <a:latin typeface="宋体" pitchFamily="2" charset="-122"/>
                <a:ea typeface="宋体" pitchFamily="2" charset="-122"/>
              </a:rPr>
              <a:t>汽轮机</a:t>
            </a:r>
            <a:r>
              <a:rPr lang="zh-CN" altLang="zh-CN" sz="2400" b="1" dirty="0" smtClean="0">
                <a:latin typeface="宋体" pitchFamily="2" charset="-122"/>
                <a:ea typeface="宋体" pitchFamily="2" charset="-122"/>
              </a:rPr>
              <a:t>中</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将</a:t>
            </a:r>
            <a:r>
              <a:rPr lang="zh-CN" altLang="zh-CN" sz="2400" b="1" dirty="0">
                <a:latin typeface="宋体" pitchFamily="2" charset="-122"/>
                <a:ea typeface="宋体" pitchFamily="2" charset="-122"/>
              </a:rPr>
              <a:t>蒸气的内能转化为轮片的</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能。</a:t>
            </a:r>
            <a:r>
              <a:rPr lang="en-US" altLang="zh-CN" sz="2400" dirty="0"/>
              <a:t> </a:t>
            </a:r>
            <a:endParaRPr lang="zh-CN" altLang="zh-CN" sz="2400" dirty="0"/>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9" name="11601.eps" descr="id:2147506905;FounderCES"/>
          <p:cNvPicPr/>
          <p:nvPr/>
        </p:nvPicPr>
        <p:blipFill>
          <a:blip r:embed="rId4"/>
          <a:stretch>
            <a:fillRect/>
          </a:stretch>
        </p:blipFill>
        <p:spPr>
          <a:xfrm>
            <a:off x="1573235" y="3234890"/>
            <a:ext cx="5763736" cy="516281"/>
          </a:xfrm>
          <a:prstGeom prst="rect">
            <a:avLst/>
          </a:prstGeom>
        </p:spPr>
      </p:pic>
      <p:sp>
        <p:nvSpPr>
          <p:cNvPr id="2" name="TextBox 1"/>
          <p:cNvSpPr txBox="1"/>
          <p:nvPr/>
        </p:nvSpPr>
        <p:spPr>
          <a:xfrm>
            <a:off x="4838103" y="3292427"/>
            <a:ext cx="1317171" cy="400110"/>
          </a:xfrm>
          <a:prstGeom prst="rect">
            <a:avLst/>
          </a:prstGeom>
          <a:noFill/>
        </p:spPr>
        <p:txBody>
          <a:bodyPr wrap="square" rtlCol="0">
            <a:spAutoFit/>
          </a:bodyPr>
          <a:lstStyle/>
          <a:p>
            <a:r>
              <a:rPr lang="zh-CN" altLang="en-US" sz="2000" b="1" dirty="0" smtClean="0">
                <a:solidFill>
                  <a:srgbClr val="FF0000"/>
                </a:solidFill>
                <a:latin typeface="宋体" pitchFamily="2" charset="-122"/>
                <a:ea typeface="宋体" pitchFamily="2" charset="-122"/>
              </a:rPr>
              <a:t>发电机</a:t>
            </a:r>
            <a:endParaRPr lang="zh-CN" altLang="en-US" sz="2000" b="1" dirty="0">
              <a:solidFill>
                <a:srgbClr val="FF0000"/>
              </a:solidFill>
              <a:latin typeface="宋体" pitchFamily="2" charset="-122"/>
              <a:ea typeface="宋体" pitchFamily="2" charset="-122"/>
            </a:endParaRPr>
          </a:p>
        </p:txBody>
      </p:sp>
      <p:sp>
        <p:nvSpPr>
          <p:cNvPr id="7" name="TextBox 6"/>
          <p:cNvSpPr txBox="1"/>
          <p:nvPr/>
        </p:nvSpPr>
        <p:spPr>
          <a:xfrm>
            <a:off x="2718833" y="4060369"/>
            <a:ext cx="1665514"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不可再生</a:t>
            </a:r>
            <a:endParaRPr lang="zh-CN" altLang="en-US" sz="2400" b="1" dirty="0">
              <a:solidFill>
                <a:srgbClr val="FF0000"/>
              </a:solidFill>
              <a:latin typeface="宋体" pitchFamily="2" charset="-122"/>
              <a:ea typeface="宋体" pitchFamily="2" charset="-122"/>
            </a:endParaRPr>
          </a:p>
        </p:txBody>
      </p:sp>
      <p:sp>
        <p:nvSpPr>
          <p:cNvPr id="11" name="TextBox 10"/>
          <p:cNvSpPr txBox="1"/>
          <p:nvPr/>
        </p:nvSpPr>
        <p:spPr>
          <a:xfrm>
            <a:off x="7519435" y="4609115"/>
            <a:ext cx="911353" cy="461665"/>
          </a:xfrm>
          <a:prstGeom prst="rect">
            <a:avLst/>
          </a:prstGeom>
          <a:noFill/>
        </p:spPr>
        <p:txBody>
          <a:bodyPr wrap="square" rtlCol="0">
            <a:spAutoFit/>
          </a:bodyPr>
          <a:lstStyle/>
          <a:p>
            <a:r>
              <a:rPr lang="zh-CN" altLang="en-US" sz="2400" b="1" dirty="0" smtClean="0">
                <a:solidFill>
                  <a:srgbClr val="FF0000"/>
                </a:solidFill>
                <a:latin typeface="宋体" pitchFamily="2" charset="-122"/>
                <a:ea typeface="宋体" pitchFamily="2" charset="-122"/>
              </a:rPr>
              <a:t>机械</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10319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981264" y="2015490"/>
            <a:ext cx="9599657"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4.</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2014</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28(1</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】双能源</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汽油和天然气</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汽车以其经济、污染小等优点倍受人们青睐。内燃机是汽车的“心脏”</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它是把内能转化</a:t>
            </a:r>
            <a:r>
              <a:rPr lang="zh-CN" altLang="zh-CN" sz="2400" b="1" dirty="0" smtClean="0">
                <a:latin typeface="宋体" pitchFamily="2" charset="-122"/>
                <a:ea typeface="宋体" pitchFamily="2" charset="-122"/>
              </a:rPr>
              <a:t>为</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的</a:t>
            </a:r>
            <a:r>
              <a:rPr lang="zh-CN" altLang="zh-CN" sz="2400" b="1" dirty="0">
                <a:latin typeface="宋体" pitchFamily="2" charset="-122"/>
                <a:ea typeface="宋体" pitchFamily="2" charset="-122"/>
              </a:rPr>
              <a:t>机器。</a:t>
            </a:r>
            <a:r>
              <a:rPr lang="en-US" altLang="zh-CN" sz="2400" dirty="0"/>
              <a:t> </a:t>
            </a:r>
            <a:endParaRPr lang="zh-CN" altLang="zh-CN" sz="2400" dirty="0"/>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flipH="1">
            <a:off x="1286065" y="3190340"/>
            <a:ext cx="1446248" cy="461665"/>
          </a:xfrm>
          <a:prstGeom prst="rect">
            <a:avLst/>
          </a:prstGeom>
        </p:spPr>
        <p:txBody>
          <a:bodyPr wrap="square">
            <a:spAutoFit/>
          </a:bodyPr>
          <a:lstStyle/>
          <a:p>
            <a:r>
              <a:rPr lang="zh-CN" altLang="en-US" sz="2400" b="1" dirty="0">
                <a:solidFill>
                  <a:srgbClr val="FF0000"/>
                </a:solidFill>
                <a:latin typeface="宋体" pitchFamily="2" charset="-122"/>
                <a:ea typeface="宋体" pitchFamily="2" charset="-122"/>
                <a:cs typeface="Times New Roman" pitchFamily="18" charset="0"/>
              </a:rPr>
              <a:t>机械能</a:t>
            </a:r>
          </a:p>
        </p:txBody>
      </p:sp>
    </p:spTree>
    <p:extLst>
      <p:ext uri="{BB962C8B-B14F-4D97-AF65-F5344CB8AC3E}">
        <p14:creationId xmlns:p14="http://schemas.microsoft.com/office/powerpoint/2010/main" xmlns="" val="2836002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1013921" y="2381225"/>
            <a:ext cx="9686747"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5.(2013</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27</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酒精</a:t>
            </a:r>
            <a:r>
              <a:rPr lang="en-US" altLang="zh-CN" sz="2400" b="1" dirty="0">
                <a:latin typeface="宋体" pitchFamily="2" charset="-122"/>
                <a:ea typeface="宋体" pitchFamily="2" charset="-122"/>
              </a:rPr>
              <a:t>(</a:t>
            </a:r>
            <a:r>
              <a:rPr lang="en-US" altLang="zh-CN" sz="2400" b="1" dirty="0">
                <a:latin typeface="Times New Roman" pitchFamily="18" charset="0"/>
                <a:ea typeface="宋体" pitchFamily="2" charset="-122"/>
                <a:cs typeface="Times New Roman" pitchFamily="18" charset="0"/>
              </a:rPr>
              <a:t>C</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H</a:t>
            </a:r>
            <a:r>
              <a:rPr lang="en-US" altLang="zh-CN" sz="2400" b="1" baseline="-25000" dirty="0">
                <a:latin typeface="Times New Roman" pitchFamily="18" charset="0"/>
                <a:ea typeface="宋体" pitchFamily="2" charset="-122"/>
                <a:cs typeface="Times New Roman" pitchFamily="18" charset="0"/>
              </a:rPr>
              <a:t>5</a:t>
            </a:r>
            <a:r>
              <a:rPr lang="en-US" altLang="zh-CN" sz="2400" b="1" dirty="0">
                <a:latin typeface="Times New Roman" pitchFamily="18" charset="0"/>
                <a:ea typeface="宋体" pitchFamily="2" charset="-122"/>
                <a:cs typeface="Times New Roman" pitchFamily="18" charset="0"/>
              </a:rPr>
              <a:t>OH</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是一种清洁</a:t>
            </a:r>
            <a:r>
              <a:rPr lang="zh-CN" altLang="zh-CN" sz="2400" b="1" dirty="0" smtClean="0">
                <a:latin typeface="宋体" pitchFamily="2" charset="-122"/>
                <a:ea typeface="宋体" pitchFamily="2" charset="-122"/>
              </a:rPr>
              <a:t>能源</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它属于</a:t>
            </a:r>
            <a:r>
              <a:rPr lang="en-US" altLang="zh-CN" sz="2400" b="1" dirty="0" smtClean="0">
                <a:latin typeface="宋体" pitchFamily="2" charset="-122"/>
                <a:ea typeface="宋体" pitchFamily="2" charset="-122"/>
              </a:rPr>
              <a:t>________</a:t>
            </a:r>
            <a:endParaRPr lang="en-US" altLang="zh-CN" sz="2400" b="1" u="sng"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选填“可再生”或“不可再生”</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能源。酒精燃烧的化学方程式</a:t>
            </a:r>
            <a:r>
              <a:rPr lang="zh-CN" altLang="zh-CN" sz="2400" b="1" dirty="0" smtClean="0">
                <a:latin typeface="宋体" pitchFamily="2" charset="-122"/>
                <a:ea typeface="宋体" pitchFamily="2" charset="-122"/>
              </a:rPr>
              <a:t>为</a:t>
            </a:r>
            <a:endParaRPr lang="en-US" altLang="zh-CN" sz="2400" b="1" dirty="0" smtClean="0">
              <a:latin typeface="宋体" pitchFamily="2" charset="-122"/>
              <a:ea typeface="宋体" pitchFamily="2" charset="-122"/>
            </a:endParaRPr>
          </a:p>
          <a:p>
            <a:pPr>
              <a:lnSpc>
                <a:spcPct val="150000"/>
              </a:lnSpc>
            </a:pP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dirty="0" smtClean="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a:p>
            <a:pPr>
              <a:lnSpc>
                <a:spcPct val="150000"/>
              </a:lnSpc>
            </a:pPr>
            <a:r>
              <a:rPr lang="en-US" altLang="zh-CN" sz="2400" dirty="0">
                <a:latin typeface="Times New Roman" pitchFamily="18" charset="0"/>
                <a:cs typeface="Times New Roman" pitchFamily="18" charset="0"/>
              </a:rPr>
              <a:t> </a:t>
            </a:r>
            <a:endParaRPr lang="zh-CN" altLang="zh-CN" sz="2400"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 name="TextBox 1"/>
          <p:cNvSpPr txBox="1"/>
          <p:nvPr/>
        </p:nvSpPr>
        <p:spPr>
          <a:xfrm>
            <a:off x="9399857" y="2468313"/>
            <a:ext cx="1107996" cy="461665"/>
          </a:xfrm>
          <a:prstGeom prst="rect">
            <a:avLst/>
          </a:prstGeom>
          <a:noFill/>
        </p:spPr>
        <p:txBody>
          <a:bodyPr wrap="none" rtlCol="0">
            <a:spAutoFit/>
          </a:bodyPr>
          <a:lstStyle/>
          <a:p>
            <a:r>
              <a:rPr lang="zh-CN" altLang="en-US" sz="2400" b="1" dirty="0" smtClean="0">
                <a:solidFill>
                  <a:srgbClr val="FF0000"/>
                </a:solidFill>
                <a:latin typeface="宋体" pitchFamily="2" charset="-122"/>
                <a:ea typeface="宋体" pitchFamily="2" charset="-122"/>
              </a:rPr>
              <a:t>可再生</a:t>
            </a:r>
            <a:endParaRPr lang="zh-CN" altLang="en-US" sz="2400" b="1" dirty="0">
              <a:solidFill>
                <a:srgbClr val="FF0000"/>
              </a:solidFill>
              <a:latin typeface="宋体" pitchFamily="2" charset="-122"/>
              <a:ea typeface="宋体" pitchFamily="2" charset="-122"/>
            </a:endParaRPr>
          </a:p>
        </p:txBody>
      </p:sp>
      <mc:AlternateContent xmlns:mc="http://schemas.openxmlformats.org/markup-compatibility/2006">
        <mc:Choice xmlns:a14="http://schemas.microsoft.com/office/drawing/2010/main" xmlns="" Requires="a14">
          <p:sp>
            <p:nvSpPr>
              <p:cNvPr id="7" name="TextBox 6"/>
              <p:cNvSpPr txBox="1"/>
              <p:nvPr/>
            </p:nvSpPr>
            <p:spPr>
              <a:xfrm>
                <a:off x="1469577" y="3413916"/>
                <a:ext cx="4757057" cy="650627"/>
              </a:xfrm>
              <a:prstGeom prst="rect">
                <a:avLst/>
              </a:prstGeom>
              <a:noFill/>
            </p:spPr>
            <p:txBody>
              <a:bodyPr wrap="squar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C</a:t>
                </a:r>
                <a:r>
                  <a:rPr lang="en-US" altLang="zh-CN" sz="2400" b="1" baseline="-25000" dirty="0" smtClean="0">
                    <a:solidFill>
                      <a:srgbClr val="FF0000"/>
                    </a:solidFill>
                    <a:latin typeface="Times New Roman" pitchFamily="18" charset="0"/>
                    <a:ea typeface="宋体" pitchFamily="2" charset="-122"/>
                    <a:cs typeface="Times New Roman" pitchFamily="18" charset="0"/>
                  </a:rPr>
                  <a:t>2</a:t>
                </a:r>
                <a:r>
                  <a:rPr lang="en-US" altLang="zh-CN" sz="2400" b="1" dirty="0" smtClean="0">
                    <a:solidFill>
                      <a:srgbClr val="FF0000"/>
                    </a:solidFill>
                    <a:latin typeface="Times New Roman" pitchFamily="18" charset="0"/>
                    <a:ea typeface="宋体" pitchFamily="2" charset="-122"/>
                    <a:cs typeface="Times New Roman" pitchFamily="18" charset="0"/>
                  </a:rPr>
                  <a:t>H</a:t>
                </a:r>
                <a:r>
                  <a:rPr lang="en-US" altLang="zh-CN" sz="2400" b="1" baseline="-25000" dirty="0" smtClean="0">
                    <a:solidFill>
                      <a:srgbClr val="FF0000"/>
                    </a:solidFill>
                    <a:latin typeface="Times New Roman" pitchFamily="18" charset="0"/>
                    <a:ea typeface="宋体" pitchFamily="2" charset="-122"/>
                    <a:cs typeface="Times New Roman" pitchFamily="18" charset="0"/>
                  </a:rPr>
                  <a:t>5</a:t>
                </a:r>
                <a:r>
                  <a:rPr lang="en-US" altLang="zh-CN" sz="2400" b="1" dirty="0" smtClean="0">
                    <a:solidFill>
                      <a:srgbClr val="FF0000"/>
                    </a:solidFill>
                    <a:latin typeface="Times New Roman" pitchFamily="18" charset="0"/>
                    <a:ea typeface="宋体" pitchFamily="2" charset="-122"/>
                    <a:cs typeface="Times New Roman" pitchFamily="18" charset="0"/>
                  </a:rPr>
                  <a:t>OH+3O</a:t>
                </a:r>
                <a:r>
                  <a:rPr lang="en-US" altLang="zh-CN" sz="2400" b="1" baseline="-25000" dirty="0" smtClean="0">
                    <a:solidFill>
                      <a:srgbClr val="FF0000"/>
                    </a:solidFill>
                    <a:latin typeface="Times New Roman" pitchFamily="18" charset="0"/>
                    <a:ea typeface="宋体" pitchFamily="2" charset="-122"/>
                    <a:cs typeface="Times New Roman" pitchFamily="18" charset="0"/>
                  </a:rPr>
                  <a:t>2 </a:t>
                </a:r>
                <a:r>
                  <a:rPr lang="en-US" altLang="zh-CN" sz="2400" b="1" baseline="-25000" dirty="0" smtClean="0">
                    <a:latin typeface="宋体" pitchFamily="2" charset="-122"/>
                    <a:ea typeface="宋体" pitchFamily="2" charset="-122"/>
                  </a:rPr>
                  <a:t/>
                </a:r>
                <a14:m>
                  <m:oMath xmlns:m="http://schemas.openxmlformats.org/officeDocument/2006/math">
                    <m:f>
                      <m:fPr>
                        <m:ctrlPr>
                          <a:rPr lang="en-US" altLang="zh-CN" sz="2000" b="1" i="1" dirty="0" smtClean="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点燃</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400" b="1" dirty="0" smtClean="0">
                    <a:solidFill>
                      <a:srgbClr val="FF0000"/>
                    </a:solidFill>
                    <a:latin typeface="宋体" pitchFamily="2" charset="-122"/>
                    <a:ea typeface="宋体" pitchFamily="2" charset="-122"/>
                  </a:rPr>
                  <a:t/>
                </a:r>
                <a:r>
                  <a:rPr lang="en-US" altLang="zh-CN" sz="2400" b="1" dirty="0">
                    <a:solidFill>
                      <a:srgbClr val="FF0000"/>
                    </a:solidFill>
                    <a:latin typeface="Times New Roman" pitchFamily="18" charset="0"/>
                    <a:ea typeface="宋体" pitchFamily="2" charset="-122"/>
                    <a:cs typeface="Times New Roman" pitchFamily="18" charset="0"/>
                  </a:rPr>
                  <a:t>2CO</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+3H</a:t>
                </a:r>
                <a:r>
                  <a:rPr lang="en-US" altLang="zh-CN" sz="2400" b="1" baseline="-25000" dirty="0">
                    <a:solidFill>
                      <a:srgbClr val="FF0000"/>
                    </a:solidFill>
                    <a:latin typeface="Times New Roman" pitchFamily="18" charset="0"/>
                    <a:ea typeface="宋体" pitchFamily="2" charset="-122"/>
                    <a:cs typeface="Times New Roman" pitchFamily="18" charset="0"/>
                  </a:rPr>
                  <a:t>2</a:t>
                </a:r>
                <a:r>
                  <a:rPr lang="en-US" altLang="zh-CN" sz="2400" b="1" dirty="0">
                    <a:solidFill>
                      <a:srgbClr val="FF0000"/>
                    </a:solidFill>
                    <a:latin typeface="Times New Roman" pitchFamily="18" charset="0"/>
                    <a:ea typeface="宋体" pitchFamily="2" charset="-122"/>
                    <a:cs typeface="Times New Roman" pitchFamily="18" charset="0"/>
                  </a:rPr>
                  <a:t>O</a:t>
                </a:r>
                <a:endParaRPr lang="zh-CN" altLang="en-US" sz="2400" b="1" dirty="0">
                  <a:solidFill>
                    <a:srgbClr val="FF0000"/>
                  </a:solidFill>
                  <a:latin typeface="Times New Roman" pitchFamily="18" charset="0"/>
                  <a:ea typeface="宋体" pitchFamily="2" charset="-122"/>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1469577" y="3413916"/>
                <a:ext cx="4757057" cy="650627"/>
              </a:xfrm>
              <a:prstGeom prst="rect">
                <a:avLst/>
              </a:prstGeom>
              <a:blipFill rotWithShape="1">
                <a:blip r:embed="rId4"/>
                <a:stretch>
                  <a:fillRect l="-1923" b="-121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14896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685020" y="2146360"/>
            <a:ext cx="10842951"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6.</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2012</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29(4</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】化学和生产、生活紧密相关。请你用所学知识回答下列问题。</a:t>
            </a:r>
          </a:p>
          <a:p>
            <a:pPr>
              <a:lnSpc>
                <a:spcPct val="150000"/>
              </a:lnSpc>
            </a:pPr>
            <a:r>
              <a:rPr lang="zh-CN" altLang="zh-CN" sz="2400" b="1" dirty="0">
                <a:latin typeface="宋体" pitchFamily="2" charset="-122"/>
                <a:ea typeface="宋体" pitchFamily="2" charset="-122"/>
              </a:rPr>
              <a:t>沼气的主要成分是</a:t>
            </a:r>
            <a:r>
              <a:rPr lang="zh-CN" altLang="zh-CN" sz="2400" b="1" dirty="0" smtClean="0">
                <a:latin typeface="宋体" pitchFamily="2" charset="-122"/>
                <a:ea typeface="宋体" pitchFamily="2" charset="-122"/>
              </a:rPr>
              <a:t>甲烷</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甲烷</a:t>
            </a:r>
            <a:r>
              <a:rPr lang="zh-CN" altLang="zh-CN" sz="2400" b="1" dirty="0">
                <a:latin typeface="宋体" pitchFamily="2" charset="-122"/>
                <a:ea typeface="宋体" pitchFamily="2" charset="-122"/>
              </a:rPr>
              <a:t>燃烧的</a:t>
            </a:r>
            <a:r>
              <a:rPr lang="zh-CN" altLang="zh-CN" sz="2400" b="1" dirty="0" smtClean="0">
                <a:latin typeface="宋体" pitchFamily="2" charset="-122"/>
                <a:ea typeface="宋体" pitchFamily="2" charset="-122"/>
              </a:rPr>
              <a:t>化学方程式为</a:t>
            </a:r>
            <a:r>
              <a:rPr lang="zh-CN" altLang="zh-CN" sz="2400" b="1" u="sng" dirty="0">
                <a:latin typeface="宋体" pitchFamily="2" charset="-122"/>
                <a:ea typeface="宋体" pitchFamily="2" charset="-122"/>
              </a:rPr>
              <a:t>　　</a:t>
            </a:r>
            <a:r>
              <a:rPr lang="en-US" altLang="zh-CN" sz="2400" b="1" u="sng" dirty="0" smtClean="0">
                <a:latin typeface="宋体" pitchFamily="2" charset="-122"/>
                <a:ea typeface="宋体" pitchFamily="2" charset="-122"/>
              </a:rPr>
              <a:t>                </a:t>
            </a:r>
            <a:r>
              <a:rPr lang="zh-CN" altLang="zh-CN" sz="2400" b="1" u="sng" dirty="0">
                <a:latin typeface="宋体" pitchFamily="2" charset="-122"/>
                <a:ea typeface="宋体" pitchFamily="2" charset="-122"/>
              </a:rPr>
              <a:t>　</a:t>
            </a:r>
            <a:r>
              <a:rPr lang="zh-CN" altLang="zh-CN" sz="2400" b="1" dirty="0">
                <a:latin typeface="宋体" pitchFamily="2" charset="-122"/>
                <a:ea typeface="宋体" pitchFamily="2" charset="-122"/>
              </a:rPr>
              <a:t>。</a:t>
            </a:r>
            <a:r>
              <a:rPr lang="en-US" altLang="zh-CN" sz="2400" b="1" dirty="0">
                <a:latin typeface="宋体" pitchFamily="2" charset="-122"/>
                <a:ea typeface="宋体" pitchFamily="2" charset="-122"/>
              </a:rPr>
              <a:t> </a:t>
            </a:r>
            <a:endParaRPr lang="zh-CN" altLang="zh-CN" sz="2400" b="1" dirty="0">
              <a:latin typeface="宋体" pitchFamily="2" charset="-122"/>
              <a:ea typeface="宋体" pitchFamily="2" charset="-122"/>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7" name="TextBox 6"/>
              <p:cNvSpPr txBox="1"/>
              <p:nvPr/>
            </p:nvSpPr>
            <p:spPr>
              <a:xfrm>
                <a:off x="7597639" y="3178816"/>
                <a:ext cx="3897674" cy="650627"/>
              </a:xfrm>
              <a:prstGeom prst="rect">
                <a:avLst/>
              </a:prstGeom>
              <a:noFill/>
            </p:spPr>
            <p:txBody>
              <a:bodyPr wrap="square" rtlCol="0">
                <a:spAutoFit/>
              </a:bodyPr>
              <a:lstStyle/>
              <a:p>
                <a:r>
                  <a:rPr lang="en-US" altLang="zh-CN" sz="2000" b="1" dirty="0" smtClean="0">
                    <a:solidFill>
                      <a:srgbClr val="FF0000"/>
                    </a:solidFill>
                    <a:latin typeface="Times New Roman" pitchFamily="18" charset="0"/>
                    <a:cs typeface="Times New Roman" pitchFamily="18" charset="0"/>
                  </a:rPr>
                  <a:t>CH</a:t>
                </a:r>
                <a:r>
                  <a:rPr lang="en-US" altLang="zh-CN" sz="2000" b="1" baseline="-25000" dirty="0" smtClean="0">
                    <a:solidFill>
                      <a:srgbClr val="FF0000"/>
                    </a:solidFill>
                    <a:latin typeface="Times New Roman" pitchFamily="18" charset="0"/>
                    <a:cs typeface="Times New Roman" pitchFamily="18" charset="0"/>
                  </a:rPr>
                  <a:t>4</a:t>
                </a:r>
                <a:r>
                  <a:rPr lang="en-US" altLang="zh-CN" sz="2000" b="1" dirty="0" smtClean="0">
                    <a:solidFill>
                      <a:srgbClr val="FF0000"/>
                    </a:solidFill>
                    <a:latin typeface="Times New Roman" pitchFamily="18" charset="0"/>
                    <a:cs typeface="Times New Roman" pitchFamily="18" charset="0"/>
                  </a:rPr>
                  <a:t>+2O</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
                </a:r>
                <a14:m>
                  <m:oMath xmlns:m="http://schemas.openxmlformats.org/officeDocument/2006/math">
                    <m:f>
                      <m:fPr>
                        <m:ctrlPr>
                          <a:rPr lang="en-US" altLang="zh-CN" sz="2000" b="1" i="1" dirty="0">
                            <a:solidFill>
                              <a:srgbClr val="FF0000"/>
                            </a:solidFill>
                            <a:latin typeface="Cambria Math"/>
                            <a:ea typeface="宋体" panose="02010600030101010101" pitchFamily="2" charset="-122"/>
                            <a:cs typeface="Cambria Math" panose="02040503050406030204" charset="0"/>
                          </a:rPr>
                        </m:ctrlPr>
                      </m:fPr>
                      <m:num>
                        <m:bar>
                          <m:barPr>
                            <m:ctrlPr>
                              <a:rPr lang="en-US" altLang="zh-CN" sz="2000" b="1" i="1" dirty="0">
                                <a:solidFill>
                                  <a:srgbClr val="FF0000"/>
                                </a:solidFill>
                                <a:latin typeface="Cambria Math"/>
                                <a:ea typeface="宋体" panose="02010600030101010101" pitchFamily="2" charset="-122"/>
                                <a:cs typeface="Cambria Math" panose="02040503050406030204" charset="0"/>
                              </a:rPr>
                            </m:ctrlPr>
                          </m:barPr>
                          <m:e>
                            <m:r>
                              <a:rPr lang="en-US" altLang="zh-CN" sz="2000" b="1" i="1" dirty="0">
                                <a:solidFill>
                                  <a:srgbClr val="FF0000"/>
                                </a:solidFill>
                                <a:latin typeface="Cambria Math"/>
                                <a:ea typeface="宋体" panose="02010600030101010101" pitchFamily="2" charset="-122"/>
                                <a:cs typeface="Cambria Math" panose="02040503050406030204" charset="0"/>
                              </a:rPr>
                              <m:t>  </m:t>
                            </m:r>
                            <m:r>
                              <a:rPr lang="zh-CN" altLang="en-US" sz="2000" b="1" i="1" dirty="0">
                                <a:solidFill>
                                  <a:srgbClr val="FF0000"/>
                                </a:solidFill>
                                <a:latin typeface="Cambria Math"/>
                                <a:ea typeface="宋体" panose="02010600030101010101" pitchFamily="2" charset="-122"/>
                                <a:cs typeface="Cambria Math" panose="02040503050406030204" charset="0"/>
                              </a:rPr>
                              <m:t>点燃</m:t>
                            </m:r>
                            <m:r>
                              <a:rPr lang="en-US" altLang="zh-CN" sz="2000" b="1" i="1" dirty="0">
                                <a:solidFill>
                                  <a:srgbClr val="FF0000"/>
                                </a:solidFill>
                                <a:latin typeface="Cambria Math"/>
                                <a:ea typeface="宋体" panose="02010600030101010101" pitchFamily="2" charset="-122"/>
                                <a:cs typeface="Cambria Math" panose="02040503050406030204" charset="0"/>
                              </a:rPr>
                              <m:t>  </m:t>
                            </m:r>
                          </m:e>
                        </m:bar>
                      </m:num>
                      <m:den>
                        <m:r>
                          <a:rPr lang="en-US" altLang="zh-CN" sz="2000" b="1" i="1" dirty="0">
                            <a:solidFill>
                              <a:srgbClr val="FF0000"/>
                            </a:solidFill>
                            <a:latin typeface="Cambria Math" panose="02040503050406030204" charset="0"/>
                            <a:ea typeface="宋体" panose="02010600030101010101" pitchFamily="2" charset="-122"/>
                            <a:cs typeface="Cambria Math" panose="02040503050406030204" charset="0"/>
                          </a:rPr>
                          <m:t> </m:t>
                        </m:r>
                      </m:den>
                    </m:f>
                  </m:oMath>
                </a14:m>
                <a:r>
                  <a:rPr lang="en-US" altLang="zh-CN" sz="2000" b="1" dirty="0" smtClean="0">
                    <a:solidFill>
                      <a:srgbClr val="FF0000"/>
                    </a:solidFill>
                    <a:latin typeface="Times New Roman" pitchFamily="18" charset="0"/>
                    <a:cs typeface="Times New Roman" pitchFamily="18" charset="0"/>
                  </a:rPr>
                  <a:t>  CO</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+2H</a:t>
                </a:r>
                <a:r>
                  <a:rPr lang="en-US" altLang="zh-CN" sz="2000" b="1" baseline="-25000" dirty="0" smtClean="0">
                    <a:solidFill>
                      <a:srgbClr val="FF0000"/>
                    </a:solidFill>
                    <a:latin typeface="Times New Roman" pitchFamily="18" charset="0"/>
                    <a:cs typeface="Times New Roman" pitchFamily="18" charset="0"/>
                  </a:rPr>
                  <a:t>2</a:t>
                </a:r>
                <a:r>
                  <a:rPr lang="en-US" altLang="zh-CN" sz="2000" b="1" dirty="0" smtClean="0">
                    <a:solidFill>
                      <a:srgbClr val="FF0000"/>
                    </a:solidFill>
                    <a:latin typeface="Times New Roman" pitchFamily="18" charset="0"/>
                    <a:cs typeface="Times New Roman" pitchFamily="18" charset="0"/>
                  </a:rPr>
                  <a:t>O</a:t>
                </a:r>
                <a:endParaRPr lang="zh-CN" altLang="zh-CN" sz="2000" b="1" dirty="0">
                  <a:solidFill>
                    <a:srgbClr val="FF0000"/>
                  </a:solidFill>
                  <a:latin typeface="Times New Roman" pitchFamily="18" charset="0"/>
                  <a:cs typeface="Times New Roman" pitchFamily="18" charset="0"/>
                </a:endParaRPr>
              </a:p>
            </p:txBody>
          </p:sp>
        </mc:Choice>
        <mc:Fallback>
          <p:sp>
            <p:nvSpPr>
              <p:cNvPr id="7" name="TextBox 6"/>
              <p:cNvSpPr txBox="1">
                <a:spLocks noRot="1" noChangeAspect="1" noMove="1" noResize="1" noEditPoints="1" noAdjustHandles="1" noChangeArrowheads="1" noChangeShapeType="1" noTextEdit="1"/>
              </p:cNvSpPr>
              <p:nvPr/>
            </p:nvSpPr>
            <p:spPr>
              <a:xfrm>
                <a:off x="7597639" y="3178816"/>
                <a:ext cx="3897674" cy="650627"/>
              </a:xfrm>
              <a:prstGeom prst="rect">
                <a:avLst/>
              </a:prstGeom>
              <a:blipFill rotWithShape="1">
                <a:blip r:embed="rId4"/>
                <a:stretch>
                  <a:fillRect l="-1563" b="-560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0534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96200" y="1921674"/>
            <a:ext cx="4428943" cy="627895"/>
            <a:chOff x="1034884" y="629878"/>
            <a:chExt cx="4428943" cy="627895"/>
          </a:xfrm>
        </p:grpSpPr>
        <p:sp>
          <p:nvSpPr>
            <p:cNvPr id="7" name="圆角矩形 6">
              <a:hlinkClick r:id="rId5" action="ppaction://hlinksldjump"/>
            </p:cNvPr>
            <p:cNvSpPr/>
            <p:nvPr>
              <p:custDataLst>
                <p:tags r:id="rId1"/>
              </p:custDataLst>
            </p:nvPr>
          </p:nvSpPr>
          <p:spPr>
            <a:xfrm flipH="1">
              <a:off x="2642677" y="664479"/>
              <a:ext cx="2821150"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strike="noStrike" noProof="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保护环境</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2710044"/>
            <a:ext cx="9860914"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2400" b="1" dirty="0">
                <a:latin typeface="宋体" pitchFamily="2" charset="-122"/>
                <a:ea typeface="宋体" pitchFamily="2" charset="-122"/>
              </a:rPr>
              <a:t>7.(2021</a:t>
            </a:r>
            <a:r>
              <a:rPr lang="zh-CN" altLang="zh-CN" sz="2400" b="1" dirty="0">
                <a:latin typeface="宋体" pitchFamily="2" charset="-122"/>
                <a:ea typeface="宋体" pitchFamily="2" charset="-122"/>
              </a:rPr>
              <a:t>·</a:t>
            </a:r>
            <a:r>
              <a:rPr lang="zh-CN" altLang="zh-CN" sz="2400" b="1" dirty="0" smtClean="0">
                <a:latin typeface="宋体" pitchFamily="2" charset="-122"/>
                <a:ea typeface="宋体" pitchFamily="2" charset="-122"/>
              </a:rPr>
              <a:t>河北</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8</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坚持低碳生活、绿色</a:t>
            </a:r>
            <a:r>
              <a:rPr lang="zh-CN" altLang="zh-CN" sz="2400" b="1" dirty="0" smtClean="0">
                <a:latin typeface="宋体" pitchFamily="2" charset="-122"/>
                <a:ea typeface="宋体" pitchFamily="2" charset="-122"/>
              </a:rPr>
              <a:t>发展</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促进</a:t>
            </a:r>
            <a:r>
              <a:rPr lang="zh-CN" altLang="zh-CN" sz="2400" b="1" dirty="0">
                <a:latin typeface="宋体" pitchFamily="2" charset="-122"/>
                <a:ea typeface="宋体" pitchFamily="2" charset="-122"/>
              </a:rPr>
              <a:t>人与自然和谐</a:t>
            </a:r>
            <a:r>
              <a:rPr lang="zh-CN" altLang="zh-CN" sz="2400" b="1" dirty="0" smtClean="0">
                <a:latin typeface="宋体" pitchFamily="2" charset="-122"/>
                <a:ea typeface="宋体" pitchFamily="2" charset="-122"/>
              </a:rPr>
              <a:t>共生</a:t>
            </a:r>
            <a:r>
              <a:rPr lang="zh-CN" altLang="en-US"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下列</a:t>
            </a:r>
            <a:r>
              <a:rPr lang="zh-CN" altLang="zh-CN" sz="2400" b="1" dirty="0">
                <a:latin typeface="宋体" pitchFamily="2" charset="-122"/>
                <a:ea typeface="宋体" pitchFamily="2" charset="-122"/>
              </a:rPr>
              <a:t>做法与这一理念不相符的</a:t>
            </a:r>
            <a:r>
              <a:rPr lang="zh-CN" altLang="zh-CN" sz="2400" b="1" dirty="0" smtClean="0">
                <a:latin typeface="宋体" pitchFamily="2" charset="-122"/>
                <a:ea typeface="宋体" pitchFamily="2" charset="-122"/>
              </a:rPr>
              <a:t>是</a:t>
            </a:r>
            <a:r>
              <a:rPr lang="en-US" altLang="zh-CN" sz="2400" b="1" dirty="0" smtClean="0">
                <a:latin typeface="宋体" pitchFamily="2" charset="-122"/>
                <a:ea typeface="宋体" pitchFamily="2" charset="-122"/>
              </a:rPr>
              <a:t>(</a:t>
            </a:r>
            <a:r>
              <a:rPr lang="zh-CN" altLang="zh-CN" sz="2400" b="1" dirty="0">
                <a:latin typeface="宋体" pitchFamily="2" charset="-122"/>
                <a:ea typeface="宋体" pitchFamily="2" charset="-122"/>
              </a:rPr>
              <a:t>　　</a:t>
            </a:r>
            <a:r>
              <a:rPr lang="en-US" altLang="zh-CN" sz="2400" b="1" dirty="0">
                <a:latin typeface="宋体" pitchFamily="2" charset="-122"/>
                <a:ea typeface="宋体" pitchFamily="2" charset="-122"/>
              </a:rPr>
              <a:t>)</a:t>
            </a:r>
            <a:endParaRPr lang="zh-CN" altLang="zh-CN" sz="2400" b="1" dirty="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限制燃放烟花</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B</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发展燃煤发电</a:t>
            </a:r>
          </a:p>
          <a:p>
            <a:pPr>
              <a:lnSpc>
                <a:spcPct val="150000"/>
              </a:lnSpc>
            </a:pPr>
            <a:r>
              <a:rPr lang="en-US" altLang="zh-CN" sz="2400" b="1" dirty="0" smtClean="0">
                <a:latin typeface="宋体" pitchFamily="2" charset="-122"/>
                <a:ea typeface="宋体" pitchFamily="2" charset="-122"/>
              </a:rPr>
              <a:t> C</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分类处理垃圾</a:t>
            </a:r>
            <a:r>
              <a:rPr lang="en-US" altLang="zh-CN" sz="2400" b="1" dirty="0">
                <a:latin typeface="宋体" pitchFamily="2" charset="-122"/>
                <a:ea typeface="宋体" pitchFamily="2" charset="-122"/>
              </a:rPr>
              <a:t>	</a:t>
            </a:r>
            <a:r>
              <a:rPr lang="en-US" altLang="zh-CN" sz="2400" b="1" dirty="0" smtClean="0">
                <a:latin typeface="宋体" pitchFamily="2" charset="-122"/>
                <a:ea typeface="宋体" pitchFamily="2" charset="-122"/>
              </a:rPr>
              <a:t>   D</a:t>
            </a:r>
            <a:r>
              <a:rPr lang="en-US" altLang="zh-CN" sz="2400" b="1" dirty="0">
                <a:latin typeface="宋体" pitchFamily="2" charset="-122"/>
                <a:ea typeface="宋体" pitchFamily="2" charset="-122"/>
              </a:rPr>
              <a:t>.</a:t>
            </a:r>
            <a:r>
              <a:rPr lang="zh-CN" altLang="zh-CN" sz="2400" b="1" dirty="0">
                <a:latin typeface="宋体" pitchFamily="2" charset="-122"/>
                <a:ea typeface="宋体" pitchFamily="2" charset="-122"/>
              </a:rPr>
              <a:t>倡导公交出行</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矩形 7"/>
          <p:cNvSpPr/>
          <p:nvPr/>
        </p:nvSpPr>
        <p:spPr>
          <a:xfrm>
            <a:off x="5399075" y="3369883"/>
            <a:ext cx="611624" cy="461665"/>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3247</TotalTime>
  <Words>1530</Words>
  <Application>Microsoft Office PowerPoint</Application>
  <PresentationFormat>自定义</PresentationFormat>
  <Paragraphs>344</Paragraphs>
  <Slides>42</Slides>
  <Notes>18</Notes>
  <HiddenSlides>0</HiddenSlides>
  <MMClips>0</MMClips>
  <ScaleCrop>false</ScaleCrop>
  <HeadingPairs>
    <vt:vector size="4" baseType="variant">
      <vt:variant>
        <vt:lpstr>主题</vt:lpstr>
      </vt:variant>
      <vt:variant>
        <vt:i4>5</vt:i4>
      </vt:variant>
      <vt:variant>
        <vt:lpstr>幻灯片标题</vt:lpstr>
      </vt:variant>
      <vt:variant>
        <vt:i4>42</vt:i4>
      </vt:variant>
    </vt:vector>
  </HeadingPairs>
  <TitlesOfParts>
    <vt:vector size="47"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392</cp:revision>
  <dcterms:created xsi:type="dcterms:W3CDTF">2020-07-19T08:35:37Z</dcterms:created>
  <dcterms:modified xsi:type="dcterms:W3CDTF">2022-02-25T15:33:14Z</dcterms:modified>
</cp:coreProperties>
</file>