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77" r:id="rId1"/>
  </p:sldMasterIdLst>
  <p:sldIdLst>
    <p:sldId id="348" r:id="rId2"/>
    <p:sldId id="263" r:id="rId3"/>
    <p:sldId id="275" r:id="rId4"/>
    <p:sldId id="276" r:id="rId5"/>
    <p:sldId id="277" r:id="rId6"/>
    <p:sldId id="278" r:id="rId7"/>
    <p:sldId id="279" r:id="rId8"/>
    <p:sldId id="280" r:id="rId9"/>
    <p:sldId id="321" r:id="rId10"/>
    <p:sldId id="322" r:id="rId11"/>
    <p:sldId id="323" r:id="rId12"/>
    <p:sldId id="324" r:id="rId13"/>
    <p:sldId id="325" r:id="rId14"/>
    <p:sldId id="326" r:id="rId15"/>
    <p:sldId id="327" r:id="rId16"/>
    <p:sldId id="328" r:id="rId17"/>
    <p:sldId id="329" r:id="rId18"/>
    <p:sldId id="330" r:id="rId19"/>
    <p:sldId id="331" r:id="rId20"/>
    <p:sldId id="332" r:id="rId21"/>
    <p:sldId id="334" r:id="rId22"/>
    <p:sldId id="336" r:id="rId23"/>
    <p:sldId id="337" r:id="rId24"/>
    <p:sldId id="271" r:id="rId25"/>
    <p:sldId id="281" r:id="rId26"/>
    <p:sldId id="282" r:id="rId27"/>
    <p:sldId id="283" r:id="rId28"/>
    <p:sldId id="284" r:id="rId29"/>
    <p:sldId id="285" r:id="rId30"/>
    <p:sldId id="286" r:id="rId31"/>
    <p:sldId id="287" r:id="rId32"/>
    <p:sldId id="288" r:id="rId33"/>
    <p:sldId id="339" r:id="rId34"/>
    <p:sldId id="340" r:id="rId35"/>
    <p:sldId id="341" r:id="rId36"/>
    <p:sldId id="342" r:id="rId37"/>
    <p:sldId id="343" r:id="rId38"/>
    <p:sldId id="344" r:id="rId39"/>
    <p:sldId id="345" r:id="rId40"/>
    <p:sldId id="349" r:id="rId41"/>
    <p:sldId id="269" r:id="rId42"/>
    <p:sldId id="289" r:id="rId43"/>
    <p:sldId id="264" r:id="rId44"/>
    <p:sldId id="293" r:id="rId45"/>
    <p:sldId id="266" r:id="rId46"/>
    <p:sldId id="299" r:id="rId47"/>
    <p:sldId id="300" r:id="rId48"/>
    <p:sldId id="301" r:id="rId49"/>
    <p:sldId id="268" r:id="rId50"/>
    <p:sldId id="303" r:id="rId51"/>
    <p:sldId id="304" r:id="rId52"/>
    <p:sldId id="270" r:id="rId53"/>
    <p:sldId id="307" r:id="rId54"/>
    <p:sldId id="308" r:id="rId55"/>
    <p:sldId id="309" r:id="rId56"/>
    <p:sldId id="310" r:id="rId57"/>
    <p:sldId id="350" r:id="rId5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userDrawn="1">
          <p15:clr>
            <a:srgbClr val="A4A3A4"/>
          </p15:clr>
        </p15:guide>
        <p15:guide id="2" pos="483" userDrawn="1">
          <p15:clr>
            <a:srgbClr val="A4A3A4"/>
          </p15:clr>
        </p15:guide>
        <p15:guide id="3" orient="horz" pos="2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F4E9"/>
    <a:srgbClr val="CCFF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994" autoAdjust="0"/>
    <p:restoredTop sz="94660"/>
  </p:normalViewPr>
  <p:slideViewPr>
    <p:cSldViewPr snapToGrid="0">
      <p:cViewPr varScale="1">
        <p:scale>
          <a:sx n="66" d="100"/>
          <a:sy n="66" d="100"/>
        </p:scale>
        <p:origin x="-668" y="-76"/>
      </p:cViewPr>
      <p:guideLst>
        <p:guide orient="horz" pos="482"/>
        <p:guide orient="horz" pos="28"/>
        <p:guide pos="483"/>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image" Target="../media/image15.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3.emf"/></Relationships>
</file>

<file path=ppt/slideLayouts/_rels/slideLayout1.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43.xml"/><Relationship Id="rId2" Type="http://schemas.openxmlformats.org/officeDocument/2006/relationships/slide" Target="../slides/slide41.xml"/><Relationship Id="rId1" Type="http://schemas.openxmlformats.org/officeDocument/2006/relationships/slideMaster" Target="../slideMasters/slideMaster1.xml"/><Relationship Id="rId6" Type="http://schemas.openxmlformats.org/officeDocument/2006/relationships/slide" Target="../slides/slide52.xml"/><Relationship Id="rId5" Type="http://schemas.openxmlformats.org/officeDocument/2006/relationships/slide" Target="../slides/slide49.xml"/><Relationship Id="rId4" Type="http://schemas.openxmlformats.org/officeDocument/2006/relationships/slide" Target="../slides/slide4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圆角矩形 1">
            <a:hlinkClick r:id="rId2" action="ppaction://hlinksldjump"/>
          </p:cNvPr>
          <p:cNvSpPr/>
          <p:nvPr userDrawn="1"/>
        </p:nvSpPr>
        <p:spPr>
          <a:xfrm>
            <a:off x="9559270"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考点梳理</a:t>
            </a:r>
            <a:endParaRPr lang="zh-CN" altLang="en-US" sz="1400" dirty="0">
              <a:ln>
                <a:solidFill>
                  <a:schemeClr val="bg1"/>
                </a:solidFill>
              </a:ln>
              <a:solidFill>
                <a:schemeClr val="bg1"/>
              </a:solidFill>
            </a:endParaRPr>
          </a:p>
        </p:txBody>
      </p:sp>
      <p:sp>
        <p:nvSpPr>
          <p:cNvPr id="3" name="圆角矩形 2">
            <a:hlinkClick r:id="rId3" action="ppaction://hlinksldjump"/>
          </p:cNvPr>
          <p:cNvSpPr/>
          <p:nvPr userDrawn="1"/>
        </p:nvSpPr>
        <p:spPr>
          <a:xfrm>
            <a:off x="10872194"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ln>
                  <a:solidFill>
                    <a:schemeClr val="bg1"/>
                  </a:solidFill>
                </a:ln>
                <a:solidFill>
                  <a:schemeClr val="bg1"/>
                </a:solidFill>
              </a:rPr>
              <a:t>自主测试</a:t>
            </a:r>
            <a:endParaRPr lang="zh-CN" altLang="en-US" sz="1400" dirty="0">
              <a:ln>
                <a:solidFill>
                  <a:schemeClr val="bg1"/>
                </a:solidFill>
              </a:ln>
              <a:solidFill>
                <a:schemeClr val="bg1"/>
              </a:solidFill>
            </a:endParaRPr>
          </a:p>
        </p:txBody>
      </p:sp>
    </p:spTree>
    <p:extLst>
      <p:ext uri="{BB962C8B-B14F-4D97-AF65-F5344CB8AC3E}">
        <p14:creationId xmlns:p14="http://schemas.microsoft.com/office/powerpoint/2010/main" xmlns="" val="365345026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6_标题幻灯片">
    <p:spTree>
      <p:nvGrpSpPr>
        <p:cNvPr id="1" name=""/>
        <p:cNvGrpSpPr/>
        <p:nvPr/>
      </p:nvGrpSpPr>
      <p:grpSpPr>
        <a:xfrm>
          <a:off x="0" y="0"/>
          <a:ext cx="0" cy="0"/>
          <a:chOff x="0" y="0"/>
          <a:chExt cx="0" cy="0"/>
        </a:xfrm>
      </p:grpSpPr>
      <p:sp>
        <p:nvSpPr>
          <p:cNvPr id="7" name="圆角矩形 6">
            <a:hlinkClick r:id="rId2" action="ppaction://hlinksldjump"/>
          </p:cNvPr>
          <p:cNvSpPr/>
          <p:nvPr userDrawn="1"/>
        </p:nvSpPr>
        <p:spPr>
          <a:xfrm>
            <a:off x="5620498"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归类示例一</a:t>
            </a:r>
            <a:endParaRPr lang="zh-CN" altLang="en-US" sz="1400" dirty="0">
              <a:ln>
                <a:solidFill>
                  <a:schemeClr val="bg1"/>
                </a:solidFill>
              </a:ln>
              <a:solidFill>
                <a:schemeClr val="bg1"/>
              </a:solidFill>
            </a:endParaRPr>
          </a:p>
        </p:txBody>
      </p:sp>
      <p:sp>
        <p:nvSpPr>
          <p:cNvPr id="8" name="圆角矩形 7">
            <a:hlinkClick r:id="rId3" action="ppaction://hlinksldjump"/>
          </p:cNvPr>
          <p:cNvSpPr/>
          <p:nvPr userDrawn="1"/>
        </p:nvSpPr>
        <p:spPr>
          <a:xfrm>
            <a:off x="6933422"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归类示例二</a:t>
            </a:r>
            <a:endParaRPr lang="zh-CN" altLang="en-US" sz="1400" dirty="0">
              <a:ln>
                <a:solidFill>
                  <a:schemeClr val="bg1"/>
                </a:solidFill>
              </a:ln>
              <a:solidFill>
                <a:schemeClr val="bg1"/>
              </a:solidFill>
            </a:endParaRPr>
          </a:p>
        </p:txBody>
      </p:sp>
      <p:sp>
        <p:nvSpPr>
          <p:cNvPr id="9" name="圆角矩形 8">
            <a:hlinkClick r:id="rId4" action="ppaction://hlinksldjump"/>
          </p:cNvPr>
          <p:cNvSpPr/>
          <p:nvPr userDrawn="1"/>
        </p:nvSpPr>
        <p:spPr>
          <a:xfrm>
            <a:off x="8246346"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归类示例三</a:t>
            </a:r>
            <a:endParaRPr lang="zh-CN" altLang="en-US" sz="1400" dirty="0">
              <a:ln>
                <a:solidFill>
                  <a:schemeClr val="bg1"/>
                </a:solidFill>
              </a:ln>
              <a:solidFill>
                <a:schemeClr val="bg1"/>
              </a:solidFill>
            </a:endParaRPr>
          </a:p>
        </p:txBody>
      </p:sp>
      <p:sp>
        <p:nvSpPr>
          <p:cNvPr id="5" name="圆角矩形 4">
            <a:hlinkClick r:id="rId5" action="ppaction://hlinksldjump"/>
          </p:cNvPr>
          <p:cNvSpPr/>
          <p:nvPr userDrawn="1"/>
        </p:nvSpPr>
        <p:spPr>
          <a:xfrm>
            <a:off x="9559270"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归类示例四</a:t>
            </a:r>
            <a:endParaRPr lang="zh-CN" altLang="en-US" sz="1400" dirty="0">
              <a:ln>
                <a:solidFill>
                  <a:schemeClr val="bg1"/>
                </a:solidFill>
              </a:ln>
              <a:solidFill>
                <a:schemeClr val="bg1"/>
              </a:solidFill>
            </a:endParaRPr>
          </a:p>
        </p:txBody>
      </p:sp>
      <p:sp>
        <p:nvSpPr>
          <p:cNvPr id="6" name="圆角矩形 5">
            <a:hlinkClick r:id="rId6" action="ppaction://hlinksldjump"/>
          </p:cNvPr>
          <p:cNvSpPr/>
          <p:nvPr userDrawn="1"/>
        </p:nvSpPr>
        <p:spPr>
          <a:xfrm>
            <a:off x="10872194"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归类示例五</a:t>
            </a:r>
            <a:endParaRPr lang="zh-CN" altLang="en-US" sz="1400" dirty="0">
              <a:ln>
                <a:solidFill>
                  <a:schemeClr val="bg1"/>
                </a:solidFill>
              </a:ln>
              <a:solidFill>
                <a:schemeClr val="bg1"/>
              </a:solidFill>
            </a:endParaRPr>
          </a:p>
        </p:txBody>
      </p:sp>
    </p:spTree>
    <p:extLst>
      <p:ext uri="{BB962C8B-B14F-4D97-AF65-F5344CB8AC3E}">
        <p14:creationId xmlns:p14="http://schemas.microsoft.com/office/powerpoint/2010/main" xmlns="" val="213098957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28432232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166467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pattFill prst="lgConfetti">
          <a:fgClr>
            <a:srgbClr val="E8F4E9"/>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959165146"/>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Lst>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package" Target="../embeddings/Microsoft_Office_Word___3.docx"/><Relationship Id="rId2" Type="http://schemas.openxmlformats.org/officeDocument/2006/relationships/slideLayout" Target="../slideLayouts/slideLayout1.xml"/><Relationship Id="rId1" Type="http://schemas.openxmlformats.org/officeDocument/2006/relationships/vmlDrawing" Target="../drawings/vmlDrawing3.vml"/></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Office_Word___4.docx"/><Relationship Id="rId2" Type="http://schemas.openxmlformats.org/officeDocument/2006/relationships/slideLayout" Target="../slideLayouts/slideLayout1.xml"/><Relationship Id="rId1" Type="http://schemas.openxmlformats.org/officeDocument/2006/relationships/vmlDrawing" Target="../drawings/vmlDrawing4.v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package" Target="../embeddings/Microsoft_Office_Word___5.docx"/><Relationship Id="rId2" Type="http://schemas.openxmlformats.org/officeDocument/2006/relationships/slideLayout" Target="../slideLayouts/slideLayout1.xml"/><Relationship Id="rId1" Type="http://schemas.openxmlformats.org/officeDocument/2006/relationships/vmlDrawing" Target="../drawings/vmlDrawing5.v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package" Target="../embeddings/Microsoft_Office_Word___6.docx"/><Relationship Id="rId2" Type="http://schemas.openxmlformats.org/officeDocument/2006/relationships/slideLayout" Target="../slideLayouts/slideLayout1.xml"/><Relationship Id="rId1" Type="http://schemas.openxmlformats.org/officeDocument/2006/relationships/vmlDrawing" Target="../drawings/vmlDrawing6.vml"/></Relationships>
</file>

<file path=ppt/slides/_rels/slide21.xml.rels><?xml version="1.0" encoding="UTF-8" standalone="yes"?>
<Relationships xmlns="http://schemas.openxmlformats.org/package/2006/relationships"><Relationship Id="rId3" Type="http://schemas.openxmlformats.org/officeDocument/2006/relationships/package" Target="../embeddings/Microsoft_Office_Word___7.docx"/><Relationship Id="rId2" Type="http://schemas.openxmlformats.org/officeDocument/2006/relationships/slideLayout" Target="../slideLayouts/slideLayout1.xml"/><Relationship Id="rId1" Type="http://schemas.openxmlformats.org/officeDocument/2006/relationships/vmlDrawing" Target="../drawings/vmlDrawing7.vml"/></Relationships>
</file>

<file path=ppt/slides/_rels/slide22.xml.rels><?xml version="1.0" encoding="UTF-8" standalone="yes"?>
<Relationships xmlns="http://schemas.openxmlformats.org/package/2006/relationships"><Relationship Id="rId3" Type="http://schemas.openxmlformats.org/officeDocument/2006/relationships/package" Target="../embeddings/Microsoft_Office_Word___8.docx"/><Relationship Id="rId2" Type="http://schemas.openxmlformats.org/officeDocument/2006/relationships/slideLayout" Target="../slideLayouts/slideLayout1.xml"/><Relationship Id="rId1" Type="http://schemas.openxmlformats.org/officeDocument/2006/relationships/vmlDrawing" Target="../drawings/vmlDrawing8.v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package" Target="../embeddings/Microsoft_Office_Word___9.docx"/><Relationship Id="rId2" Type="http://schemas.openxmlformats.org/officeDocument/2006/relationships/slideLayout" Target="../slideLayouts/slideLayout1.xml"/><Relationship Id="rId1" Type="http://schemas.openxmlformats.org/officeDocument/2006/relationships/vmlDrawing" Target="../drawings/vmlDrawing9.vml"/></Relationships>
</file>

<file path=ppt/slides/_rels/slide3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package" Target="../embeddings/Microsoft_Office_Word___10.docx"/><Relationship Id="rId2" Type="http://schemas.openxmlformats.org/officeDocument/2006/relationships/slideLayout" Target="../slideLayouts/slideLayout1.xml"/><Relationship Id="rId1" Type="http://schemas.openxmlformats.org/officeDocument/2006/relationships/vmlDrawing" Target="../drawings/vmlDrawing10.vml"/><Relationship Id="rId4" Type="http://schemas.openxmlformats.org/officeDocument/2006/relationships/package" Target="../embeddings/Microsoft_Office_Word___11.docx"/></Relationships>
</file>

<file path=ppt/slides/_rels/slide39.xml.rels><?xml version="1.0" encoding="UTF-8" standalone="yes"?>
<Relationships xmlns="http://schemas.openxmlformats.org/package/2006/relationships"><Relationship Id="rId3" Type="http://schemas.openxmlformats.org/officeDocument/2006/relationships/package" Target="../embeddings/Microsoft_Office_Word___12.docx"/><Relationship Id="rId2" Type="http://schemas.openxmlformats.org/officeDocument/2006/relationships/slideLayout" Target="../slideLayouts/slideLayout1.xml"/><Relationship Id="rId1" Type="http://schemas.openxmlformats.org/officeDocument/2006/relationships/vmlDrawing" Target="../drawings/vmlDrawing11.v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package" Target="../embeddings/Microsoft_Office_Word___13.docx"/><Relationship Id="rId2" Type="http://schemas.openxmlformats.org/officeDocument/2006/relationships/slideLayout" Target="../slideLayouts/slideLayout2.xml"/><Relationship Id="rId1" Type="http://schemas.openxmlformats.org/officeDocument/2006/relationships/vmlDrawing" Target="../drawings/vmlDrawing12.vml"/></Relationships>
</file>

<file path=ppt/slides/_rels/slide4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package" Target="../embeddings/Microsoft_Office_Word___14.docx"/><Relationship Id="rId2" Type="http://schemas.openxmlformats.org/officeDocument/2006/relationships/slideLayout" Target="../slideLayouts/slideLayout2.xml"/><Relationship Id="rId1" Type="http://schemas.openxmlformats.org/officeDocument/2006/relationships/vmlDrawing" Target="../drawings/vmlDrawing13.vml"/></Relationships>
</file>

<file path=ppt/slides/_rels/slide51.xml.rels><?xml version="1.0" encoding="UTF-8" standalone="yes"?>
<Relationships xmlns="http://schemas.openxmlformats.org/package/2006/relationships"><Relationship Id="rId3" Type="http://schemas.openxmlformats.org/officeDocument/2006/relationships/package" Target="../embeddings/Microsoft_Office_Word___15.docx"/><Relationship Id="rId2" Type="http://schemas.openxmlformats.org/officeDocument/2006/relationships/slideLayout" Target="../slideLayouts/slideLayout2.xml"/><Relationship Id="rId1" Type="http://schemas.openxmlformats.org/officeDocument/2006/relationships/vmlDrawing" Target="../drawings/vmlDrawing14.vml"/><Relationship Id="rId4" Type="http://schemas.openxmlformats.org/officeDocument/2006/relationships/image" Target="../media/image25.png"/></Relationships>
</file>

<file path=ppt/slides/_rels/slide5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package" Target="../embeddings/Microsoft_Office_Word___16.docx"/><Relationship Id="rId2" Type="http://schemas.openxmlformats.org/officeDocument/2006/relationships/slideLayout" Target="../slideLayouts/slideLayout2.xml"/><Relationship Id="rId1" Type="http://schemas.openxmlformats.org/officeDocument/2006/relationships/vmlDrawing" Target="../drawings/vmlDrawing15.vml"/></Relationships>
</file>

<file path=ppt/slides/_rels/slide5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1.xml"/><Relationship Id="rId1" Type="http://schemas.openxmlformats.org/officeDocument/2006/relationships/vmlDrawing" Target="../drawings/vmlDrawing1.v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1.xml"/><Relationship Id="rId1" Type="http://schemas.openxmlformats.org/officeDocument/2006/relationships/vmlDrawing" Target="../drawings/vmlDrawing2.v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180083" y="2636520"/>
            <a:ext cx="1105802" cy="815646"/>
            <a:chOff x="-1604504" y="2147667"/>
            <a:chExt cx="3687215" cy="2719712"/>
          </a:xfrm>
        </p:grpSpPr>
        <p:cxnSp>
          <p:nvCxnSpPr>
            <p:cNvPr id="7" name="直接连接符 6"/>
            <p:cNvCxnSpPr/>
            <p:nvPr/>
          </p:nvCxnSpPr>
          <p:spPr>
            <a:xfrm flipH="1">
              <a:off x="-1604504" y="2687623"/>
              <a:ext cx="2592288" cy="2179756"/>
            </a:xfrm>
            <a:prstGeom prst="line">
              <a:avLst/>
            </a:prstGeom>
            <a:noFill/>
            <a:ln w="76200" cap="flat" cmpd="sng" algn="ctr">
              <a:solidFill>
                <a:schemeClr val="tx2">
                  <a:lumMod val="50000"/>
                </a:schemeClr>
              </a:solidFill>
              <a:prstDash val="solid"/>
            </a:ln>
            <a:effectLst/>
          </p:spPr>
        </p:cxnSp>
        <p:cxnSp>
          <p:nvCxnSpPr>
            <p:cNvPr id="8" name="直接连接符 7"/>
            <p:cNvCxnSpPr/>
            <p:nvPr/>
          </p:nvCxnSpPr>
          <p:spPr>
            <a:xfrm flipH="1">
              <a:off x="-509577" y="2147667"/>
              <a:ext cx="2592288" cy="2179756"/>
            </a:xfrm>
            <a:prstGeom prst="line">
              <a:avLst/>
            </a:prstGeom>
            <a:noFill/>
            <a:ln w="12700" cap="flat" cmpd="sng" algn="ctr">
              <a:solidFill>
                <a:schemeClr val="tx2">
                  <a:lumMod val="50000"/>
                </a:schemeClr>
              </a:solidFill>
              <a:prstDash val="solid"/>
            </a:ln>
            <a:effectLst/>
          </p:spPr>
        </p:cxnSp>
      </p:grpSp>
      <p:grpSp>
        <p:nvGrpSpPr>
          <p:cNvPr id="9" name="组合 8"/>
          <p:cNvGrpSpPr/>
          <p:nvPr/>
        </p:nvGrpSpPr>
        <p:grpSpPr>
          <a:xfrm flipH="1" flipV="1">
            <a:off x="8735898" y="2665586"/>
            <a:ext cx="1105803" cy="815646"/>
            <a:chOff x="-1604504" y="2147667"/>
            <a:chExt cx="3687215" cy="2719712"/>
          </a:xfrm>
        </p:grpSpPr>
        <p:cxnSp>
          <p:nvCxnSpPr>
            <p:cNvPr id="10" name="直接连接符 9"/>
            <p:cNvCxnSpPr/>
            <p:nvPr/>
          </p:nvCxnSpPr>
          <p:spPr>
            <a:xfrm flipH="1">
              <a:off x="-1604504" y="2687623"/>
              <a:ext cx="2592288" cy="2179756"/>
            </a:xfrm>
            <a:prstGeom prst="line">
              <a:avLst/>
            </a:prstGeom>
            <a:noFill/>
            <a:ln w="76200" cap="flat" cmpd="sng" algn="ctr">
              <a:solidFill>
                <a:sysClr val="windowText" lastClr="000000">
                  <a:lumMod val="85000"/>
                  <a:lumOff val="15000"/>
                </a:sysClr>
              </a:solidFill>
              <a:prstDash val="solid"/>
            </a:ln>
            <a:effectLst/>
          </p:spPr>
        </p:cxnSp>
        <p:cxnSp>
          <p:nvCxnSpPr>
            <p:cNvPr id="11" name="直接连接符 10"/>
            <p:cNvCxnSpPr/>
            <p:nvPr/>
          </p:nvCxnSpPr>
          <p:spPr>
            <a:xfrm flipH="1">
              <a:off x="-509577" y="2147667"/>
              <a:ext cx="2592288" cy="2179756"/>
            </a:xfrm>
            <a:prstGeom prst="line">
              <a:avLst/>
            </a:prstGeom>
            <a:noFill/>
            <a:ln w="12700" cap="flat" cmpd="sng" algn="ctr">
              <a:solidFill>
                <a:sysClr val="windowText" lastClr="000000">
                  <a:lumMod val="85000"/>
                  <a:lumOff val="15000"/>
                </a:sysClr>
              </a:solidFill>
              <a:prstDash val="solid"/>
            </a:ln>
            <a:effectLst/>
          </p:spPr>
        </p:cxnSp>
      </p:grpSp>
      <p:sp>
        <p:nvSpPr>
          <p:cNvPr id="12" name="文本框 11"/>
          <p:cNvSpPr txBox="1"/>
          <p:nvPr/>
        </p:nvSpPr>
        <p:spPr>
          <a:xfrm>
            <a:off x="2969260" y="2585720"/>
            <a:ext cx="6252845" cy="922020"/>
          </a:xfrm>
          <a:prstGeom prst="rect">
            <a:avLst/>
          </a:prstGeom>
          <a:noFill/>
        </p:spPr>
        <p:txBody>
          <a:bodyPr wrap="square" rtlCol="0">
            <a:spAutoFit/>
          </a:bodyPr>
          <a:lstStyle/>
          <a:p>
            <a:pPr algn="ctr"/>
            <a:r>
              <a:rPr lang="zh-CN" altLang="en-US" sz="5400" b="1" dirty="0">
                <a:solidFill>
                  <a:srgbClr val="4D4D4D"/>
                </a:solidFill>
                <a:latin typeface="方正姚体" panose="02010601030101010101" charset="-122"/>
                <a:ea typeface="方正姚体" panose="02010601030101010101" charset="-122"/>
                <a:cs typeface="方正姚体" panose="02010601030101010101" charset="-122"/>
                <a:sym typeface="+mn-ea"/>
              </a:rPr>
              <a:t>基础自主导学</a:t>
            </a:r>
          </a:p>
        </p:txBody>
      </p:sp>
    </p:spTree>
    <p:extLst>
      <p:ext uri="{BB962C8B-B14F-4D97-AF65-F5344CB8AC3E}">
        <p14:creationId xmlns:p14="http://schemas.microsoft.com/office/powerpoint/2010/main" xmlns="" val="204899144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411881"/>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判断溶液是否饱和的方法。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一般来说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要确定某一溶液是否饱和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只要看在一定温度下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溶质为气体时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还需指明压强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在一定量的溶剂里有没有不能继续溶解的溶质存在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那么这种溶液就是</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饱和</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溶液。只有指明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在一定温度下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在一定量的溶剂里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饱和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不饱和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才有确定的意义。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饱和溶液与不饱和溶液的一般转化方法。</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Z141.eps" descr="id:2147506133;FounderCES"/>
          <p:cNvPicPr>
            <a:picLocks noChangeAspect="1"/>
          </p:cNvPicPr>
          <p:nvPr/>
        </p:nvPicPr>
        <p:blipFill>
          <a:blip r:embed="rId2">
            <a:clrChange>
              <a:clrFrom>
                <a:srgbClr val="FFFFFF"/>
              </a:clrFrom>
              <a:clrTo>
                <a:srgbClr val="FFFFFF">
                  <a:alpha val="0"/>
                </a:srgbClr>
              </a:clrTo>
            </a:clrChange>
          </a:blip>
          <a:stretch>
            <a:fillRect/>
          </a:stretch>
        </p:blipFill>
        <p:spPr>
          <a:xfrm>
            <a:off x="1630008" y="4683341"/>
            <a:ext cx="8931984" cy="1235618"/>
          </a:xfrm>
          <a:prstGeom prst="rect">
            <a:avLst/>
          </a:prstGeom>
        </p:spPr>
      </p:pic>
      <p:sp>
        <p:nvSpPr>
          <p:cNvPr id="5" name="矩形 4">
            <a:extLst>
              <a:ext uri="{FF2B5EF4-FFF2-40B4-BE49-F238E27FC236}">
                <a16:creationId xmlns="" xmlns:a16="http://schemas.microsoft.com/office/drawing/2014/main" id="{8A90BD6A-DAC1-4175-BADE-A70FD2E31095}"/>
              </a:ext>
            </a:extLst>
          </p:cNvPr>
          <p:cNvSpPr/>
          <p:nvPr/>
        </p:nvSpPr>
        <p:spPr>
          <a:xfrm>
            <a:off x="9146740" y="2232680"/>
            <a:ext cx="79797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6" name="直接连接符 5">
            <a:extLst>
              <a:ext uri="{FF2B5EF4-FFF2-40B4-BE49-F238E27FC236}">
                <a16:creationId xmlns="" xmlns:a16="http://schemas.microsoft.com/office/drawing/2014/main" id="{94F29B7E-74BF-4821-88B9-C8400B1817B7}"/>
              </a:ext>
            </a:extLst>
          </p:cNvPr>
          <p:cNvCxnSpPr>
            <a:cxnSpLocks/>
          </p:cNvCxnSpPr>
          <p:nvPr/>
        </p:nvCxnSpPr>
        <p:spPr>
          <a:xfrm>
            <a:off x="9146740" y="2710414"/>
            <a:ext cx="7979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 xmlns:a16="http://schemas.microsoft.com/office/drawing/2014/main" id="{8A90BD6A-DAC1-4175-BADE-A70FD2E31095}"/>
              </a:ext>
            </a:extLst>
          </p:cNvPr>
          <p:cNvSpPr/>
          <p:nvPr/>
        </p:nvSpPr>
        <p:spPr>
          <a:xfrm>
            <a:off x="4061527" y="4594568"/>
            <a:ext cx="1574404"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8" name="矩形 7">
            <a:extLst>
              <a:ext uri="{FF2B5EF4-FFF2-40B4-BE49-F238E27FC236}">
                <a16:creationId xmlns="" xmlns:a16="http://schemas.microsoft.com/office/drawing/2014/main" id="{8A90BD6A-DAC1-4175-BADE-A70FD2E31095}"/>
              </a:ext>
            </a:extLst>
          </p:cNvPr>
          <p:cNvSpPr/>
          <p:nvPr/>
        </p:nvSpPr>
        <p:spPr>
          <a:xfrm>
            <a:off x="6023755" y="4594568"/>
            <a:ext cx="729844"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9" name="矩形 8">
            <a:extLst>
              <a:ext uri="{FF2B5EF4-FFF2-40B4-BE49-F238E27FC236}">
                <a16:creationId xmlns="" xmlns:a16="http://schemas.microsoft.com/office/drawing/2014/main" id="{8A90BD6A-DAC1-4175-BADE-A70FD2E31095}"/>
              </a:ext>
            </a:extLst>
          </p:cNvPr>
          <p:cNvSpPr/>
          <p:nvPr/>
        </p:nvSpPr>
        <p:spPr>
          <a:xfrm>
            <a:off x="3496333" y="5453485"/>
            <a:ext cx="1587252"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0" name="矩形 9">
            <a:extLst>
              <a:ext uri="{FF2B5EF4-FFF2-40B4-BE49-F238E27FC236}">
                <a16:creationId xmlns="" xmlns:a16="http://schemas.microsoft.com/office/drawing/2014/main" id="{8A90BD6A-DAC1-4175-BADE-A70FD2E31095}"/>
              </a:ext>
            </a:extLst>
          </p:cNvPr>
          <p:cNvSpPr/>
          <p:nvPr/>
        </p:nvSpPr>
        <p:spPr>
          <a:xfrm>
            <a:off x="6579790" y="5422280"/>
            <a:ext cx="740240" cy="442680"/>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Tree>
    <p:extLst>
      <p:ext uri="{BB962C8B-B14F-4D97-AF65-F5344CB8AC3E}">
        <p14:creationId xmlns:p14="http://schemas.microsoft.com/office/powerpoint/2010/main" xmlns="" val="409365682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463836"/>
            <a:ext cx="10807700" cy="53541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浓溶液和稀溶液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区别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在一定量的溶液中若含溶质</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较多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属于浓溶液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若含溶质</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较少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属于稀溶液。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浓溶液</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不一定</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是饱和溶液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稀溶液</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不一定</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是不饱和溶液。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固体的溶解度</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定义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一定温度</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某固态物质在</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100 g</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溶剂里达到</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饱和</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时所溶解的质量。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 xmlns:a16="http://schemas.microsoft.com/office/drawing/2014/main" id="{8A90BD6A-DAC1-4175-BADE-A70FD2E31095}"/>
              </a:ext>
            </a:extLst>
          </p:cNvPr>
          <p:cNvSpPr/>
          <p:nvPr/>
        </p:nvSpPr>
        <p:spPr>
          <a:xfrm>
            <a:off x="7361874" y="1110462"/>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5" name="直接连接符 4">
            <a:extLst>
              <a:ext uri="{FF2B5EF4-FFF2-40B4-BE49-F238E27FC236}">
                <a16:creationId xmlns="" xmlns:a16="http://schemas.microsoft.com/office/drawing/2014/main" id="{94F29B7E-74BF-4821-88B9-C8400B1817B7}"/>
              </a:ext>
            </a:extLst>
          </p:cNvPr>
          <p:cNvCxnSpPr>
            <a:cxnSpLocks/>
          </p:cNvCxnSpPr>
          <p:nvPr/>
        </p:nvCxnSpPr>
        <p:spPr>
          <a:xfrm>
            <a:off x="7361874" y="1588196"/>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 xmlns:a16="http://schemas.microsoft.com/office/drawing/2014/main" id="{8A90BD6A-DAC1-4175-BADE-A70FD2E31095}"/>
              </a:ext>
            </a:extLst>
          </p:cNvPr>
          <p:cNvSpPr/>
          <p:nvPr/>
        </p:nvSpPr>
        <p:spPr>
          <a:xfrm>
            <a:off x="1594920" y="1702744"/>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7" name="直接连接符 6">
            <a:extLst>
              <a:ext uri="{FF2B5EF4-FFF2-40B4-BE49-F238E27FC236}">
                <a16:creationId xmlns="" xmlns:a16="http://schemas.microsoft.com/office/drawing/2014/main" id="{94F29B7E-74BF-4821-88B9-C8400B1817B7}"/>
              </a:ext>
            </a:extLst>
          </p:cNvPr>
          <p:cNvCxnSpPr>
            <a:cxnSpLocks/>
          </p:cNvCxnSpPr>
          <p:nvPr/>
        </p:nvCxnSpPr>
        <p:spPr>
          <a:xfrm>
            <a:off x="1594920" y="2170087"/>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 xmlns:a16="http://schemas.microsoft.com/office/drawing/2014/main" id="{8A90BD6A-DAC1-4175-BADE-A70FD2E31095}"/>
              </a:ext>
            </a:extLst>
          </p:cNvPr>
          <p:cNvSpPr/>
          <p:nvPr/>
        </p:nvSpPr>
        <p:spPr>
          <a:xfrm>
            <a:off x="3717735" y="2284635"/>
            <a:ext cx="1204486"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9" name="直接连接符 8">
            <a:extLst>
              <a:ext uri="{FF2B5EF4-FFF2-40B4-BE49-F238E27FC236}">
                <a16:creationId xmlns="" xmlns:a16="http://schemas.microsoft.com/office/drawing/2014/main" id="{94F29B7E-74BF-4821-88B9-C8400B1817B7}"/>
              </a:ext>
            </a:extLst>
          </p:cNvPr>
          <p:cNvCxnSpPr>
            <a:cxnSpLocks/>
          </p:cNvCxnSpPr>
          <p:nvPr/>
        </p:nvCxnSpPr>
        <p:spPr>
          <a:xfrm>
            <a:off x="3717735" y="2762369"/>
            <a:ext cx="120448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 xmlns:a16="http://schemas.microsoft.com/office/drawing/2014/main" id="{8A90BD6A-DAC1-4175-BADE-A70FD2E31095}"/>
              </a:ext>
            </a:extLst>
          </p:cNvPr>
          <p:cNvSpPr/>
          <p:nvPr/>
        </p:nvSpPr>
        <p:spPr>
          <a:xfrm>
            <a:off x="8341690" y="2284635"/>
            <a:ext cx="1204486"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2" name="直接连接符 11">
            <a:extLst>
              <a:ext uri="{FF2B5EF4-FFF2-40B4-BE49-F238E27FC236}">
                <a16:creationId xmlns="" xmlns:a16="http://schemas.microsoft.com/office/drawing/2014/main" id="{94F29B7E-74BF-4821-88B9-C8400B1817B7}"/>
              </a:ext>
            </a:extLst>
          </p:cNvPr>
          <p:cNvCxnSpPr>
            <a:cxnSpLocks/>
          </p:cNvCxnSpPr>
          <p:nvPr/>
        </p:nvCxnSpPr>
        <p:spPr>
          <a:xfrm>
            <a:off x="8341690" y="2762369"/>
            <a:ext cx="120448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 xmlns:a16="http://schemas.microsoft.com/office/drawing/2014/main" id="{8A90BD6A-DAC1-4175-BADE-A70FD2E31095}"/>
              </a:ext>
            </a:extLst>
          </p:cNvPr>
          <p:cNvSpPr/>
          <p:nvPr/>
        </p:nvSpPr>
        <p:spPr>
          <a:xfrm>
            <a:off x="1472591" y="4622590"/>
            <a:ext cx="1621536"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4" name="直接连接符 13">
            <a:extLst>
              <a:ext uri="{FF2B5EF4-FFF2-40B4-BE49-F238E27FC236}">
                <a16:creationId xmlns="" xmlns:a16="http://schemas.microsoft.com/office/drawing/2014/main" id="{94F29B7E-74BF-4821-88B9-C8400B1817B7}"/>
              </a:ext>
            </a:extLst>
          </p:cNvPr>
          <p:cNvCxnSpPr>
            <a:cxnSpLocks/>
          </p:cNvCxnSpPr>
          <p:nvPr/>
        </p:nvCxnSpPr>
        <p:spPr>
          <a:xfrm>
            <a:off x="1472591" y="5100324"/>
            <a:ext cx="16215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 xmlns:a16="http://schemas.microsoft.com/office/drawing/2014/main" id="{8A90BD6A-DAC1-4175-BADE-A70FD2E31095}"/>
              </a:ext>
            </a:extLst>
          </p:cNvPr>
          <p:cNvSpPr/>
          <p:nvPr/>
        </p:nvSpPr>
        <p:spPr>
          <a:xfrm>
            <a:off x="6075963" y="4653763"/>
            <a:ext cx="885946"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8" name="直接连接符 17">
            <a:extLst>
              <a:ext uri="{FF2B5EF4-FFF2-40B4-BE49-F238E27FC236}">
                <a16:creationId xmlns="" xmlns:a16="http://schemas.microsoft.com/office/drawing/2014/main" id="{94F29B7E-74BF-4821-88B9-C8400B1817B7}"/>
              </a:ext>
            </a:extLst>
          </p:cNvPr>
          <p:cNvCxnSpPr>
            <a:cxnSpLocks/>
          </p:cNvCxnSpPr>
          <p:nvPr/>
        </p:nvCxnSpPr>
        <p:spPr>
          <a:xfrm>
            <a:off x="6075963" y="5121106"/>
            <a:ext cx="88594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 xmlns:a16="http://schemas.microsoft.com/office/drawing/2014/main" id="{8A90BD6A-DAC1-4175-BADE-A70FD2E31095}"/>
              </a:ext>
            </a:extLst>
          </p:cNvPr>
          <p:cNvSpPr/>
          <p:nvPr/>
        </p:nvSpPr>
        <p:spPr>
          <a:xfrm>
            <a:off x="9003638" y="4623555"/>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20" name="直接连接符 19">
            <a:extLst>
              <a:ext uri="{FF2B5EF4-FFF2-40B4-BE49-F238E27FC236}">
                <a16:creationId xmlns="" xmlns:a16="http://schemas.microsoft.com/office/drawing/2014/main" id="{94F29B7E-74BF-4821-88B9-C8400B1817B7}"/>
              </a:ext>
            </a:extLst>
          </p:cNvPr>
          <p:cNvCxnSpPr>
            <a:cxnSpLocks/>
          </p:cNvCxnSpPr>
          <p:nvPr/>
        </p:nvCxnSpPr>
        <p:spPr>
          <a:xfrm>
            <a:off x="9003638" y="5101289"/>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04610635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9"/>
                                        </p:tgtEl>
                                      </p:cBhvr>
                                    </p:animEffect>
                                    <p:set>
                                      <p:cBhvr>
                                        <p:cTn id="37"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11" grpId="0" animBg="1"/>
      <p:bldP spid="13" grpId="0" animBg="1"/>
      <p:bldP spid="16" grpId="0" animBg="1"/>
      <p:bldP spid="1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26182"/>
            <a:ext cx="10807700" cy="53322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四要素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条件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一定温度。因为物质的溶解度随温度的变化而变化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不指明温度时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溶解度没有意义。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标准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:100 g</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溶剂。物质的溶解量与溶剂量成正比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为了便于比较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要取等量溶剂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且溶剂质量为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100 g,</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而不是溶液的质量。</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状态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饱和状态。只有在一定温度下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,100 g</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溶剂中溶质达到饱和时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溶解的溶质的量才是一个定值</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且是最大溶解量。</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单位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克。因为溶解度实质上是溶质的质量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所以溶解度的单位为克。</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3131482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429363"/>
            <a:ext cx="10807700" cy="35813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影响因素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溶质、溶剂</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的性质。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外因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温度。</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大多数物质的溶解度随温度升高而</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增大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KNO</a:t>
            </a:r>
            <a:r>
              <a:rPr lang="en-US" altLang="zh-CN" sz="3200" b="1" baseline="-25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少数物质的溶解度受温度影响</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很小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3200" b="1"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rPr>
              <a:t>NaCl</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极少数物质的溶解度随温度升高而</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减小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3200" b="1"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(OH)</a:t>
            </a:r>
            <a:r>
              <a:rPr lang="en-US" altLang="zh-CN" sz="3200" b="1" baseline="-25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 xmlns:a16="http://schemas.microsoft.com/office/drawing/2014/main" id="{8A90BD6A-DAC1-4175-BADE-A70FD2E31095}"/>
              </a:ext>
            </a:extLst>
          </p:cNvPr>
          <p:cNvSpPr/>
          <p:nvPr/>
        </p:nvSpPr>
        <p:spPr>
          <a:xfrm>
            <a:off x="2405411" y="2097602"/>
            <a:ext cx="205228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5" name="直接连接符 4">
            <a:extLst>
              <a:ext uri="{FF2B5EF4-FFF2-40B4-BE49-F238E27FC236}">
                <a16:creationId xmlns="" xmlns:a16="http://schemas.microsoft.com/office/drawing/2014/main" id="{94F29B7E-74BF-4821-88B9-C8400B1817B7}"/>
              </a:ext>
            </a:extLst>
          </p:cNvPr>
          <p:cNvCxnSpPr>
            <a:cxnSpLocks/>
          </p:cNvCxnSpPr>
          <p:nvPr/>
        </p:nvCxnSpPr>
        <p:spPr>
          <a:xfrm>
            <a:off x="2405411" y="2554554"/>
            <a:ext cx="205228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 xmlns:a16="http://schemas.microsoft.com/office/drawing/2014/main" id="{8A90BD6A-DAC1-4175-BADE-A70FD2E31095}"/>
              </a:ext>
            </a:extLst>
          </p:cNvPr>
          <p:cNvSpPr/>
          <p:nvPr/>
        </p:nvSpPr>
        <p:spPr>
          <a:xfrm>
            <a:off x="7476174" y="3261383"/>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1" name="直接连接符 10">
            <a:extLst>
              <a:ext uri="{FF2B5EF4-FFF2-40B4-BE49-F238E27FC236}">
                <a16:creationId xmlns="" xmlns:a16="http://schemas.microsoft.com/office/drawing/2014/main" id="{94F29B7E-74BF-4821-88B9-C8400B1817B7}"/>
              </a:ext>
            </a:extLst>
          </p:cNvPr>
          <p:cNvCxnSpPr>
            <a:cxnSpLocks/>
          </p:cNvCxnSpPr>
          <p:nvPr/>
        </p:nvCxnSpPr>
        <p:spPr>
          <a:xfrm>
            <a:off x="7476174" y="3728726"/>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 xmlns:a16="http://schemas.microsoft.com/office/drawing/2014/main" id="{8A90BD6A-DAC1-4175-BADE-A70FD2E31095}"/>
              </a:ext>
            </a:extLst>
          </p:cNvPr>
          <p:cNvSpPr/>
          <p:nvPr/>
        </p:nvSpPr>
        <p:spPr>
          <a:xfrm>
            <a:off x="8800620" y="3282165"/>
            <a:ext cx="1086724"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3" name="直接连接符 12">
            <a:extLst>
              <a:ext uri="{FF2B5EF4-FFF2-40B4-BE49-F238E27FC236}">
                <a16:creationId xmlns="" xmlns:a16="http://schemas.microsoft.com/office/drawing/2014/main" id="{94F29B7E-74BF-4821-88B9-C8400B1817B7}"/>
              </a:ext>
            </a:extLst>
          </p:cNvPr>
          <p:cNvCxnSpPr>
            <a:cxnSpLocks/>
          </p:cNvCxnSpPr>
          <p:nvPr/>
        </p:nvCxnSpPr>
        <p:spPr>
          <a:xfrm>
            <a:off x="8800620" y="3749508"/>
            <a:ext cx="108672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 xmlns:a16="http://schemas.microsoft.com/office/drawing/2014/main" id="{8A90BD6A-DAC1-4175-BADE-A70FD2E31095}"/>
              </a:ext>
            </a:extLst>
          </p:cNvPr>
          <p:cNvSpPr/>
          <p:nvPr/>
        </p:nvSpPr>
        <p:spPr>
          <a:xfrm>
            <a:off x="6682939" y="3840626"/>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6" name="直接连接符 15">
            <a:extLst>
              <a:ext uri="{FF2B5EF4-FFF2-40B4-BE49-F238E27FC236}">
                <a16:creationId xmlns="" xmlns:a16="http://schemas.microsoft.com/office/drawing/2014/main" id="{94F29B7E-74BF-4821-88B9-C8400B1817B7}"/>
              </a:ext>
            </a:extLst>
          </p:cNvPr>
          <p:cNvCxnSpPr>
            <a:cxnSpLocks/>
          </p:cNvCxnSpPr>
          <p:nvPr/>
        </p:nvCxnSpPr>
        <p:spPr>
          <a:xfrm>
            <a:off x="6682939" y="4307969"/>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 xmlns:a16="http://schemas.microsoft.com/office/drawing/2014/main" id="{8A90BD6A-DAC1-4175-BADE-A70FD2E31095}"/>
              </a:ext>
            </a:extLst>
          </p:cNvPr>
          <p:cNvSpPr/>
          <p:nvPr/>
        </p:nvSpPr>
        <p:spPr>
          <a:xfrm>
            <a:off x="7998674" y="3840626"/>
            <a:ext cx="946528"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9" name="直接连接符 18">
            <a:extLst>
              <a:ext uri="{FF2B5EF4-FFF2-40B4-BE49-F238E27FC236}">
                <a16:creationId xmlns="" xmlns:a16="http://schemas.microsoft.com/office/drawing/2014/main" id="{94F29B7E-74BF-4821-88B9-C8400B1817B7}"/>
              </a:ext>
            </a:extLst>
          </p:cNvPr>
          <p:cNvCxnSpPr>
            <a:cxnSpLocks/>
          </p:cNvCxnSpPr>
          <p:nvPr/>
        </p:nvCxnSpPr>
        <p:spPr>
          <a:xfrm>
            <a:off x="7998674" y="4307969"/>
            <a:ext cx="94652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 xmlns:a16="http://schemas.microsoft.com/office/drawing/2014/main" id="{8A90BD6A-DAC1-4175-BADE-A70FD2E31095}"/>
              </a:ext>
            </a:extLst>
          </p:cNvPr>
          <p:cNvSpPr/>
          <p:nvPr/>
        </p:nvSpPr>
        <p:spPr>
          <a:xfrm>
            <a:off x="7455392" y="4425677"/>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21" name="直接连接符 20">
            <a:extLst>
              <a:ext uri="{FF2B5EF4-FFF2-40B4-BE49-F238E27FC236}">
                <a16:creationId xmlns="" xmlns:a16="http://schemas.microsoft.com/office/drawing/2014/main" id="{94F29B7E-74BF-4821-88B9-C8400B1817B7}"/>
              </a:ext>
            </a:extLst>
          </p:cNvPr>
          <p:cNvCxnSpPr>
            <a:cxnSpLocks/>
          </p:cNvCxnSpPr>
          <p:nvPr/>
        </p:nvCxnSpPr>
        <p:spPr>
          <a:xfrm>
            <a:off x="7455392" y="4903411"/>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 xmlns:a16="http://schemas.microsoft.com/office/drawing/2014/main" id="{8A90BD6A-DAC1-4175-BADE-A70FD2E31095}"/>
              </a:ext>
            </a:extLst>
          </p:cNvPr>
          <p:cNvSpPr/>
          <p:nvPr/>
        </p:nvSpPr>
        <p:spPr>
          <a:xfrm>
            <a:off x="8785265" y="4467241"/>
            <a:ext cx="1558655"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23" name="直接连接符 22">
            <a:extLst>
              <a:ext uri="{FF2B5EF4-FFF2-40B4-BE49-F238E27FC236}">
                <a16:creationId xmlns="" xmlns:a16="http://schemas.microsoft.com/office/drawing/2014/main" id="{94F29B7E-74BF-4821-88B9-C8400B1817B7}"/>
              </a:ext>
            </a:extLst>
          </p:cNvPr>
          <p:cNvCxnSpPr>
            <a:cxnSpLocks/>
          </p:cNvCxnSpPr>
          <p:nvPr/>
        </p:nvCxnSpPr>
        <p:spPr>
          <a:xfrm>
            <a:off x="8785265" y="4934584"/>
            <a:ext cx="155865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73026775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5"/>
                                        </p:tgtEl>
                                      </p:cBhvr>
                                    </p:animEffect>
                                    <p:set>
                                      <p:cBhvr>
                                        <p:cTn id="22" dur="1" fill="hold">
                                          <p:stCondLst>
                                            <p:cond delay="499"/>
                                          </p:stCondLst>
                                        </p:cTn>
                                        <p:tgtEl>
                                          <p:spTgt spid="1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8"/>
                                        </p:tgtEl>
                                      </p:cBhvr>
                                    </p:animEffect>
                                    <p:set>
                                      <p:cBhvr>
                                        <p:cTn id="27" dur="1" fill="hold">
                                          <p:stCondLst>
                                            <p:cond delay="499"/>
                                          </p:stCondLst>
                                        </p:cTn>
                                        <p:tgtEl>
                                          <p:spTgt spid="1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20"/>
                                        </p:tgtEl>
                                      </p:cBhvr>
                                    </p:animEffect>
                                    <p:set>
                                      <p:cBhvr>
                                        <p:cTn id="32" dur="1" fill="hold">
                                          <p:stCondLst>
                                            <p:cond delay="499"/>
                                          </p:stCondLst>
                                        </p:cTn>
                                        <p:tgtEl>
                                          <p:spTgt spid="2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22"/>
                                        </p:tgtEl>
                                      </p:cBhvr>
                                    </p:animEffect>
                                    <p:set>
                                      <p:cBhvr>
                                        <p:cTn id="37"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2" grpId="0" animBg="1"/>
      <p:bldP spid="15" grpId="0" animBg="1"/>
      <p:bldP spid="18" grpId="0" animBg="1"/>
      <p:bldP spid="20" grpId="0" animBg="1"/>
      <p:bldP spid="2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24843"/>
            <a:ext cx="10807700" cy="239950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溶解度曲线及其应用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定义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用横坐标表示</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温度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纵坐标表示</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溶解度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画出物质的溶解度随温度变化的曲线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这种曲线叫做溶解度曲线。</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溶解度曲线的意义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Z140.eps" descr="id:2147506140;FounderCES"/>
          <p:cNvPicPr/>
          <p:nvPr/>
        </p:nvPicPr>
        <p:blipFill>
          <a:blip r:embed="rId2">
            <a:clrChange>
              <a:clrFrom>
                <a:srgbClr val="FFFFFF"/>
              </a:clrFrom>
              <a:clrTo>
                <a:srgbClr val="FFFFFF">
                  <a:alpha val="0"/>
                </a:srgbClr>
              </a:clrTo>
            </a:clrChange>
          </a:blip>
          <a:stretch>
            <a:fillRect/>
          </a:stretch>
        </p:blipFill>
        <p:spPr>
          <a:xfrm>
            <a:off x="3412536" y="2775718"/>
            <a:ext cx="5366927" cy="3415983"/>
          </a:xfrm>
          <a:prstGeom prst="rect">
            <a:avLst/>
          </a:prstGeom>
        </p:spPr>
      </p:pic>
      <p:sp>
        <p:nvSpPr>
          <p:cNvPr id="5" name="矩形 4">
            <a:extLst>
              <a:ext uri="{FF2B5EF4-FFF2-40B4-BE49-F238E27FC236}">
                <a16:creationId xmlns="" xmlns:a16="http://schemas.microsoft.com/office/drawing/2014/main" id="{8A90BD6A-DAC1-4175-BADE-A70FD2E31095}"/>
              </a:ext>
            </a:extLst>
          </p:cNvPr>
          <p:cNvSpPr/>
          <p:nvPr/>
        </p:nvSpPr>
        <p:spPr>
          <a:xfrm>
            <a:off x="4857665" y="881860"/>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6" name="直接连接符 5">
            <a:extLst>
              <a:ext uri="{FF2B5EF4-FFF2-40B4-BE49-F238E27FC236}">
                <a16:creationId xmlns="" xmlns:a16="http://schemas.microsoft.com/office/drawing/2014/main" id="{94F29B7E-74BF-4821-88B9-C8400B1817B7}"/>
              </a:ext>
            </a:extLst>
          </p:cNvPr>
          <p:cNvCxnSpPr>
            <a:cxnSpLocks/>
          </p:cNvCxnSpPr>
          <p:nvPr/>
        </p:nvCxnSpPr>
        <p:spPr>
          <a:xfrm>
            <a:off x="4857665" y="1349203"/>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 xmlns:a16="http://schemas.microsoft.com/office/drawing/2014/main" id="{8A90BD6A-DAC1-4175-BADE-A70FD2E31095}"/>
              </a:ext>
            </a:extLst>
          </p:cNvPr>
          <p:cNvSpPr/>
          <p:nvPr/>
        </p:nvSpPr>
        <p:spPr>
          <a:xfrm>
            <a:off x="7831615" y="881860"/>
            <a:ext cx="1195934"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8" name="直接连接符 7">
            <a:extLst>
              <a:ext uri="{FF2B5EF4-FFF2-40B4-BE49-F238E27FC236}">
                <a16:creationId xmlns="" xmlns:a16="http://schemas.microsoft.com/office/drawing/2014/main" id="{94F29B7E-74BF-4821-88B9-C8400B1817B7}"/>
              </a:ext>
            </a:extLst>
          </p:cNvPr>
          <p:cNvCxnSpPr>
            <a:cxnSpLocks/>
          </p:cNvCxnSpPr>
          <p:nvPr/>
        </p:nvCxnSpPr>
        <p:spPr>
          <a:xfrm>
            <a:off x="7831615" y="1349203"/>
            <a:ext cx="119593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62942075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881644010"/>
              </p:ext>
            </p:extLst>
          </p:nvPr>
        </p:nvGraphicFramePr>
        <p:xfrm>
          <a:off x="692150" y="1408665"/>
          <a:ext cx="10807700" cy="4398579"/>
        </p:xfrm>
        <a:graphic>
          <a:graphicData uri="http://schemas.openxmlformats.org/presentationml/2006/ole">
            <p:oleObj spid="_x0000_s3096" name="文档" r:id="rId3" imgW="3826154" imgH="1557190" progId="Word.Document.12">
              <p:embed/>
            </p:oleObj>
          </a:graphicData>
        </a:graphic>
      </p:graphicFrame>
    </p:spTree>
    <p:extLst>
      <p:ext uri="{BB962C8B-B14F-4D97-AF65-F5344CB8AC3E}">
        <p14:creationId xmlns:p14="http://schemas.microsoft.com/office/powerpoint/2010/main" xmlns="" val="323412815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107079552"/>
              </p:ext>
            </p:extLst>
          </p:nvPr>
        </p:nvGraphicFramePr>
        <p:xfrm>
          <a:off x="692150" y="711649"/>
          <a:ext cx="10807700" cy="5605575"/>
        </p:xfrm>
        <a:graphic>
          <a:graphicData uri="http://schemas.openxmlformats.org/presentationml/2006/ole">
            <p:oleObj spid="_x0000_s4120" name="文档" r:id="rId3" imgW="3826154" imgH="1984492" progId="Word.Document.12">
              <p:embed/>
            </p:oleObj>
          </a:graphicData>
        </a:graphic>
      </p:graphicFrame>
    </p:spTree>
    <p:extLst>
      <p:ext uri="{BB962C8B-B14F-4D97-AF65-F5344CB8AC3E}">
        <p14:creationId xmlns:p14="http://schemas.microsoft.com/office/powerpoint/2010/main" xmlns="" val="184082893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36575"/>
            <a:ext cx="10807700" cy="53322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溶解度曲线的变化规律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大多数固体物质的溶解度随温度升高而增大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表现为曲线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坡度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KNO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少数固体物质的溶解度受温度的影响很小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表现为曲线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坡度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NaCl</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极少数物质的溶解度随温度的升高而减小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表现为曲线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坡度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溶解度曲线的应用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可以查出某种物质在某温度下的溶解度。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可以比较不同物质在同一温度下的溶解度大小。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可以确定温度对溶解度的影响状况。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根据溶解度曲线确定怎样制得某温度时该物质的饱和溶液。</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1263783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15794"/>
            <a:ext cx="10807700" cy="53541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气体的溶解度</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定义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在压强为</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101 </a:t>
            </a:r>
            <a:r>
              <a:rPr lang="en-US" altLang="zh-CN" sz="3200" b="1"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rPr>
              <a:t>kPa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和一定</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温度</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时气体溶解在</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体积</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水里达到</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饱和状态</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时的气体</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体积</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影响因素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溶质和溶剂</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的性质。</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外因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随温度升高而</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减小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随压强增大而</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增大</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结晶</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定义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溶解在溶液中的</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溶质</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从溶液中以</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晶体</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的形式析出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这一过程叫做结晶。</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降温</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蒸发溶剂</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结晶。</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 xmlns:a16="http://schemas.microsoft.com/office/drawing/2014/main" id="{8A90BD6A-DAC1-4175-BADE-A70FD2E31095}"/>
              </a:ext>
            </a:extLst>
          </p:cNvPr>
          <p:cNvSpPr/>
          <p:nvPr/>
        </p:nvSpPr>
        <p:spPr>
          <a:xfrm>
            <a:off x="4130302" y="1172812"/>
            <a:ext cx="136648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5" name="直接连接符 4">
            <a:extLst>
              <a:ext uri="{FF2B5EF4-FFF2-40B4-BE49-F238E27FC236}">
                <a16:creationId xmlns="" xmlns:a16="http://schemas.microsoft.com/office/drawing/2014/main" id="{94F29B7E-74BF-4821-88B9-C8400B1817B7}"/>
              </a:ext>
            </a:extLst>
          </p:cNvPr>
          <p:cNvCxnSpPr>
            <a:cxnSpLocks/>
          </p:cNvCxnSpPr>
          <p:nvPr/>
        </p:nvCxnSpPr>
        <p:spPr>
          <a:xfrm>
            <a:off x="4130302" y="1640155"/>
            <a:ext cx="136648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 xmlns:a16="http://schemas.microsoft.com/office/drawing/2014/main" id="{8A90BD6A-DAC1-4175-BADE-A70FD2E31095}"/>
              </a:ext>
            </a:extLst>
          </p:cNvPr>
          <p:cNvSpPr/>
          <p:nvPr/>
        </p:nvSpPr>
        <p:spPr>
          <a:xfrm>
            <a:off x="6721668" y="1163598"/>
            <a:ext cx="80595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8" name="直接连接符 7">
            <a:extLst>
              <a:ext uri="{FF2B5EF4-FFF2-40B4-BE49-F238E27FC236}">
                <a16:creationId xmlns="" xmlns:a16="http://schemas.microsoft.com/office/drawing/2014/main" id="{94F29B7E-74BF-4821-88B9-C8400B1817B7}"/>
              </a:ext>
            </a:extLst>
          </p:cNvPr>
          <p:cNvCxnSpPr>
            <a:cxnSpLocks/>
          </p:cNvCxnSpPr>
          <p:nvPr/>
        </p:nvCxnSpPr>
        <p:spPr>
          <a:xfrm>
            <a:off x="6721668" y="1641332"/>
            <a:ext cx="80595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 xmlns:a16="http://schemas.microsoft.com/office/drawing/2014/main" id="{8A90BD6A-DAC1-4175-BADE-A70FD2E31095}"/>
              </a:ext>
            </a:extLst>
          </p:cNvPr>
          <p:cNvSpPr/>
          <p:nvPr/>
        </p:nvSpPr>
        <p:spPr>
          <a:xfrm>
            <a:off x="9994804" y="1163598"/>
            <a:ext cx="1081905"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0" name="直接连接符 9">
            <a:extLst>
              <a:ext uri="{FF2B5EF4-FFF2-40B4-BE49-F238E27FC236}">
                <a16:creationId xmlns="" xmlns:a16="http://schemas.microsoft.com/office/drawing/2014/main" id="{94F29B7E-74BF-4821-88B9-C8400B1817B7}"/>
              </a:ext>
            </a:extLst>
          </p:cNvPr>
          <p:cNvCxnSpPr>
            <a:cxnSpLocks/>
          </p:cNvCxnSpPr>
          <p:nvPr/>
        </p:nvCxnSpPr>
        <p:spPr>
          <a:xfrm>
            <a:off x="9994804" y="1641332"/>
            <a:ext cx="108190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 xmlns:a16="http://schemas.microsoft.com/office/drawing/2014/main" id="{8A90BD6A-DAC1-4175-BADE-A70FD2E31095}"/>
              </a:ext>
            </a:extLst>
          </p:cNvPr>
          <p:cNvSpPr/>
          <p:nvPr/>
        </p:nvSpPr>
        <p:spPr>
          <a:xfrm>
            <a:off x="2423122" y="1754702"/>
            <a:ext cx="1622012"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3" name="直接连接符 12">
            <a:extLst>
              <a:ext uri="{FF2B5EF4-FFF2-40B4-BE49-F238E27FC236}">
                <a16:creationId xmlns="" xmlns:a16="http://schemas.microsoft.com/office/drawing/2014/main" id="{94F29B7E-74BF-4821-88B9-C8400B1817B7}"/>
              </a:ext>
            </a:extLst>
          </p:cNvPr>
          <p:cNvCxnSpPr>
            <a:cxnSpLocks/>
          </p:cNvCxnSpPr>
          <p:nvPr/>
        </p:nvCxnSpPr>
        <p:spPr>
          <a:xfrm>
            <a:off x="2423122" y="2222045"/>
            <a:ext cx="16220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 xmlns:a16="http://schemas.microsoft.com/office/drawing/2014/main" id="{8A90BD6A-DAC1-4175-BADE-A70FD2E31095}"/>
              </a:ext>
            </a:extLst>
          </p:cNvPr>
          <p:cNvSpPr/>
          <p:nvPr/>
        </p:nvSpPr>
        <p:spPr>
          <a:xfrm>
            <a:off x="5688938" y="1754702"/>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6" name="直接连接符 15">
            <a:extLst>
              <a:ext uri="{FF2B5EF4-FFF2-40B4-BE49-F238E27FC236}">
                <a16:creationId xmlns="" xmlns:a16="http://schemas.microsoft.com/office/drawing/2014/main" id="{94F29B7E-74BF-4821-88B9-C8400B1817B7}"/>
              </a:ext>
            </a:extLst>
          </p:cNvPr>
          <p:cNvCxnSpPr>
            <a:cxnSpLocks/>
          </p:cNvCxnSpPr>
          <p:nvPr/>
        </p:nvCxnSpPr>
        <p:spPr>
          <a:xfrm>
            <a:off x="5688938" y="2222045"/>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 xmlns:a16="http://schemas.microsoft.com/office/drawing/2014/main" id="{8A90BD6A-DAC1-4175-BADE-A70FD2E31095}"/>
              </a:ext>
            </a:extLst>
          </p:cNvPr>
          <p:cNvSpPr/>
          <p:nvPr/>
        </p:nvSpPr>
        <p:spPr>
          <a:xfrm>
            <a:off x="4644113" y="2337560"/>
            <a:ext cx="2056878"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9" name="直接连接符 18">
            <a:extLst>
              <a:ext uri="{FF2B5EF4-FFF2-40B4-BE49-F238E27FC236}">
                <a16:creationId xmlns="" xmlns:a16="http://schemas.microsoft.com/office/drawing/2014/main" id="{94F29B7E-74BF-4821-88B9-C8400B1817B7}"/>
              </a:ext>
            </a:extLst>
          </p:cNvPr>
          <p:cNvCxnSpPr>
            <a:cxnSpLocks/>
          </p:cNvCxnSpPr>
          <p:nvPr/>
        </p:nvCxnSpPr>
        <p:spPr>
          <a:xfrm>
            <a:off x="4644114" y="2815294"/>
            <a:ext cx="205687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 xmlns:a16="http://schemas.microsoft.com/office/drawing/2014/main" id="{8A90BD6A-DAC1-4175-BADE-A70FD2E31095}"/>
              </a:ext>
            </a:extLst>
          </p:cNvPr>
          <p:cNvSpPr/>
          <p:nvPr/>
        </p:nvSpPr>
        <p:spPr>
          <a:xfrm>
            <a:off x="1605483" y="2928875"/>
            <a:ext cx="79797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21" name="直接连接符 20">
            <a:extLst>
              <a:ext uri="{FF2B5EF4-FFF2-40B4-BE49-F238E27FC236}">
                <a16:creationId xmlns="" xmlns:a16="http://schemas.microsoft.com/office/drawing/2014/main" id="{94F29B7E-74BF-4821-88B9-C8400B1817B7}"/>
              </a:ext>
            </a:extLst>
          </p:cNvPr>
          <p:cNvCxnSpPr>
            <a:cxnSpLocks/>
          </p:cNvCxnSpPr>
          <p:nvPr/>
        </p:nvCxnSpPr>
        <p:spPr>
          <a:xfrm>
            <a:off x="1605483" y="3396218"/>
            <a:ext cx="7979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 xmlns:a16="http://schemas.microsoft.com/office/drawing/2014/main" id="{8A90BD6A-DAC1-4175-BADE-A70FD2E31095}"/>
              </a:ext>
            </a:extLst>
          </p:cNvPr>
          <p:cNvSpPr/>
          <p:nvPr/>
        </p:nvSpPr>
        <p:spPr>
          <a:xfrm>
            <a:off x="4976719" y="2928875"/>
            <a:ext cx="83037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23" name="直接连接符 22">
            <a:extLst>
              <a:ext uri="{FF2B5EF4-FFF2-40B4-BE49-F238E27FC236}">
                <a16:creationId xmlns="" xmlns:a16="http://schemas.microsoft.com/office/drawing/2014/main" id="{94F29B7E-74BF-4821-88B9-C8400B1817B7}"/>
              </a:ext>
            </a:extLst>
          </p:cNvPr>
          <p:cNvCxnSpPr>
            <a:cxnSpLocks/>
          </p:cNvCxnSpPr>
          <p:nvPr/>
        </p:nvCxnSpPr>
        <p:spPr>
          <a:xfrm>
            <a:off x="4976719" y="3396218"/>
            <a:ext cx="8303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矩形 23">
            <a:extLst>
              <a:ext uri="{FF2B5EF4-FFF2-40B4-BE49-F238E27FC236}">
                <a16:creationId xmlns="" xmlns:a16="http://schemas.microsoft.com/office/drawing/2014/main" id="{8A90BD6A-DAC1-4175-BADE-A70FD2E31095}"/>
              </a:ext>
            </a:extLst>
          </p:cNvPr>
          <p:cNvSpPr/>
          <p:nvPr/>
        </p:nvSpPr>
        <p:spPr>
          <a:xfrm>
            <a:off x="5315312" y="4094589"/>
            <a:ext cx="83037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25" name="直接连接符 24">
            <a:extLst>
              <a:ext uri="{FF2B5EF4-FFF2-40B4-BE49-F238E27FC236}">
                <a16:creationId xmlns="" xmlns:a16="http://schemas.microsoft.com/office/drawing/2014/main" id="{94F29B7E-74BF-4821-88B9-C8400B1817B7}"/>
              </a:ext>
            </a:extLst>
          </p:cNvPr>
          <p:cNvCxnSpPr>
            <a:cxnSpLocks/>
          </p:cNvCxnSpPr>
          <p:nvPr/>
        </p:nvCxnSpPr>
        <p:spPr>
          <a:xfrm>
            <a:off x="5315312" y="4561932"/>
            <a:ext cx="8303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矩形 25">
            <a:extLst>
              <a:ext uri="{FF2B5EF4-FFF2-40B4-BE49-F238E27FC236}">
                <a16:creationId xmlns="" xmlns:a16="http://schemas.microsoft.com/office/drawing/2014/main" id="{8A90BD6A-DAC1-4175-BADE-A70FD2E31095}"/>
              </a:ext>
            </a:extLst>
          </p:cNvPr>
          <p:cNvSpPr/>
          <p:nvPr/>
        </p:nvSpPr>
        <p:spPr>
          <a:xfrm>
            <a:off x="8193594" y="4094589"/>
            <a:ext cx="83037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27" name="直接连接符 26">
            <a:extLst>
              <a:ext uri="{FF2B5EF4-FFF2-40B4-BE49-F238E27FC236}">
                <a16:creationId xmlns="" xmlns:a16="http://schemas.microsoft.com/office/drawing/2014/main" id="{94F29B7E-74BF-4821-88B9-C8400B1817B7}"/>
              </a:ext>
            </a:extLst>
          </p:cNvPr>
          <p:cNvCxnSpPr>
            <a:cxnSpLocks/>
          </p:cNvCxnSpPr>
          <p:nvPr/>
        </p:nvCxnSpPr>
        <p:spPr>
          <a:xfrm>
            <a:off x="8193594" y="4561932"/>
            <a:ext cx="8303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矩形 27">
            <a:extLst>
              <a:ext uri="{FF2B5EF4-FFF2-40B4-BE49-F238E27FC236}">
                <a16:creationId xmlns="" xmlns:a16="http://schemas.microsoft.com/office/drawing/2014/main" id="{8A90BD6A-DAC1-4175-BADE-A70FD2E31095}"/>
              </a:ext>
            </a:extLst>
          </p:cNvPr>
          <p:cNvSpPr/>
          <p:nvPr/>
        </p:nvSpPr>
        <p:spPr>
          <a:xfrm>
            <a:off x="2896050" y="5279152"/>
            <a:ext cx="80595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29" name="直接连接符 28">
            <a:extLst>
              <a:ext uri="{FF2B5EF4-FFF2-40B4-BE49-F238E27FC236}">
                <a16:creationId xmlns="" xmlns:a16="http://schemas.microsoft.com/office/drawing/2014/main" id="{94F29B7E-74BF-4821-88B9-C8400B1817B7}"/>
              </a:ext>
            </a:extLst>
          </p:cNvPr>
          <p:cNvCxnSpPr>
            <a:cxnSpLocks/>
          </p:cNvCxnSpPr>
          <p:nvPr/>
        </p:nvCxnSpPr>
        <p:spPr>
          <a:xfrm>
            <a:off x="2896050" y="5746495"/>
            <a:ext cx="80595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矩形 29">
            <a:extLst>
              <a:ext uri="{FF2B5EF4-FFF2-40B4-BE49-F238E27FC236}">
                <a16:creationId xmlns="" xmlns:a16="http://schemas.microsoft.com/office/drawing/2014/main" id="{8A90BD6A-DAC1-4175-BADE-A70FD2E31095}"/>
              </a:ext>
            </a:extLst>
          </p:cNvPr>
          <p:cNvSpPr/>
          <p:nvPr/>
        </p:nvSpPr>
        <p:spPr>
          <a:xfrm>
            <a:off x="5071163" y="5279152"/>
            <a:ext cx="1617051"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31" name="直接连接符 30">
            <a:extLst>
              <a:ext uri="{FF2B5EF4-FFF2-40B4-BE49-F238E27FC236}">
                <a16:creationId xmlns="" xmlns:a16="http://schemas.microsoft.com/office/drawing/2014/main" id="{94F29B7E-74BF-4821-88B9-C8400B1817B7}"/>
              </a:ext>
            </a:extLst>
          </p:cNvPr>
          <p:cNvCxnSpPr>
            <a:cxnSpLocks/>
          </p:cNvCxnSpPr>
          <p:nvPr/>
        </p:nvCxnSpPr>
        <p:spPr>
          <a:xfrm>
            <a:off x="5071163" y="5746495"/>
            <a:ext cx="161705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58164513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8"/>
                                        </p:tgtEl>
                                      </p:cBhvr>
                                    </p:animEffect>
                                    <p:set>
                                      <p:cBhvr>
                                        <p:cTn id="32" dur="1" fill="hold">
                                          <p:stCondLst>
                                            <p:cond delay="499"/>
                                          </p:stCondLst>
                                        </p:cTn>
                                        <p:tgtEl>
                                          <p:spTgt spid="18"/>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20"/>
                                        </p:tgtEl>
                                      </p:cBhvr>
                                    </p:animEffect>
                                    <p:set>
                                      <p:cBhvr>
                                        <p:cTn id="37" dur="1" fill="hold">
                                          <p:stCondLst>
                                            <p:cond delay="499"/>
                                          </p:stCondLst>
                                        </p:cTn>
                                        <p:tgtEl>
                                          <p:spTgt spid="2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xit" presetSubtype="21" fill="hold" grpId="0" nodeType="clickEffect">
                                  <p:stCondLst>
                                    <p:cond delay="0"/>
                                  </p:stCondLst>
                                  <p:childTnLst>
                                    <p:animEffect transition="out" filter="barn(inVertical)">
                                      <p:cBhvr>
                                        <p:cTn id="41" dur="500"/>
                                        <p:tgtEl>
                                          <p:spTgt spid="22"/>
                                        </p:tgtEl>
                                      </p:cBhvr>
                                    </p:animEffect>
                                    <p:set>
                                      <p:cBhvr>
                                        <p:cTn id="42" dur="1" fill="hold">
                                          <p:stCondLst>
                                            <p:cond delay="499"/>
                                          </p:stCondLst>
                                        </p:cTn>
                                        <p:tgtEl>
                                          <p:spTgt spid="2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6" presetClass="exit" presetSubtype="21" fill="hold" grpId="0" nodeType="clickEffect">
                                  <p:stCondLst>
                                    <p:cond delay="0"/>
                                  </p:stCondLst>
                                  <p:childTnLst>
                                    <p:animEffect transition="out" filter="barn(inVertical)">
                                      <p:cBhvr>
                                        <p:cTn id="46" dur="500"/>
                                        <p:tgtEl>
                                          <p:spTgt spid="24"/>
                                        </p:tgtEl>
                                      </p:cBhvr>
                                    </p:animEffect>
                                    <p:set>
                                      <p:cBhvr>
                                        <p:cTn id="47" dur="1" fill="hold">
                                          <p:stCondLst>
                                            <p:cond delay="499"/>
                                          </p:stCondLst>
                                        </p:cTn>
                                        <p:tgtEl>
                                          <p:spTgt spid="24"/>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6" presetClass="exit" presetSubtype="21" fill="hold" grpId="0" nodeType="clickEffect">
                                  <p:stCondLst>
                                    <p:cond delay="0"/>
                                  </p:stCondLst>
                                  <p:childTnLst>
                                    <p:animEffect transition="out" filter="barn(inVertical)">
                                      <p:cBhvr>
                                        <p:cTn id="51" dur="500"/>
                                        <p:tgtEl>
                                          <p:spTgt spid="26"/>
                                        </p:tgtEl>
                                      </p:cBhvr>
                                    </p:animEffect>
                                    <p:set>
                                      <p:cBhvr>
                                        <p:cTn id="52" dur="1" fill="hold">
                                          <p:stCondLst>
                                            <p:cond delay="499"/>
                                          </p:stCondLst>
                                        </p:cTn>
                                        <p:tgtEl>
                                          <p:spTgt spid="2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6" presetClass="exit" presetSubtype="21" fill="hold" grpId="0" nodeType="clickEffect">
                                  <p:stCondLst>
                                    <p:cond delay="0"/>
                                  </p:stCondLst>
                                  <p:childTnLst>
                                    <p:animEffect transition="out" filter="barn(inVertical)">
                                      <p:cBhvr>
                                        <p:cTn id="56" dur="500"/>
                                        <p:tgtEl>
                                          <p:spTgt spid="28"/>
                                        </p:tgtEl>
                                      </p:cBhvr>
                                    </p:animEffect>
                                    <p:set>
                                      <p:cBhvr>
                                        <p:cTn id="57" dur="1" fill="hold">
                                          <p:stCondLst>
                                            <p:cond delay="499"/>
                                          </p:stCondLst>
                                        </p:cTn>
                                        <p:tgtEl>
                                          <p:spTgt spid="28"/>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6" presetClass="exit" presetSubtype="21" fill="hold" grpId="0" nodeType="clickEffect">
                                  <p:stCondLst>
                                    <p:cond delay="0"/>
                                  </p:stCondLst>
                                  <p:childTnLst>
                                    <p:animEffect transition="out" filter="barn(inVertical)">
                                      <p:cBhvr>
                                        <p:cTn id="61" dur="500"/>
                                        <p:tgtEl>
                                          <p:spTgt spid="30"/>
                                        </p:tgtEl>
                                      </p:cBhvr>
                                    </p:animEffect>
                                    <p:set>
                                      <p:cBhvr>
                                        <p:cTn id="62" dur="1" fill="hold">
                                          <p:stCondLst>
                                            <p:cond delay="49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9" grpId="0" animBg="1"/>
      <p:bldP spid="12" grpId="0" animBg="1"/>
      <p:bldP spid="15" grpId="0" animBg="1"/>
      <p:bldP spid="18" grpId="0" animBg="1"/>
      <p:bldP spid="20" grpId="0" animBg="1"/>
      <p:bldP spid="22" grpId="0" animBg="1"/>
      <p:bldP spid="24" grpId="0" animBg="1"/>
      <p:bldP spid="26" grpId="0" animBg="1"/>
      <p:bldP spid="28" grpId="0" animBg="1"/>
      <p:bldP spid="3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692150" y="1240974"/>
            <a:ext cx="10807700" cy="29904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三、溶质的质量分数</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溶质的质量分数</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定义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溶液中溶质的质量分数是</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溶质质量</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溶液质量</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溶质的质量分数</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2998681216"/>
              </p:ext>
            </p:extLst>
          </p:nvPr>
        </p:nvGraphicFramePr>
        <p:xfrm>
          <a:off x="229942" y="4283363"/>
          <a:ext cx="11669770" cy="996362"/>
        </p:xfrm>
        <a:graphic>
          <a:graphicData uri="http://schemas.openxmlformats.org/presentationml/2006/ole">
            <p:oleObj spid="_x0000_s7190" name="文档" r:id="rId3" imgW="3826154" imgH="326676" progId="Word.Document.12">
              <p:embed/>
            </p:oleObj>
          </a:graphicData>
        </a:graphic>
      </p:graphicFrame>
      <p:sp>
        <p:nvSpPr>
          <p:cNvPr id="6" name="矩形 5">
            <a:extLst>
              <a:ext uri="{FF2B5EF4-FFF2-40B4-BE49-F238E27FC236}">
                <a16:creationId xmlns="" xmlns:a16="http://schemas.microsoft.com/office/drawing/2014/main" id="{8A90BD6A-DAC1-4175-BADE-A70FD2E31095}"/>
              </a:ext>
            </a:extLst>
          </p:cNvPr>
          <p:cNvSpPr/>
          <p:nvPr/>
        </p:nvSpPr>
        <p:spPr>
          <a:xfrm>
            <a:off x="6979775" y="2482064"/>
            <a:ext cx="1621535"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7" name="直接连接符 6">
            <a:extLst>
              <a:ext uri="{FF2B5EF4-FFF2-40B4-BE49-F238E27FC236}">
                <a16:creationId xmlns="" xmlns:a16="http://schemas.microsoft.com/office/drawing/2014/main" id="{94F29B7E-74BF-4821-88B9-C8400B1817B7}"/>
              </a:ext>
            </a:extLst>
          </p:cNvPr>
          <p:cNvCxnSpPr>
            <a:cxnSpLocks/>
          </p:cNvCxnSpPr>
          <p:nvPr/>
        </p:nvCxnSpPr>
        <p:spPr>
          <a:xfrm>
            <a:off x="6979775" y="2959798"/>
            <a:ext cx="1621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 xmlns:a16="http://schemas.microsoft.com/office/drawing/2014/main" id="{8A90BD6A-DAC1-4175-BADE-A70FD2E31095}"/>
              </a:ext>
            </a:extLst>
          </p:cNvPr>
          <p:cNvSpPr/>
          <p:nvPr/>
        </p:nvSpPr>
        <p:spPr>
          <a:xfrm>
            <a:off x="9006002" y="2482064"/>
            <a:ext cx="1621535"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9" name="直接连接符 8">
            <a:extLst>
              <a:ext uri="{FF2B5EF4-FFF2-40B4-BE49-F238E27FC236}">
                <a16:creationId xmlns="" xmlns:a16="http://schemas.microsoft.com/office/drawing/2014/main" id="{94F29B7E-74BF-4821-88B9-C8400B1817B7}"/>
              </a:ext>
            </a:extLst>
          </p:cNvPr>
          <p:cNvCxnSpPr>
            <a:cxnSpLocks/>
          </p:cNvCxnSpPr>
          <p:nvPr/>
        </p:nvCxnSpPr>
        <p:spPr>
          <a:xfrm>
            <a:off x="9006002" y="2959798"/>
            <a:ext cx="1621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71961742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184563"/>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一、溶液的形成</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溶液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定义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溶液是</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一种或几种物质</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分散到</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另一种物质里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形成的</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均一</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稳定</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混合物</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特征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均一</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性、</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稳定</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属于</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混合</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物</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 xmlns:a16="http://schemas.microsoft.com/office/drawing/2014/main" id="{8A90BD6A-DAC1-4175-BADE-A70FD2E31095}"/>
              </a:ext>
            </a:extLst>
          </p:cNvPr>
          <p:cNvSpPr/>
          <p:nvPr/>
        </p:nvSpPr>
        <p:spPr>
          <a:xfrm>
            <a:off x="2283958" y="3012001"/>
            <a:ext cx="2835523"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5" name="直接连接符 4">
            <a:extLst>
              <a:ext uri="{FF2B5EF4-FFF2-40B4-BE49-F238E27FC236}">
                <a16:creationId xmlns="" xmlns:a16="http://schemas.microsoft.com/office/drawing/2014/main" id="{94F29B7E-74BF-4821-88B9-C8400B1817B7}"/>
              </a:ext>
            </a:extLst>
          </p:cNvPr>
          <p:cNvCxnSpPr>
            <a:cxnSpLocks/>
          </p:cNvCxnSpPr>
          <p:nvPr/>
        </p:nvCxnSpPr>
        <p:spPr>
          <a:xfrm>
            <a:off x="2283958" y="3479344"/>
            <a:ext cx="283552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 xmlns:a16="http://schemas.microsoft.com/office/drawing/2014/main" id="{8A90BD6A-DAC1-4175-BADE-A70FD2E31095}"/>
              </a:ext>
            </a:extLst>
          </p:cNvPr>
          <p:cNvSpPr/>
          <p:nvPr/>
        </p:nvSpPr>
        <p:spPr>
          <a:xfrm>
            <a:off x="6357194" y="3012001"/>
            <a:ext cx="2433515"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8" name="直接连接符 7">
            <a:extLst>
              <a:ext uri="{FF2B5EF4-FFF2-40B4-BE49-F238E27FC236}">
                <a16:creationId xmlns="" xmlns:a16="http://schemas.microsoft.com/office/drawing/2014/main" id="{94F29B7E-74BF-4821-88B9-C8400B1817B7}"/>
              </a:ext>
            </a:extLst>
          </p:cNvPr>
          <p:cNvCxnSpPr>
            <a:cxnSpLocks/>
          </p:cNvCxnSpPr>
          <p:nvPr/>
        </p:nvCxnSpPr>
        <p:spPr>
          <a:xfrm>
            <a:off x="6357194" y="3479344"/>
            <a:ext cx="243351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 xmlns:a16="http://schemas.microsoft.com/office/drawing/2014/main" id="{8A90BD6A-DAC1-4175-BADE-A70FD2E31095}"/>
              </a:ext>
            </a:extLst>
          </p:cNvPr>
          <p:cNvSpPr/>
          <p:nvPr/>
        </p:nvSpPr>
        <p:spPr>
          <a:xfrm>
            <a:off x="10125856" y="3012001"/>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1" name="直接连接符 10">
            <a:extLst>
              <a:ext uri="{FF2B5EF4-FFF2-40B4-BE49-F238E27FC236}">
                <a16:creationId xmlns="" xmlns:a16="http://schemas.microsoft.com/office/drawing/2014/main" id="{94F29B7E-74BF-4821-88B9-C8400B1817B7}"/>
              </a:ext>
            </a:extLst>
          </p:cNvPr>
          <p:cNvCxnSpPr>
            <a:cxnSpLocks/>
          </p:cNvCxnSpPr>
          <p:nvPr/>
        </p:nvCxnSpPr>
        <p:spPr>
          <a:xfrm>
            <a:off x="10125856" y="3479344"/>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 xmlns:a16="http://schemas.microsoft.com/office/drawing/2014/main" id="{8A90BD6A-DAC1-4175-BADE-A70FD2E31095}"/>
              </a:ext>
            </a:extLst>
          </p:cNvPr>
          <p:cNvSpPr/>
          <p:nvPr/>
        </p:nvSpPr>
        <p:spPr>
          <a:xfrm>
            <a:off x="797936" y="3593892"/>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3" name="直接连接符 12">
            <a:extLst>
              <a:ext uri="{FF2B5EF4-FFF2-40B4-BE49-F238E27FC236}">
                <a16:creationId xmlns="" xmlns:a16="http://schemas.microsoft.com/office/drawing/2014/main" id="{94F29B7E-74BF-4821-88B9-C8400B1817B7}"/>
              </a:ext>
            </a:extLst>
          </p:cNvPr>
          <p:cNvCxnSpPr>
            <a:cxnSpLocks/>
          </p:cNvCxnSpPr>
          <p:nvPr/>
        </p:nvCxnSpPr>
        <p:spPr>
          <a:xfrm>
            <a:off x="797936" y="4071626"/>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 xmlns:a16="http://schemas.microsoft.com/office/drawing/2014/main" id="{8A90BD6A-DAC1-4175-BADE-A70FD2E31095}"/>
              </a:ext>
            </a:extLst>
          </p:cNvPr>
          <p:cNvSpPr/>
          <p:nvPr/>
        </p:nvSpPr>
        <p:spPr>
          <a:xfrm>
            <a:off x="2003281" y="3593892"/>
            <a:ext cx="1249073"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5" name="直接连接符 14">
            <a:extLst>
              <a:ext uri="{FF2B5EF4-FFF2-40B4-BE49-F238E27FC236}">
                <a16:creationId xmlns="" xmlns:a16="http://schemas.microsoft.com/office/drawing/2014/main" id="{94F29B7E-74BF-4821-88B9-C8400B1817B7}"/>
              </a:ext>
            </a:extLst>
          </p:cNvPr>
          <p:cNvCxnSpPr>
            <a:cxnSpLocks/>
          </p:cNvCxnSpPr>
          <p:nvPr/>
        </p:nvCxnSpPr>
        <p:spPr>
          <a:xfrm>
            <a:off x="2003281" y="4071626"/>
            <a:ext cx="124907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 xmlns:a16="http://schemas.microsoft.com/office/drawing/2014/main" id="{8A90BD6A-DAC1-4175-BADE-A70FD2E31095}"/>
              </a:ext>
            </a:extLst>
          </p:cNvPr>
          <p:cNvSpPr/>
          <p:nvPr/>
        </p:nvSpPr>
        <p:spPr>
          <a:xfrm>
            <a:off x="1876949" y="4767428"/>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9" name="直接连接符 18">
            <a:extLst>
              <a:ext uri="{FF2B5EF4-FFF2-40B4-BE49-F238E27FC236}">
                <a16:creationId xmlns="" xmlns:a16="http://schemas.microsoft.com/office/drawing/2014/main" id="{94F29B7E-74BF-4821-88B9-C8400B1817B7}"/>
              </a:ext>
            </a:extLst>
          </p:cNvPr>
          <p:cNvCxnSpPr>
            <a:cxnSpLocks/>
          </p:cNvCxnSpPr>
          <p:nvPr/>
        </p:nvCxnSpPr>
        <p:spPr>
          <a:xfrm>
            <a:off x="1876949" y="5234771"/>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 xmlns:a16="http://schemas.microsoft.com/office/drawing/2014/main" id="{8A90BD6A-DAC1-4175-BADE-A70FD2E31095}"/>
              </a:ext>
            </a:extLst>
          </p:cNvPr>
          <p:cNvSpPr/>
          <p:nvPr/>
        </p:nvSpPr>
        <p:spPr>
          <a:xfrm>
            <a:off x="3499929" y="4767428"/>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21" name="直接连接符 20">
            <a:extLst>
              <a:ext uri="{FF2B5EF4-FFF2-40B4-BE49-F238E27FC236}">
                <a16:creationId xmlns="" xmlns:a16="http://schemas.microsoft.com/office/drawing/2014/main" id="{94F29B7E-74BF-4821-88B9-C8400B1817B7}"/>
              </a:ext>
            </a:extLst>
          </p:cNvPr>
          <p:cNvCxnSpPr>
            <a:cxnSpLocks/>
          </p:cNvCxnSpPr>
          <p:nvPr/>
        </p:nvCxnSpPr>
        <p:spPr>
          <a:xfrm>
            <a:off x="3499929" y="5234771"/>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 xmlns:a16="http://schemas.microsoft.com/office/drawing/2014/main" id="{8A90BD6A-DAC1-4175-BADE-A70FD2E31095}"/>
              </a:ext>
            </a:extLst>
          </p:cNvPr>
          <p:cNvSpPr/>
          <p:nvPr/>
        </p:nvSpPr>
        <p:spPr>
          <a:xfrm>
            <a:off x="5636696" y="4767428"/>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23" name="直接连接符 22">
            <a:extLst>
              <a:ext uri="{FF2B5EF4-FFF2-40B4-BE49-F238E27FC236}">
                <a16:creationId xmlns="" xmlns:a16="http://schemas.microsoft.com/office/drawing/2014/main" id="{94F29B7E-74BF-4821-88B9-C8400B1817B7}"/>
              </a:ext>
            </a:extLst>
          </p:cNvPr>
          <p:cNvCxnSpPr>
            <a:cxnSpLocks/>
          </p:cNvCxnSpPr>
          <p:nvPr/>
        </p:nvCxnSpPr>
        <p:spPr>
          <a:xfrm>
            <a:off x="5636696" y="5234771"/>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矩形 23"/>
          <p:cNvSpPr>
            <a:spLocks noChangeAspect="1"/>
          </p:cNvSpPr>
          <p:nvPr/>
        </p:nvSpPr>
        <p:spPr>
          <a:xfrm>
            <a:off x="381000" y="121743"/>
            <a:ext cx="2863284" cy="640625"/>
          </a:xfrm>
          <a:prstGeom prst="rect">
            <a:avLst/>
          </a:prstGeom>
        </p:spPr>
        <p:txBody>
          <a:bodyPr wrap="square">
            <a:spAutoFit/>
          </a:bodyPr>
          <a:lstStyle/>
          <a:p>
            <a:pPr>
              <a:lnSpc>
                <a:spcPct val="130000"/>
              </a:lnSpc>
              <a:tabLst>
                <a:tab pos="1188085" algn="l"/>
                <a:tab pos="2163445" algn="l"/>
                <a:tab pos="3142615" algn="l"/>
                <a:tab pos="4190365" algn="l"/>
              </a:tabLst>
            </a:pPr>
            <a:r>
              <a:rPr lang="zh-CN"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a:t>
            </a:r>
            <a:r>
              <a:rPr lang="zh-CN" altLang="en-US"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考点梳理</a:t>
            </a:r>
            <a:r>
              <a:rPr lang="zh-CN"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a:t>
            </a:r>
            <a:r>
              <a:rPr lang="en-US"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 </a:t>
            </a:r>
            <a:endParaRPr lang="zh-CN" altLang="zh-CN" sz="3200" b="1" dirty="0">
              <a:solidFill>
                <a:srgbClr val="E88651">
                  <a:lumMod val="75000"/>
                </a:srgbClr>
              </a:solidFill>
              <a:latin typeface="黑体" panose="02010609060101010101" pitchFamily="49" charset="-122"/>
              <a:ea typeface="方正姚体" panose="02010601030101010101"/>
              <a:cs typeface="方正姚体" panose="02010601030101010101" charset="-122"/>
            </a:endParaRPr>
          </a:p>
        </p:txBody>
      </p:sp>
    </p:spTree>
    <p:extLst>
      <p:ext uri="{BB962C8B-B14F-4D97-AF65-F5344CB8AC3E}">
        <p14:creationId xmlns:p14="http://schemas.microsoft.com/office/powerpoint/2010/main" xmlns="" val="357606023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8"/>
                                        </p:tgtEl>
                                      </p:cBhvr>
                                    </p:animEffect>
                                    <p:set>
                                      <p:cBhvr>
                                        <p:cTn id="32" dur="1" fill="hold">
                                          <p:stCondLst>
                                            <p:cond delay="499"/>
                                          </p:stCondLst>
                                        </p:cTn>
                                        <p:tgtEl>
                                          <p:spTgt spid="18"/>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20"/>
                                        </p:tgtEl>
                                      </p:cBhvr>
                                    </p:animEffect>
                                    <p:set>
                                      <p:cBhvr>
                                        <p:cTn id="37" dur="1" fill="hold">
                                          <p:stCondLst>
                                            <p:cond delay="499"/>
                                          </p:stCondLst>
                                        </p:cTn>
                                        <p:tgtEl>
                                          <p:spTgt spid="2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xit" presetSubtype="21" fill="hold" grpId="0" nodeType="clickEffect">
                                  <p:stCondLst>
                                    <p:cond delay="0"/>
                                  </p:stCondLst>
                                  <p:childTnLst>
                                    <p:animEffect transition="out" filter="barn(inVertical)">
                                      <p:cBhvr>
                                        <p:cTn id="41" dur="500"/>
                                        <p:tgtEl>
                                          <p:spTgt spid="22"/>
                                        </p:tgtEl>
                                      </p:cBhvr>
                                    </p:animEffect>
                                    <p:set>
                                      <p:cBhvr>
                                        <p:cTn id="42"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P spid="12" grpId="0" animBg="1"/>
      <p:bldP spid="14" grpId="0" animBg="1"/>
      <p:bldP spid="18" grpId="0" animBg="1"/>
      <p:bldP spid="20" grpId="0" animBg="1"/>
      <p:bldP spid="2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48201"/>
            <a:ext cx="5408532" cy="683264"/>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配制一定质量分数的</a:t>
            </a:r>
            <a:r>
              <a:rPr lang="zh-CN"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溶液</a:t>
            </a:r>
            <a:r>
              <a:rPr lang="zh-CN" altLang="en-US"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343979182"/>
              </p:ext>
            </p:extLst>
          </p:nvPr>
        </p:nvGraphicFramePr>
        <p:xfrm>
          <a:off x="692150" y="762638"/>
          <a:ext cx="10807700" cy="4398579"/>
        </p:xfrm>
        <a:graphic>
          <a:graphicData uri="http://schemas.openxmlformats.org/presentationml/2006/ole">
            <p:oleObj spid="_x0000_s8214" name="文档" r:id="rId3" imgW="3826154" imgH="1557190" progId="Word.Document.12">
              <p:embed/>
            </p:oleObj>
          </a:graphicData>
        </a:graphic>
      </p:graphicFrame>
      <p:sp>
        <p:nvSpPr>
          <p:cNvPr id="5" name="矩形 4">
            <a:extLst>
              <a:ext uri="{FF2B5EF4-FFF2-40B4-BE49-F238E27FC236}">
                <a16:creationId xmlns="" xmlns:a16="http://schemas.microsoft.com/office/drawing/2014/main" id="{8A90BD6A-DAC1-4175-BADE-A70FD2E31095}"/>
              </a:ext>
            </a:extLst>
          </p:cNvPr>
          <p:cNvSpPr/>
          <p:nvPr/>
        </p:nvSpPr>
        <p:spPr>
          <a:xfrm>
            <a:off x="3240956" y="2073017"/>
            <a:ext cx="743126"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7" name="矩形 6">
            <a:extLst>
              <a:ext uri="{FF2B5EF4-FFF2-40B4-BE49-F238E27FC236}">
                <a16:creationId xmlns="" xmlns:a16="http://schemas.microsoft.com/office/drawing/2014/main" id="{8A90BD6A-DAC1-4175-BADE-A70FD2E31095}"/>
              </a:ext>
            </a:extLst>
          </p:cNvPr>
          <p:cNvSpPr/>
          <p:nvPr/>
        </p:nvSpPr>
        <p:spPr>
          <a:xfrm>
            <a:off x="4494541" y="2073017"/>
            <a:ext cx="750557"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8" name="矩形 7">
            <a:extLst>
              <a:ext uri="{FF2B5EF4-FFF2-40B4-BE49-F238E27FC236}">
                <a16:creationId xmlns="" xmlns:a16="http://schemas.microsoft.com/office/drawing/2014/main" id="{8A90BD6A-DAC1-4175-BADE-A70FD2E31095}"/>
              </a:ext>
            </a:extLst>
          </p:cNvPr>
          <p:cNvSpPr/>
          <p:nvPr/>
        </p:nvSpPr>
        <p:spPr>
          <a:xfrm>
            <a:off x="5755557" y="2073017"/>
            <a:ext cx="750557"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9" name="矩形 8">
            <a:extLst>
              <a:ext uri="{FF2B5EF4-FFF2-40B4-BE49-F238E27FC236}">
                <a16:creationId xmlns="" xmlns:a16="http://schemas.microsoft.com/office/drawing/2014/main" id="{8A90BD6A-DAC1-4175-BADE-A70FD2E31095}"/>
              </a:ext>
            </a:extLst>
          </p:cNvPr>
          <p:cNvSpPr/>
          <p:nvPr/>
        </p:nvSpPr>
        <p:spPr>
          <a:xfrm>
            <a:off x="7698657" y="2073017"/>
            <a:ext cx="750557"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0" name="矩形 9">
            <a:extLst>
              <a:ext uri="{FF2B5EF4-FFF2-40B4-BE49-F238E27FC236}">
                <a16:creationId xmlns="" xmlns:a16="http://schemas.microsoft.com/office/drawing/2014/main" id="{8A90BD6A-DAC1-4175-BADE-A70FD2E31095}"/>
              </a:ext>
            </a:extLst>
          </p:cNvPr>
          <p:cNvSpPr/>
          <p:nvPr/>
        </p:nvSpPr>
        <p:spPr>
          <a:xfrm>
            <a:off x="8963937" y="2073017"/>
            <a:ext cx="750557"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1" name="矩形 10">
            <a:extLst>
              <a:ext uri="{FF2B5EF4-FFF2-40B4-BE49-F238E27FC236}">
                <a16:creationId xmlns="" xmlns:a16="http://schemas.microsoft.com/office/drawing/2014/main" id="{8A90BD6A-DAC1-4175-BADE-A70FD2E31095}"/>
              </a:ext>
            </a:extLst>
          </p:cNvPr>
          <p:cNvSpPr/>
          <p:nvPr/>
        </p:nvSpPr>
        <p:spPr>
          <a:xfrm>
            <a:off x="10208435" y="2073017"/>
            <a:ext cx="750557"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2" name="矩形 11">
            <a:extLst>
              <a:ext uri="{FF2B5EF4-FFF2-40B4-BE49-F238E27FC236}">
                <a16:creationId xmlns="" xmlns:a16="http://schemas.microsoft.com/office/drawing/2014/main" id="{8A90BD6A-DAC1-4175-BADE-A70FD2E31095}"/>
              </a:ext>
            </a:extLst>
          </p:cNvPr>
          <p:cNvSpPr/>
          <p:nvPr/>
        </p:nvSpPr>
        <p:spPr>
          <a:xfrm>
            <a:off x="2835888" y="3277027"/>
            <a:ext cx="1526911"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3" name="矩形 12">
            <a:extLst>
              <a:ext uri="{FF2B5EF4-FFF2-40B4-BE49-F238E27FC236}">
                <a16:creationId xmlns="" xmlns:a16="http://schemas.microsoft.com/office/drawing/2014/main" id="{8A90BD6A-DAC1-4175-BADE-A70FD2E31095}"/>
              </a:ext>
            </a:extLst>
          </p:cNvPr>
          <p:cNvSpPr/>
          <p:nvPr/>
        </p:nvSpPr>
        <p:spPr>
          <a:xfrm>
            <a:off x="4754315" y="3277027"/>
            <a:ext cx="750557"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4" name="矩形 13">
            <a:extLst>
              <a:ext uri="{FF2B5EF4-FFF2-40B4-BE49-F238E27FC236}">
                <a16:creationId xmlns="" xmlns:a16="http://schemas.microsoft.com/office/drawing/2014/main" id="{8A90BD6A-DAC1-4175-BADE-A70FD2E31095}"/>
              </a:ext>
            </a:extLst>
          </p:cNvPr>
          <p:cNvSpPr/>
          <p:nvPr/>
        </p:nvSpPr>
        <p:spPr>
          <a:xfrm>
            <a:off x="2837664" y="3827737"/>
            <a:ext cx="1146418" cy="442680"/>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5" name="矩形 14">
            <a:extLst>
              <a:ext uri="{FF2B5EF4-FFF2-40B4-BE49-F238E27FC236}">
                <a16:creationId xmlns="" xmlns:a16="http://schemas.microsoft.com/office/drawing/2014/main" id="{8A90BD6A-DAC1-4175-BADE-A70FD2E31095}"/>
              </a:ext>
            </a:extLst>
          </p:cNvPr>
          <p:cNvSpPr/>
          <p:nvPr/>
        </p:nvSpPr>
        <p:spPr>
          <a:xfrm>
            <a:off x="7312987" y="3277027"/>
            <a:ext cx="750557"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6" name="矩形 15">
            <a:extLst>
              <a:ext uri="{FF2B5EF4-FFF2-40B4-BE49-F238E27FC236}">
                <a16:creationId xmlns="" xmlns:a16="http://schemas.microsoft.com/office/drawing/2014/main" id="{8A90BD6A-DAC1-4175-BADE-A70FD2E31095}"/>
              </a:ext>
            </a:extLst>
          </p:cNvPr>
          <p:cNvSpPr/>
          <p:nvPr/>
        </p:nvSpPr>
        <p:spPr>
          <a:xfrm>
            <a:off x="8459605" y="3277027"/>
            <a:ext cx="750557"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8" name="矩形 17">
            <a:extLst>
              <a:ext uri="{FF2B5EF4-FFF2-40B4-BE49-F238E27FC236}">
                <a16:creationId xmlns="" xmlns:a16="http://schemas.microsoft.com/office/drawing/2014/main" id="{8A90BD6A-DAC1-4175-BADE-A70FD2E31095}"/>
              </a:ext>
            </a:extLst>
          </p:cNvPr>
          <p:cNvSpPr/>
          <p:nvPr/>
        </p:nvSpPr>
        <p:spPr>
          <a:xfrm>
            <a:off x="9540186" y="3277027"/>
            <a:ext cx="1185148"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9" name="矩形 18"/>
          <p:cNvSpPr>
            <a:spLocks noChangeAspect="1"/>
          </p:cNvSpPr>
          <p:nvPr/>
        </p:nvSpPr>
        <p:spPr>
          <a:xfrm>
            <a:off x="692150" y="4604532"/>
            <a:ext cx="10807700" cy="180857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注意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配制溶液时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溶解不能在量筒中进行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一般在烧杯中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并用玻璃棒搅拌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以加速溶解。</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用浓硫酸配制稀硫酸时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一定要注意将浓硫酸加入水中。</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6248624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xit" presetSubtype="21" fill="hold" grpId="0" nodeType="clickEffect">
                                  <p:stCondLst>
                                    <p:cond delay="0"/>
                                  </p:stCondLst>
                                  <p:childTnLst>
                                    <p:animEffect transition="out" filter="barn(inVertical)">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6" presetClass="exit" presetSubtype="21" fill="hold" grpId="0" nodeType="clickEffect">
                                  <p:stCondLst>
                                    <p:cond delay="0"/>
                                  </p:stCondLst>
                                  <p:childTnLst>
                                    <p:animEffect transition="out" filter="barn(inVertical)">
                                      <p:cBhvr>
                                        <p:cTn id="46" dur="500"/>
                                        <p:tgtEl>
                                          <p:spTgt spid="14"/>
                                        </p:tgtEl>
                                      </p:cBhvr>
                                    </p:animEffect>
                                    <p:set>
                                      <p:cBhvr>
                                        <p:cTn id="47" dur="1" fill="hold">
                                          <p:stCondLst>
                                            <p:cond delay="499"/>
                                          </p:stCondLst>
                                        </p:cTn>
                                        <p:tgtEl>
                                          <p:spTgt spid="14"/>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6" presetClass="exit" presetSubtype="21" fill="hold" grpId="0" nodeType="clickEffect">
                                  <p:stCondLst>
                                    <p:cond delay="0"/>
                                  </p:stCondLst>
                                  <p:childTnLst>
                                    <p:animEffect transition="out" filter="barn(inVertical)">
                                      <p:cBhvr>
                                        <p:cTn id="51" dur="500"/>
                                        <p:tgtEl>
                                          <p:spTgt spid="15"/>
                                        </p:tgtEl>
                                      </p:cBhvr>
                                    </p:animEffect>
                                    <p:set>
                                      <p:cBhvr>
                                        <p:cTn id="52" dur="1" fill="hold">
                                          <p:stCondLst>
                                            <p:cond delay="499"/>
                                          </p:stCondLst>
                                        </p:cTn>
                                        <p:tgtEl>
                                          <p:spTgt spid="15"/>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6" presetClass="exit" presetSubtype="21" fill="hold" grpId="0" nodeType="clickEffect">
                                  <p:stCondLst>
                                    <p:cond delay="0"/>
                                  </p:stCondLst>
                                  <p:childTnLst>
                                    <p:animEffect transition="out" filter="barn(inVertical)">
                                      <p:cBhvr>
                                        <p:cTn id="56" dur="500"/>
                                        <p:tgtEl>
                                          <p:spTgt spid="16"/>
                                        </p:tgtEl>
                                      </p:cBhvr>
                                    </p:animEffect>
                                    <p:set>
                                      <p:cBhvr>
                                        <p:cTn id="57" dur="1" fill="hold">
                                          <p:stCondLst>
                                            <p:cond delay="499"/>
                                          </p:stCondLst>
                                        </p:cTn>
                                        <p:tgtEl>
                                          <p:spTgt spid="16"/>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6" presetClass="exit" presetSubtype="21" fill="hold" grpId="0" nodeType="clickEffect">
                                  <p:stCondLst>
                                    <p:cond delay="0"/>
                                  </p:stCondLst>
                                  <p:childTnLst>
                                    <p:animEffect transition="out" filter="barn(inVertical)">
                                      <p:cBhvr>
                                        <p:cTn id="61" dur="500"/>
                                        <p:tgtEl>
                                          <p:spTgt spid="18"/>
                                        </p:tgtEl>
                                      </p:cBhvr>
                                    </p:animEffect>
                                    <p:set>
                                      <p:cBhvr>
                                        <p:cTn id="6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35238"/>
            <a:ext cx="6232475" cy="683264"/>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溶解度与溶质质量分数的</a:t>
            </a:r>
            <a:r>
              <a:rPr lang="zh-CN"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比较</a:t>
            </a:r>
            <a:r>
              <a:rPr lang="en-US"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74703655"/>
              </p:ext>
            </p:extLst>
          </p:nvPr>
        </p:nvGraphicFramePr>
        <p:xfrm>
          <a:off x="692150" y="971196"/>
          <a:ext cx="10807700" cy="5676635"/>
        </p:xfrm>
        <a:graphic>
          <a:graphicData uri="http://schemas.openxmlformats.org/presentationml/2006/ole">
            <p:oleObj spid="_x0000_s9237" name="文档" r:id="rId3" imgW="3826154" imgH="2009649" progId="Word.Document.12">
              <p:embed/>
            </p:oleObj>
          </a:graphicData>
        </a:graphic>
      </p:graphicFrame>
    </p:spTree>
    <p:extLst>
      <p:ext uri="{BB962C8B-B14F-4D97-AF65-F5344CB8AC3E}">
        <p14:creationId xmlns:p14="http://schemas.microsoft.com/office/powerpoint/2010/main" xmlns="" val="281358643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828153532"/>
              </p:ext>
            </p:extLst>
          </p:nvPr>
        </p:nvGraphicFramePr>
        <p:xfrm>
          <a:off x="693738" y="181119"/>
          <a:ext cx="10829925" cy="6467475"/>
        </p:xfrm>
        <a:graphic>
          <a:graphicData uri="http://schemas.openxmlformats.org/presentationml/2006/ole">
            <p:oleObj spid="_x0000_s10261" name="文档" r:id="rId3" imgW="3826154" imgH="2291402" progId="Word.Document.12">
              <p:embed/>
            </p:oleObj>
          </a:graphicData>
        </a:graphic>
      </p:graphicFrame>
    </p:spTree>
    <p:extLst>
      <p:ext uri="{BB962C8B-B14F-4D97-AF65-F5344CB8AC3E}">
        <p14:creationId xmlns:p14="http://schemas.microsoft.com/office/powerpoint/2010/main" xmlns="" val="322012521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4841"/>
            <a:ext cx="10807700" cy="659257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有关溶质质量分数的计算</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溶质的质量、溶液的质量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或溶剂的质量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、溶质的质量分数之间的换算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直接应用公式。</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溶液去水浓缩或加水稀释的计算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解此类题目抓住一点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浓缩或稀释前后溶液中溶质的质量不变。</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一定质量的溶液中进行溶质质量分数的计算时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涉及溶液体积、密度的计算。</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应先根据公式</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a:t>
            </a:r>
            <a:r>
              <a:rPr lang="en-US" altLang="zh-CN" sz="3200" b="1"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3200" b="1" i="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V</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即溶液的质量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溶液的密度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溶液的体积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进行换算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或先计算质量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再利用公式进行换算</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tabLst>
                <a:tab pos="1029335" algn="l"/>
                <a:tab pos="1850390" algn="l"/>
                <a:tab pos="2538095" algn="l"/>
                <a:tab pos="3221990" algn="l"/>
              </a:tabLst>
            </a:pPr>
            <a:r>
              <a:rPr lang="en-US" altLang="zh-CN" sz="3200" b="1" dirty="0">
                <a:solidFill>
                  <a:srgbClr val="000000"/>
                </a:solidFill>
                <a:latin typeface="Times New Roman" panose="02020603050405020304" pitchFamily="18" charset="0"/>
                <a:cs typeface="Times New Roman" panose="02020603050405020304" pitchFamily="18" charset="0"/>
              </a:rPr>
              <a:t>(4)</a:t>
            </a:r>
            <a:r>
              <a:rPr lang="zh-CN" altLang="zh-CN" sz="3200" b="1" dirty="0">
                <a:solidFill>
                  <a:srgbClr val="000000"/>
                </a:solidFill>
                <a:latin typeface="Times New Roman" panose="02020603050405020304" pitchFamily="18" charset="0"/>
                <a:cs typeface="Times New Roman" panose="02020603050405020304" pitchFamily="18" charset="0"/>
              </a:rPr>
              <a:t>不同质量分数的同种溶质的溶液混合的计算</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cs typeface="Times New Roman" panose="02020603050405020304" pitchFamily="18" charset="0"/>
              </a:rPr>
              <a:t>混合前后溶质的质量不变</a:t>
            </a:r>
            <a:r>
              <a:rPr lang="zh-CN" altLang="zh-CN" sz="3200" b="1" dirty="0" smtClean="0">
                <a:solidFill>
                  <a:srgbClr val="000000"/>
                </a:solidFill>
                <a:latin typeface="Times New Roman" panose="02020603050405020304" pitchFamily="18" charset="0"/>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8527822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692150" y="1076902"/>
            <a:ext cx="10807700" cy="48197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下列物质中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属于溶液的是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苏打水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冰水</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石灰乳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液氧</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苏打水是均一、稳定的混合物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故属于溶液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冰水是纯净物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不属于混合物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故不是溶液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石灰乳是不均一、不稳定的混合物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故不是溶液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液氧是纯净物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不属于混合物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故不是溶液。故选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381000" y="121743"/>
            <a:ext cx="2863284" cy="640625"/>
          </a:xfrm>
          <a:prstGeom prst="rect">
            <a:avLst/>
          </a:prstGeom>
        </p:spPr>
        <p:txBody>
          <a:bodyPr wrap="square">
            <a:spAutoFit/>
          </a:bodyPr>
          <a:lstStyle/>
          <a:p>
            <a:pPr>
              <a:lnSpc>
                <a:spcPct val="130000"/>
              </a:lnSpc>
              <a:tabLst>
                <a:tab pos="1188085" algn="l"/>
                <a:tab pos="2163445" algn="l"/>
                <a:tab pos="3142615" algn="l"/>
                <a:tab pos="4190365" algn="l"/>
              </a:tabLst>
            </a:pPr>
            <a:r>
              <a:rPr lang="zh-CN"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a:t>
            </a:r>
            <a:r>
              <a:rPr lang="zh-CN" altLang="en-US" sz="3200" b="1" dirty="0">
                <a:solidFill>
                  <a:srgbClr val="E88651">
                    <a:lumMod val="75000"/>
                  </a:srgbClr>
                </a:solidFill>
                <a:latin typeface="黑体" panose="02010609060101010101" pitchFamily="49" charset="-122"/>
                <a:ea typeface="方正姚体" panose="02010601030101010101"/>
                <a:cs typeface="方正姚体" panose="02010601030101010101" charset="-122"/>
              </a:rPr>
              <a:t>自主测试</a:t>
            </a:r>
            <a:r>
              <a:rPr lang="zh-CN"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a:t>
            </a:r>
            <a:r>
              <a:rPr lang="en-US"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 </a:t>
            </a:r>
            <a:endParaRPr lang="zh-CN" altLang="zh-CN" sz="3200" b="1" dirty="0">
              <a:solidFill>
                <a:srgbClr val="E88651">
                  <a:lumMod val="75000"/>
                </a:srgbClr>
              </a:solidFill>
              <a:latin typeface="黑体" panose="02010609060101010101" pitchFamily="49" charset="-122"/>
              <a:ea typeface="方正姚体" panose="02010601030101010101"/>
              <a:cs typeface="方正姚体" panose="02010601030101010101" charset="-122"/>
            </a:endParaRPr>
          </a:p>
        </p:txBody>
      </p:sp>
    </p:spTree>
    <p:extLst>
      <p:ext uri="{BB962C8B-B14F-4D97-AF65-F5344CB8AC3E}">
        <p14:creationId xmlns:p14="http://schemas.microsoft.com/office/powerpoint/2010/main" xmlns="" val="151651905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barn(inVertical)">
                                      <p:cBhvr>
                                        <p:cTn id="7" dur="500"/>
                                        <p:tgtEl>
                                          <p:spTgt spid="4">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barn(inVertical)">
                                      <p:cBhvr>
                                        <p:cTn id="1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692150" y="505403"/>
            <a:ext cx="10807700" cy="541071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下列说法中正确的是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碘酒中的溶剂是水</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把食用油放入水里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并用力振荡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食用油是溶质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cs typeface="Times New Roman" panose="02020603050405020304" pitchFamily="18" charset="0"/>
              </a:rPr>
              <a:t>将高锰酸钾</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放入水中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形成紫红色溶液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将少量氯化钠放入水中溶解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溶剂是氯化钠</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碘酒中溶剂是酒精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食用油不能溶于水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因此食用油不是溶质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氯化钠溶液中溶剂是水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溶质是氯化钠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1968262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5" end="5"/>
                                            </p:txEl>
                                          </p:spTgt>
                                        </p:tgtEl>
                                        <p:attrNameLst>
                                          <p:attrName>style.visibility</p:attrName>
                                        </p:attrNameLst>
                                      </p:cBhvr>
                                      <p:to>
                                        <p:strVal val="visible"/>
                                      </p:to>
                                    </p:set>
                                    <p:animEffect transition="in" filter="barn(inVertical)">
                                      <p:cBhvr>
                                        <p:cTn id="7" dur="500"/>
                                        <p:tgtEl>
                                          <p:spTgt spid="5">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6" end="6"/>
                                            </p:txEl>
                                          </p:spTgt>
                                        </p:tgtEl>
                                        <p:attrNameLst>
                                          <p:attrName>style.visibility</p:attrName>
                                        </p:attrNameLst>
                                      </p:cBhvr>
                                      <p:to>
                                        <p:strVal val="visible"/>
                                      </p:to>
                                    </p:set>
                                    <p:animEffect transition="in" filter="barn(inVertical)">
                                      <p:cBhvr>
                                        <p:cTn id="12"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36576"/>
            <a:ext cx="10807700" cy="541071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下列固体溶于水后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溶液温度升高的是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氢氧化钠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氯化钠　</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硝酸铵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NEU-BZ-S92"/>
                <a:ea typeface="宋体" panose="02010600030101010101" pitchFamily="2" charset="-122"/>
                <a:cs typeface="宋体" panose="02010600030101010101" pitchFamily="2" charset="-122"/>
              </a:rPr>
              <a:t>④</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生石灰</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NEU-BZ-S92"/>
                <a:ea typeface="宋体" panose="02010600030101010101" pitchFamily="2" charset="-122"/>
                <a:cs typeface="宋体" panose="02010600030101010101" pitchFamily="2" charset="-122"/>
              </a:rPr>
              <a:t>①②③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①②③④</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NEU-BZ-S92"/>
                <a:ea typeface="宋体" panose="02010600030101010101" pitchFamily="2" charset="-122"/>
                <a:cs typeface="宋体" panose="02010600030101010101" pitchFamily="2" charset="-122"/>
              </a:rPr>
              <a:t>①②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①④</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氢氧化钠、生石灰、浓硫酸溶于水放热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溶液温度升高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硝酸铵溶于水吸热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溶液温度降低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氯化钠溶于水既不吸热也不放热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故溶液温度不变。</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6305820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barn(inVertical)">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barn(inVertical)">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098204"/>
            <a:ext cx="10807700" cy="417229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炎热的夏天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小林从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 </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的冰箱冷藏室里拿出一杯底部有少量蔗糖晶体的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溶液。在室温下放置一段时间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发现晶体消失了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溶液。则下列说法错误的是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A.5 </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溶液一定是饱和溶液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室温下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溶液一定是不饱和溶液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蔗糖晶体的溶解度随温度升高而增大</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溶液溶质的质量分数一定大于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9293369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77435"/>
            <a:ext cx="10807700" cy="47632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由题意知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溶液中有少量蔗糖晶体存在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溶液一定是饱和溶液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在室温下放置一段时间后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发现晶体消失了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溶液可能恰好饱和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也可能是不饱和溶液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到室温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温度升高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晶体消失说明晶体已经溶解了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从而说明溶解度随温度升高而增大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溶液中比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溶液中溶解的溶质少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溶液的溶质的质量分数大于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溶液的溶质的质量分数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1473517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75563"/>
            <a:ext cx="10807700" cy="47632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如图是甲、乙两种固体物质在水中的溶解度曲线。下列说法正确的是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甲的溶解度等于乙的溶解度</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 </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时甲的饱和溶液升温至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 </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溶液中溶质的质量分数变大</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C.30 </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 g</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甲固体中加入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50 g</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充分</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搅拌后得到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70 g</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甲中含有少量乙时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用冷却热饱和溶液的方法提纯甲</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19W73.eps" descr="id:2147506178;FounderCES"/>
          <p:cNvPicPr/>
          <p:nvPr/>
        </p:nvPicPr>
        <p:blipFill>
          <a:blip r:embed="rId2">
            <a:clrChange>
              <a:clrFrom>
                <a:srgbClr val="FFFFFF"/>
              </a:clrFrom>
              <a:clrTo>
                <a:srgbClr val="FFFFFF">
                  <a:alpha val="0"/>
                </a:srgbClr>
              </a:clrTo>
            </a:clrChange>
          </a:blip>
          <a:stretch>
            <a:fillRect/>
          </a:stretch>
        </p:blipFill>
        <p:spPr>
          <a:xfrm>
            <a:off x="7680930" y="1433886"/>
            <a:ext cx="4037009" cy="3384233"/>
          </a:xfrm>
          <a:prstGeom prst="rect">
            <a:avLst/>
          </a:prstGeom>
        </p:spPr>
      </p:pic>
    </p:spTree>
    <p:extLst>
      <p:ext uri="{BB962C8B-B14F-4D97-AF65-F5344CB8AC3E}">
        <p14:creationId xmlns:p14="http://schemas.microsoft.com/office/powerpoint/2010/main" xmlns="" val="102337283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151303"/>
            <a:ext cx="10807700" cy="41503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组成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被溶解</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的物质。溶质可以是</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固体、液体或气体</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能溶解其他物质</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的物质。</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水</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是最常用的溶剂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汽油</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酒精</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也可以作溶剂。</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质量关系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溶液的质量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溶质质量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溶剂质量</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溶液的质量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溶液的体积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溶液的</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密度</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 xmlns:a16="http://schemas.microsoft.com/office/drawing/2014/main" id="{8A90BD6A-DAC1-4175-BADE-A70FD2E31095}"/>
              </a:ext>
            </a:extLst>
          </p:cNvPr>
          <p:cNvSpPr/>
          <p:nvPr/>
        </p:nvSpPr>
        <p:spPr>
          <a:xfrm>
            <a:off x="2420140" y="1817046"/>
            <a:ext cx="1222731"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5" name="直接连接符 4">
            <a:extLst>
              <a:ext uri="{FF2B5EF4-FFF2-40B4-BE49-F238E27FC236}">
                <a16:creationId xmlns="" xmlns:a16="http://schemas.microsoft.com/office/drawing/2014/main" id="{94F29B7E-74BF-4821-88B9-C8400B1817B7}"/>
              </a:ext>
            </a:extLst>
          </p:cNvPr>
          <p:cNvCxnSpPr>
            <a:cxnSpLocks/>
          </p:cNvCxnSpPr>
          <p:nvPr/>
        </p:nvCxnSpPr>
        <p:spPr>
          <a:xfrm>
            <a:off x="2420140" y="2273998"/>
            <a:ext cx="122273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 xmlns:a16="http://schemas.microsoft.com/office/drawing/2014/main" id="{8A90BD6A-DAC1-4175-BADE-A70FD2E31095}"/>
              </a:ext>
            </a:extLst>
          </p:cNvPr>
          <p:cNvSpPr/>
          <p:nvPr/>
        </p:nvSpPr>
        <p:spPr>
          <a:xfrm>
            <a:off x="7324649" y="1817046"/>
            <a:ext cx="3274078"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8" name="直接连接符 7">
            <a:extLst>
              <a:ext uri="{FF2B5EF4-FFF2-40B4-BE49-F238E27FC236}">
                <a16:creationId xmlns="" xmlns:a16="http://schemas.microsoft.com/office/drawing/2014/main" id="{94F29B7E-74BF-4821-88B9-C8400B1817B7}"/>
              </a:ext>
            </a:extLst>
          </p:cNvPr>
          <p:cNvCxnSpPr>
            <a:cxnSpLocks/>
          </p:cNvCxnSpPr>
          <p:nvPr/>
        </p:nvCxnSpPr>
        <p:spPr>
          <a:xfrm>
            <a:off x="7324649" y="2273998"/>
            <a:ext cx="327407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 xmlns:a16="http://schemas.microsoft.com/office/drawing/2014/main" id="{8A90BD6A-DAC1-4175-BADE-A70FD2E31095}"/>
              </a:ext>
            </a:extLst>
          </p:cNvPr>
          <p:cNvSpPr/>
          <p:nvPr/>
        </p:nvSpPr>
        <p:spPr>
          <a:xfrm>
            <a:off x="1740393" y="2396110"/>
            <a:ext cx="2841998"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1" name="直接连接符 10">
            <a:extLst>
              <a:ext uri="{FF2B5EF4-FFF2-40B4-BE49-F238E27FC236}">
                <a16:creationId xmlns="" xmlns:a16="http://schemas.microsoft.com/office/drawing/2014/main" id="{94F29B7E-74BF-4821-88B9-C8400B1817B7}"/>
              </a:ext>
            </a:extLst>
          </p:cNvPr>
          <p:cNvCxnSpPr>
            <a:cxnSpLocks/>
          </p:cNvCxnSpPr>
          <p:nvPr/>
        </p:nvCxnSpPr>
        <p:spPr>
          <a:xfrm>
            <a:off x="1740393" y="2863453"/>
            <a:ext cx="28419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 xmlns:a16="http://schemas.microsoft.com/office/drawing/2014/main" id="{8A90BD6A-DAC1-4175-BADE-A70FD2E31095}"/>
              </a:ext>
            </a:extLst>
          </p:cNvPr>
          <p:cNvSpPr/>
          <p:nvPr/>
        </p:nvSpPr>
        <p:spPr>
          <a:xfrm>
            <a:off x="6228562" y="2396110"/>
            <a:ext cx="401544"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4" name="直接连接符 13">
            <a:extLst>
              <a:ext uri="{FF2B5EF4-FFF2-40B4-BE49-F238E27FC236}">
                <a16:creationId xmlns="" xmlns:a16="http://schemas.microsoft.com/office/drawing/2014/main" id="{94F29B7E-74BF-4821-88B9-C8400B1817B7}"/>
              </a:ext>
            </a:extLst>
          </p:cNvPr>
          <p:cNvCxnSpPr>
            <a:cxnSpLocks/>
          </p:cNvCxnSpPr>
          <p:nvPr/>
        </p:nvCxnSpPr>
        <p:spPr>
          <a:xfrm>
            <a:off x="6228561" y="2863453"/>
            <a:ext cx="40154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 xmlns:a16="http://schemas.microsoft.com/office/drawing/2014/main" id="{8A90BD6A-DAC1-4175-BADE-A70FD2E31095}"/>
              </a:ext>
            </a:extLst>
          </p:cNvPr>
          <p:cNvSpPr/>
          <p:nvPr/>
        </p:nvSpPr>
        <p:spPr>
          <a:xfrm>
            <a:off x="9593549" y="2396110"/>
            <a:ext cx="79797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8" name="直接连接符 17">
            <a:extLst>
              <a:ext uri="{FF2B5EF4-FFF2-40B4-BE49-F238E27FC236}">
                <a16:creationId xmlns="" xmlns:a16="http://schemas.microsoft.com/office/drawing/2014/main" id="{94F29B7E-74BF-4821-88B9-C8400B1817B7}"/>
              </a:ext>
            </a:extLst>
          </p:cNvPr>
          <p:cNvCxnSpPr>
            <a:cxnSpLocks/>
          </p:cNvCxnSpPr>
          <p:nvPr/>
        </p:nvCxnSpPr>
        <p:spPr>
          <a:xfrm>
            <a:off x="9593549" y="2863453"/>
            <a:ext cx="7979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 xmlns:a16="http://schemas.microsoft.com/office/drawing/2014/main" id="{8A90BD6A-DAC1-4175-BADE-A70FD2E31095}"/>
              </a:ext>
            </a:extLst>
          </p:cNvPr>
          <p:cNvSpPr/>
          <p:nvPr/>
        </p:nvSpPr>
        <p:spPr>
          <a:xfrm>
            <a:off x="797936" y="2967610"/>
            <a:ext cx="79797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20" name="直接连接符 19">
            <a:extLst>
              <a:ext uri="{FF2B5EF4-FFF2-40B4-BE49-F238E27FC236}">
                <a16:creationId xmlns="" xmlns:a16="http://schemas.microsoft.com/office/drawing/2014/main" id="{94F29B7E-74BF-4821-88B9-C8400B1817B7}"/>
              </a:ext>
            </a:extLst>
          </p:cNvPr>
          <p:cNvCxnSpPr>
            <a:cxnSpLocks/>
          </p:cNvCxnSpPr>
          <p:nvPr/>
        </p:nvCxnSpPr>
        <p:spPr>
          <a:xfrm>
            <a:off x="797936" y="3445344"/>
            <a:ext cx="7979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 xmlns:a16="http://schemas.microsoft.com/office/drawing/2014/main" id="{8A90BD6A-DAC1-4175-BADE-A70FD2E31095}"/>
              </a:ext>
            </a:extLst>
          </p:cNvPr>
          <p:cNvSpPr/>
          <p:nvPr/>
        </p:nvSpPr>
        <p:spPr>
          <a:xfrm>
            <a:off x="3745245" y="4148647"/>
            <a:ext cx="161406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22" name="直接连接符 21">
            <a:extLst>
              <a:ext uri="{FF2B5EF4-FFF2-40B4-BE49-F238E27FC236}">
                <a16:creationId xmlns="" xmlns:a16="http://schemas.microsoft.com/office/drawing/2014/main" id="{94F29B7E-74BF-4821-88B9-C8400B1817B7}"/>
              </a:ext>
            </a:extLst>
          </p:cNvPr>
          <p:cNvCxnSpPr>
            <a:cxnSpLocks/>
          </p:cNvCxnSpPr>
          <p:nvPr/>
        </p:nvCxnSpPr>
        <p:spPr>
          <a:xfrm>
            <a:off x="3745245" y="4615990"/>
            <a:ext cx="161406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 xmlns:a16="http://schemas.microsoft.com/office/drawing/2014/main" id="{8A90BD6A-DAC1-4175-BADE-A70FD2E31095}"/>
              </a:ext>
            </a:extLst>
          </p:cNvPr>
          <p:cNvSpPr/>
          <p:nvPr/>
        </p:nvSpPr>
        <p:spPr>
          <a:xfrm>
            <a:off x="5606670" y="4148647"/>
            <a:ext cx="161406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24" name="直接连接符 23">
            <a:extLst>
              <a:ext uri="{FF2B5EF4-FFF2-40B4-BE49-F238E27FC236}">
                <a16:creationId xmlns="" xmlns:a16="http://schemas.microsoft.com/office/drawing/2014/main" id="{94F29B7E-74BF-4821-88B9-C8400B1817B7}"/>
              </a:ext>
            </a:extLst>
          </p:cNvPr>
          <p:cNvCxnSpPr>
            <a:cxnSpLocks/>
          </p:cNvCxnSpPr>
          <p:nvPr/>
        </p:nvCxnSpPr>
        <p:spPr>
          <a:xfrm>
            <a:off x="5606670" y="4615990"/>
            <a:ext cx="161406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 xmlns:a16="http://schemas.microsoft.com/office/drawing/2014/main" id="{8A90BD6A-DAC1-4175-BADE-A70FD2E31095}"/>
              </a:ext>
            </a:extLst>
          </p:cNvPr>
          <p:cNvSpPr/>
          <p:nvPr/>
        </p:nvSpPr>
        <p:spPr>
          <a:xfrm>
            <a:off x="3653262" y="4727712"/>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26" name="直接连接符 25">
            <a:extLst>
              <a:ext uri="{FF2B5EF4-FFF2-40B4-BE49-F238E27FC236}">
                <a16:creationId xmlns="" xmlns:a16="http://schemas.microsoft.com/office/drawing/2014/main" id="{94F29B7E-74BF-4821-88B9-C8400B1817B7}"/>
              </a:ext>
            </a:extLst>
          </p:cNvPr>
          <p:cNvCxnSpPr>
            <a:cxnSpLocks/>
          </p:cNvCxnSpPr>
          <p:nvPr/>
        </p:nvCxnSpPr>
        <p:spPr>
          <a:xfrm>
            <a:off x="3653262" y="5195055"/>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67922882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6"/>
                                        </p:tgtEl>
                                      </p:cBhvr>
                                    </p:animEffect>
                                    <p:set>
                                      <p:cBhvr>
                                        <p:cTn id="27" dur="1" fill="hold">
                                          <p:stCondLst>
                                            <p:cond delay="499"/>
                                          </p:stCondLst>
                                        </p:cTn>
                                        <p:tgtEl>
                                          <p:spTgt spid="16"/>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9"/>
                                        </p:tgtEl>
                                      </p:cBhvr>
                                    </p:animEffect>
                                    <p:set>
                                      <p:cBhvr>
                                        <p:cTn id="32" dur="1" fill="hold">
                                          <p:stCondLst>
                                            <p:cond delay="499"/>
                                          </p:stCondLst>
                                        </p:cTn>
                                        <p:tgtEl>
                                          <p:spTgt spid="1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21"/>
                                        </p:tgtEl>
                                      </p:cBhvr>
                                    </p:animEffect>
                                    <p:set>
                                      <p:cBhvr>
                                        <p:cTn id="37" dur="1" fill="hold">
                                          <p:stCondLst>
                                            <p:cond delay="499"/>
                                          </p:stCondLst>
                                        </p:cTn>
                                        <p:tgtEl>
                                          <p:spTgt spid="2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xit" presetSubtype="21" fill="hold" grpId="0" nodeType="clickEffect">
                                  <p:stCondLst>
                                    <p:cond delay="0"/>
                                  </p:stCondLst>
                                  <p:childTnLst>
                                    <p:animEffect transition="out" filter="barn(inVertical)">
                                      <p:cBhvr>
                                        <p:cTn id="41" dur="500"/>
                                        <p:tgtEl>
                                          <p:spTgt spid="23"/>
                                        </p:tgtEl>
                                      </p:cBhvr>
                                    </p:animEffect>
                                    <p:set>
                                      <p:cBhvr>
                                        <p:cTn id="42" dur="1" fill="hold">
                                          <p:stCondLst>
                                            <p:cond delay="499"/>
                                          </p:stCondLst>
                                        </p:cTn>
                                        <p:tgtEl>
                                          <p:spTgt spid="2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6" presetClass="exit" presetSubtype="21" fill="hold" grpId="0" nodeType="clickEffect">
                                  <p:stCondLst>
                                    <p:cond delay="0"/>
                                  </p:stCondLst>
                                  <p:childTnLst>
                                    <p:animEffect transition="out" filter="barn(inVertical)">
                                      <p:cBhvr>
                                        <p:cTn id="46" dur="500"/>
                                        <p:tgtEl>
                                          <p:spTgt spid="25"/>
                                        </p:tgtEl>
                                      </p:cBhvr>
                                    </p:animEffect>
                                    <p:set>
                                      <p:cBhvr>
                                        <p:cTn id="47"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P spid="13" grpId="0" animBg="1"/>
      <p:bldP spid="16" grpId="0" animBg="1"/>
      <p:bldP spid="19" grpId="0" animBg="1"/>
      <p:bldP spid="21" grpId="0" animBg="1"/>
      <p:bldP spid="23" grpId="0" animBg="1"/>
      <p:bldP spid="2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46964"/>
            <a:ext cx="10807700" cy="53541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要比较溶解度的大小必需指明温度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否则无意义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时甲的饱和溶液升温至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溶液变为不饱和溶液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溶质、溶剂没变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故溶液中溶质的质量分数不变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甲的溶解度为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g,50</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水中只能溶解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甲固体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溶液的质量为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65</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g,C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由甲、乙两种固体物质的溶解度曲线可知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甲的溶解度随温度的升高而增大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乙的溶解度受温度的影响变化不大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冷却热的饱和溶液可从甲、乙混合物中分离出甲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3998620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15791"/>
            <a:ext cx="10807700" cy="541071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如图是甲、乙两种固体物质的溶解度曲线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根据图回答相关问题</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甲、乙两种物质的溶解度</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点状态下乙溶液属于</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饱和</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不饱和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 g</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甲放入装有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50 g</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水的烧杯中</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所得</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溶液溶质的质量分数为</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若想从甲的饱和溶液中获得甲晶体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常采用</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6" name="19W08.eps" descr="id:2147506185;FounderCES"/>
          <p:cNvPicPr/>
          <p:nvPr/>
        </p:nvPicPr>
        <p:blipFill>
          <a:blip r:embed="rId2">
            <a:clrChange>
              <a:clrFrom>
                <a:srgbClr val="FFFFFF"/>
              </a:clrFrom>
              <a:clrTo>
                <a:srgbClr val="FFFFFF">
                  <a:alpha val="0"/>
                </a:srgbClr>
              </a:clrTo>
            </a:clrChange>
          </a:blip>
          <a:stretch>
            <a:fillRect/>
          </a:stretch>
        </p:blipFill>
        <p:spPr>
          <a:xfrm>
            <a:off x="8691735" y="1714498"/>
            <a:ext cx="3212372" cy="3127664"/>
          </a:xfrm>
          <a:prstGeom prst="rect">
            <a:avLst/>
          </a:prstGeom>
        </p:spPr>
      </p:pic>
    </p:spTree>
    <p:extLst>
      <p:ext uri="{BB962C8B-B14F-4D97-AF65-F5344CB8AC3E}">
        <p14:creationId xmlns:p14="http://schemas.microsoft.com/office/powerpoint/2010/main" xmlns="" val="245610462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308172"/>
            <a:ext cx="10807700" cy="59450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a:t>
            </a:r>
            <a:r>
              <a:rPr lang="en-US" altLang="zh-CN"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solidFill>
                  <a:srgbClr val="000000"/>
                </a:solidFill>
                <a:effectLst/>
                <a:latin typeface="NEU-BZ-S92"/>
                <a:ea typeface="宋体" panose="02010600030101010101" pitchFamily="2" charset="-122"/>
                <a:cs typeface="宋体" panose="02010600030101010101" pitchFamily="2" charset="-122"/>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时</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甲、乙两种物质的溶解度相等</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点处在乙物质溶解度曲线上方</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乙溶液属于饱和溶液</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a:t>
            </a:r>
            <a:r>
              <a:rPr lang="en-US" altLang="zh-CN"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solidFill>
                  <a:srgbClr val="000000"/>
                </a:solidFill>
                <a:effectLst/>
                <a:latin typeface="NEU-BZ-S92"/>
                <a:ea typeface="宋体" panose="02010600030101010101" pitchFamily="2" charset="-122"/>
                <a:cs typeface="宋体" panose="02010600030101010101" pitchFamily="2" charset="-122"/>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时</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甲的溶解度是</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25</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g,</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将</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15</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g</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甲放入装有</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50</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g</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水的烧杯中</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能够溶解</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12.5</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g,</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所得溶液溶质的质量分数</a:t>
            </a:r>
            <a:r>
              <a:rPr lang="zh-CN" altLang="zh-CN" sz="3200" b="1"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为</a:t>
            </a:r>
            <a:r>
              <a:rPr lang="zh-CN" altLang="en-US" sz="3200" b="1"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100%=20%;(4)</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甲的溶解度受温度变化影响较大</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若想从甲的饱和溶液中获得甲晶体</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常采用降温结晶的方法。</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等于</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饱和</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(3)20%</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降温结晶</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918957450"/>
              </p:ext>
            </p:extLst>
          </p:nvPr>
        </p:nvGraphicFramePr>
        <p:xfrm>
          <a:off x="5934733" y="2078756"/>
          <a:ext cx="1970360" cy="703700"/>
        </p:xfrm>
        <a:graphic>
          <a:graphicData uri="http://schemas.openxmlformats.org/presentationml/2006/ole">
            <p:oleObj spid="_x0000_s11282" name="文档" r:id="rId3" imgW="939541" imgH="331348" progId="Word.Document.12">
              <p:embed/>
            </p:oleObj>
          </a:graphicData>
        </a:graphic>
      </p:graphicFrame>
    </p:spTree>
    <p:extLst>
      <p:ext uri="{BB962C8B-B14F-4D97-AF65-F5344CB8AC3E}">
        <p14:creationId xmlns:p14="http://schemas.microsoft.com/office/powerpoint/2010/main" xmlns="" val="118934226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barn(inVertical)">
                                      <p:cBhvr>
                                        <p:cTn id="10" dur="500"/>
                                        <p:tgtEl>
                                          <p:spTgt spid="2">
                                            <p:txEl>
                                              <p:pRg st="2" end="2"/>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barn(inVertical)">
                                      <p:cBhvr>
                                        <p:cTn id="13" dur="500"/>
                                        <p:tgtEl>
                                          <p:spTgt spid="2">
                                            <p:txEl>
                                              <p:pRg st="3" end="3"/>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barn(inVertical)">
                                      <p:cBhvr>
                                        <p:cTn id="16"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05405"/>
            <a:ext cx="2985622" cy="3637919"/>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实验室配制溶质质量分数为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NaCl</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是某同学的实验操作过程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19W09.eps" descr="id:2147506192;FounderCES"/>
          <p:cNvPicPr>
            <a:picLocks noChangeAspect="1"/>
          </p:cNvPicPr>
          <p:nvPr/>
        </p:nvPicPr>
        <p:blipFill>
          <a:blip r:embed="rId2">
            <a:clrChange>
              <a:clrFrom>
                <a:srgbClr val="FFFFFF"/>
              </a:clrFrom>
              <a:clrTo>
                <a:srgbClr val="FFFFFF">
                  <a:alpha val="0"/>
                </a:srgbClr>
              </a:clrTo>
            </a:clrChange>
          </a:blip>
          <a:stretch>
            <a:fillRect/>
          </a:stretch>
        </p:blipFill>
        <p:spPr>
          <a:xfrm>
            <a:off x="3802463" y="505405"/>
            <a:ext cx="8119985" cy="5376847"/>
          </a:xfrm>
          <a:prstGeom prst="rect">
            <a:avLst/>
          </a:prstGeom>
        </p:spPr>
      </p:pic>
    </p:spTree>
    <p:extLst>
      <p:ext uri="{BB962C8B-B14F-4D97-AF65-F5344CB8AC3E}">
        <p14:creationId xmlns:p14="http://schemas.microsoft.com/office/powerpoint/2010/main" xmlns="" val="217785264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463236"/>
            <a:ext cx="10807700" cy="36379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中的序号表示配制溶液的正确操作顺序是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a:t>
            </a: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中游码读数为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则他称取</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NaCl</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的质量是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g</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按照图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称量的药品来配制溶液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该同学需要用水的体积是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mL</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水的密度为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 g·mL</a:t>
            </a:r>
            <a:r>
              <a:rPr lang="en-US" altLang="zh-CN" sz="3200" b="1" baseline="30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他按图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量取水的体积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若其他操作步骤均无误差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则其所配溶液溶质质量分数</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6347727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48201"/>
            <a:ext cx="10807700" cy="653602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配制一定溶质质量分数的氯化钠溶液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首先计算配制溶液所需</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NaCl</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和水的质量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再称量所需的</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NaCl</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最后进行溶解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因此以上实验的正确操作顺序为</a:t>
            </a:r>
            <a:r>
              <a:rPr lang="zh-CN" altLang="zh-CN" sz="3200" b="1" dirty="0">
                <a:solidFill>
                  <a:srgbClr val="000000"/>
                </a:solidFill>
                <a:latin typeface="NEU-BZ-S92"/>
                <a:ea typeface="宋体" panose="02010600030101010101" pitchFamily="2" charset="-122"/>
                <a:cs typeface="宋体" panose="02010600030101010101" pitchFamily="2" charset="-122"/>
              </a:rPr>
              <a:t>②③①⑤④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由左盘中砝码的质量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右盘中氯化钠的质量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游码的质量可知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因此他称取</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NaCl</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的质量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g+2</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g-1.2</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g=5.8</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由溶液质量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溶质质量</a:t>
            </a:r>
            <a:r>
              <a:rPr lang="en-US" altLang="zh-CN" sz="3200" b="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溶质的质量分数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配制质量分数为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NaCl</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氯化钠溶液的质量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=5.8</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3200" b="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10%=58</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溶剂质量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溶液质量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溶质质量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则所需水的质量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=58</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g-5.8</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g=52.2</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即体积为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52.2</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mL);(4)</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用量筒量取水时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仰视液面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读数比实际液体体积小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会造成实际量取的水的体积偏大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若其他操作步骤均无误差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则其所配溶液溶质质量分数小于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629867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133241"/>
            <a:ext cx="10807700" cy="239950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NEU-BZ-S92"/>
                <a:ea typeface="宋体" panose="02010600030101010101" pitchFamily="2" charset="-122"/>
                <a:cs typeface="宋体" panose="02010600030101010101" pitchFamily="2" charset="-122"/>
              </a:rPr>
              <a:t>②③①⑤④</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(2)5.8</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(3)52.2</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小于</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953024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75566"/>
            <a:ext cx="10807700" cy="47632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8.50 </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 g</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硝酸钾溶于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48 g</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其溶质质量分数为</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将此溶液分为三等份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取第一份溶液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将温度升高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 </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无水分损失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所得溶液溶质质量分数为</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取第二份溶液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使其溶质质量分数变为原来的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需加入硝酸钾晶体</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或者蒸发</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取第三份溶液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使其溶质质量分数变为原来的一半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需加</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6506999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92150" y="463839"/>
            <a:ext cx="10923877" cy="5538094"/>
            <a:chOff x="692150" y="463839"/>
            <a:chExt cx="10923877" cy="5538094"/>
          </a:xfrm>
        </p:grpSpPr>
        <p:sp>
          <p:nvSpPr>
            <p:cNvPr id="2" name="矩形 1"/>
            <p:cNvSpPr>
              <a:spLocks noChangeAspect="1"/>
            </p:cNvSpPr>
            <p:nvPr/>
          </p:nvSpPr>
          <p:spPr>
            <a:xfrm>
              <a:off x="692150" y="463839"/>
              <a:ext cx="10807700" cy="627864"/>
            </a:xfrm>
            <a:prstGeom prst="rect">
              <a:avLst/>
            </a:prstGeom>
          </p:spPr>
          <p:txBody>
            <a:bodyPr>
              <a:spAutoFit/>
            </a:bodyPr>
            <a:lstStyle/>
            <a:p>
              <a:pPr>
                <a:lnSpc>
                  <a:spcPct val="120000"/>
                </a:lnSpc>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rPr>
                <a:t>50</a:t>
              </a:r>
              <a:r>
                <a:rPr lang="en-US" altLang="zh-CN" sz="3200" b="1" dirty="0">
                  <a:solidFill>
                    <a:srgbClr val="000000"/>
                  </a:solidFill>
                  <a:latin typeface="Times New Roman" panose="02020603050405020304" pitchFamily="18" charset="0"/>
                  <a:ea typeface="楷体" panose="02010609060101010101" pitchFamily="49" charset="-122"/>
                </a:rPr>
                <a:t> </a:t>
              </a:r>
              <a:r>
                <a:rPr lang="zh-CN" altLang="zh-CN" sz="3200" b="1" dirty="0">
                  <a:solidFill>
                    <a:srgbClr val="000000"/>
                  </a:solidFill>
                  <a:ea typeface="宋体" panose="02010600030101010101" pitchFamily="2" charset="-122"/>
                  <a:cs typeface="宋体" panose="02010600030101010101" pitchFamily="2" charset="-122"/>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3200" b="1" dirty="0">
                  <a:solidFill>
                    <a:srgbClr val="000000"/>
                  </a:solidFill>
                  <a:latin typeface="Times New Roman" panose="02020603050405020304" pitchFamily="18" charset="0"/>
                  <a:ea typeface="宋体" panose="02010600030101010101" pitchFamily="2" charset="-122"/>
                </a:rPr>
                <a:t>12</a:t>
              </a:r>
              <a:r>
                <a:rPr lang="en-US" altLang="zh-CN" sz="3200" b="1" dirty="0">
                  <a:solidFill>
                    <a:srgbClr val="000000"/>
                  </a:solidFill>
                  <a:latin typeface="Times New Roman" panose="02020603050405020304" pitchFamily="18" charset="0"/>
                  <a:ea typeface="楷体" panose="02010609060101010101" pitchFamily="49" charset="-122"/>
                </a:rPr>
                <a:t> </a:t>
              </a:r>
              <a:r>
                <a:rPr lang="en-US" altLang="zh-CN" sz="3200" b="1" dirty="0">
                  <a:solidFill>
                    <a:srgbClr val="000000"/>
                  </a:solidFill>
                  <a:latin typeface="Times New Roman" panose="02020603050405020304" pitchFamily="18" charset="0"/>
                  <a:ea typeface="宋体" panose="02010600030101010101" pitchFamily="2" charset="-122"/>
                </a:rPr>
                <a:t>g</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硝酸钾溶于</a:t>
              </a:r>
              <a:r>
                <a:rPr lang="en-US" altLang="zh-CN" sz="3200" b="1" dirty="0">
                  <a:solidFill>
                    <a:srgbClr val="000000"/>
                  </a:solidFill>
                  <a:latin typeface="Times New Roman" panose="02020603050405020304" pitchFamily="18" charset="0"/>
                  <a:ea typeface="宋体" panose="02010600030101010101" pitchFamily="2" charset="-122"/>
                </a:rPr>
                <a:t>48</a:t>
              </a:r>
              <a:r>
                <a:rPr lang="en-US" altLang="zh-CN" sz="3200" b="1" dirty="0">
                  <a:solidFill>
                    <a:srgbClr val="000000"/>
                  </a:solidFill>
                  <a:latin typeface="Times New Roman" panose="02020603050405020304" pitchFamily="18" charset="0"/>
                  <a:ea typeface="楷体" panose="02010609060101010101" pitchFamily="49" charset="-122"/>
                </a:rPr>
                <a:t> </a:t>
              </a:r>
              <a:r>
                <a:rPr lang="en-US" altLang="zh-CN" sz="3200" b="1" dirty="0">
                  <a:solidFill>
                    <a:srgbClr val="000000"/>
                  </a:solidFill>
                  <a:latin typeface="Times New Roman" panose="02020603050405020304" pitchFamily="18" charset="0"/>
                  <a:ea typeface="宋体" panose="02010600030101010101" pitchFamily="2" charset="-122"/>
                </a:rPr>
                <a:t>g</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水中</a:t>
              </a:r>
              <a:r>
                <a:rPr lang="en-US" altLang="zh-CN" sz="3200" b="1" dirty="0">
                  <a:solidFill>
                    <a:srgbClr val="000000"/>
                  </a:solidFill>
                  <a:latin typeface="Times New Roman" panose="02020603050405020304" pitchFamily="18" charset="0"/>
                  <a:ea typeface="宋体" panose="02010600030101010101" pitchFamily="2" charset="-122"/>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所得溶液中溶质</a:t>
              </a:r>
              <a:r>
                <a:rPr lang="zh-CN" altLang="zh-CN" sz="32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endParaRPr lang="zh-CN" altLang="en-US" sz="3200"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742589987"/>
                </p:ext>
              </p:extLst>
            </p:nvPr>
          </p:nvGraphicFramePr>
          <p:xfrm>
            <a:off x="808327" y="1117865"/>
            <a:ext cx="10807700" cy="844593"/>
          </p:xfrm>
          <a:graphic>
            <a:graphicData uri="http://schemas.openxmlformats.org/presentationml/2006/ole">
              <p:oleObj spid="_x0000_s12322" name="文档" r:id="rId3" imgW="3826154" imgH="299004" progId="Word.Document.12">
                <p:embed/>
              </p:oleObj>
            </a:graphicData>
          </a:graphic>
        </p:graphicFrame>
        <p:sp>
          <p:nvSpPr>
            <p:cNvPr id="6" name="矩形 5"/>
            <p:cNvSpPr>
              <a:spLocks noChangeAspect="1"/>
            </p:cNvSpPr>
            <p:nvPr/>
          </p:nvSpPr>
          <p:spPr>
            <a:xfrm>
              <a:off x="692150" y="1915034"/>
              <a:ext cx="10807700" cy="239950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溶质质量分数不变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每份溶液中溶质的质量为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溶液的质量为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将溶液升高温度时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因溶质和溶剂都没有变化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所以溶质质量分数不变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使其溶质质量分数变为原来的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则溶质质量分数变为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40%</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。则设加入硝酸钾的质量为</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x</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168879794"/>
                </p:ext>
              </p:extLst>
            </p:nvPr>
          </p:nvGraphicFramePr>
          <p:xfrm>
            <a:off x="808327" y="4324928"/>
            <a:ext cx="10807700" cy="1677005"/>
          </p:xfrm>
          <a:graphic>
            <a:graphicData uri="http://schemas.openxmlformats.org/presentationml/2006/ole">
              <p:oleObj spid="_x0000_s12323" name="文档" r:id="rId4" imgW="3826154" imgH="593695" progId="Word.Document.12">
                <p:embed/>
              </p:oleObj>
            </a:graphicData>
          </a:graphic>
        </p:graphicFrame>
      </p:grpSp>
    </p:spTree>
    <p:extLst>
      <p:ext uri="{BB962C8B-B14F-4D97-AF65-F5344CB8AC3E}">
        <p14:creationId xmlns:p14="http://schemas.microsoft.com/office/powerpoint/2010/main" xmlns="" val="110266880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347248"/>
            <a:ext cx="10807700" cy="626710"/>
          </a:xfrm>
          <a:prstGeom prst="rect">
            <a:avLst/>
          </a:prstGeom>
        </p:spPr>
        <p:txBody>
          <a:bodyPr>
            <a:spAutoFit/>
          </a:bodyPr>
          <a:lstStyle/>
          <a:p>
            <a:pPr>
              <a:lnSpc>
                <a:spcPct val="120000"/>
              </a:lnSpc>
            </a:pPr>
            <a:r>
              <a:rPr lang="en-US" altLang="zh-CN" sz="3200" b="1" dirty="0">
                <a:solidFill>
                  <a:srgbClr val="000000"/>
                </a:solidFill>
                <a:latin typeface="Times New Roman" panose="02020603050405020304" pitchFamily="18" charset="0"/>
                <a:ea typeface="宋体" panose="02010600030101010101" pitchFamily="2" charset="-122"/>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使其溶质质量分数变为原来的一半</a:t>
            </a:r>
            <a:r>
              <a:rPr lang="en-US" altLang="zh-CN" sz="3200" b="1" dirty="0">
                <a:solidFill>
                  <a:srgbClr val="000000"/>
                </a:solidFill>
                <a:latin typeface="Times New Roman" panose="02020603050405020304" pitchFamily="18" charset="0"/>
                <a:ea typeface="宋体" panose="02010600030101010101" pitchFamily="2" charset="-122"/>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即溶质的质量分数</a:t>
            </a:r>
            <a:r>
              <a:rPr lang="zh-CN" altLang="zh-CN" sz="32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endParaRPr lang="zh-CN" altLang="en-US" sz="3200"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3112726407"/>
              </p:ext>
            </p:extLst>
          </p:nvPr>
        </p:nvGraphicFramePr>
        <p:xfrm>
          <a:off x="808327" y="2032774"/>
          <a:ext cx="10807700" cy="843577"/>
        </p:xfrm>
        <a:graphic>
          <a:graphicData uri="http://schemas.openxmlformats.org/presentationml/2006/ole">
            <p:oleObj spid="_x0000_s13330" name="文档" r:id="rId3" imgW="3826154" imgH="298644" progId="Word.Document.12">
              <p:embed/>
            </p:oleObj>
          </a:graphicData>
        </a:graphic>
      </p:graphicFrame>
      <p:sp>
        <p:nvSpPr>
          <p:cNvPr id="4" name="矩形 3"/>
          <p:cNvSpPr>
            <a:spLocks noChangeAspect="1"/>
          </p:cNvSpPr>
          <p:nvPr/>
        </p:nvSpPr>
        <p:spPr>
          <a:xfrm>
            <a:off x="692150" y="2730877"/>
            <a:ext cx="2614818" cy="2399503"/>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2)6.67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(3)20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4358251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barn(inVertical)">
                                      <p:cBhvr>
                                        <p:cTn id="10" dur="500"/>
                                        <p:tgtEl>
                                          <p:spTgt spid="4">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barn(inVertical)">
                                      <p:cBhvr>
                                        <p:cTn id="13" dur="500"/>
                                        <p:tgtEl>
                                          <p:spTgt spid="4">
                                            <p:txEl>
                                              <p:pRg st="2" end="2"/>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barn(inVertical)">
                                      <p:cBhvr>
                                        <p:cTn id="16"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418971"/>
            <a:ext cx="10807700" cy="36379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注意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溶液状态不一定是液态。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均一、稳定和混合物三个条件是判断体系</a:t>
            </a:r>
            <a:r>
              <a:rPr lang="zh-CN" altLang="zh-CN" sz="32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zh-CN" altLang="en-US" sz="32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zh-CN" altLang="zh-CN" sz="32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溶液的依据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缺一不可。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同一种溶液中溶剂只有一种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溶质可以有多种。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溶液的质量是溶剂和所有溶质的质量之和。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物质溶于水时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溶液中的溶质不一定是加入的物质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CaO</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溶于水后形成</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溶质是</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CaO</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0480966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180083" y="2636520"/>
            <a:ext cx="1105802" cy="815646"/>
            <a:chOff x="-1604504" y="2147667"/>
            <a:chExt cx="3687215" cy="2719712"/>
          </a:xfrm>
        </p:grpSpPr>
        <p:cxnSp>
          <p:nvCxnSpPr>
            <p:cNvPr id="7" name="直接连接符 6"/>
            <p:cNvCxnSpPr/>
            <p:nvPr/>
          </p:nvCxnSpPr>
          <p:spPr>
            <a:xfrm flipH="1">
              <a:off x="-1604504" y="2687623"/>
              <a:ext cx="2592288" cy="2179756"/>
            </a:xfrm>
            <a:prstGeom prst="line">
              <a:avLst/>
            </a:prstGeom>
            <a:noFill/>
            <a:ln w="76200" cap="flat" cmpd="sng" algn="ctr">
              <a:solidFill>
                <a:schemeClr val="tx2">
                  <a:lumMod val="50000"/>
                </a:schemeClr>
              </a:solidFill>
              <a:prstDash val="solid"/>
            </a:ln>
            <a:effectLst/>
          </p:spPr>
        </p:cxnSp>
        <p:cxnSp>
          <p:nvCxnSpPr>
            <p:cNvPr id="8" name="直接连接符 7"/>
            <p:cNvCxnSpPr/>
            <p:nvPr/>
          </p:nvCxnSpPr>
          <p:spPr>
            <a:xfrm flipH="1">
              <a:off x="-509577" y="2147667"/>
              <a:ext cx="2592288" cy="2179756"/>
            </a:xfrm>
            <a:prstGeom prst="line">
              <a:avLst/>
            </a:prstGeom>
            <a:noFill/>
            <a:ln w="12700" cap="flat" cmpd="sng" algn="ctr">
              <a:solidFill>
                <a:schemeClr val="tx2">
                  <a:lumMod val="50000"/>
                </a:schemeClr>
              </a:solidFill>
              <a:prstDash val="solid"/>
            </a:ln>
            <a:effectLst/>
          </p:spPr>
        </p:cxnSp>
      </p:grpSp>
      <p:grpSp>
        <p:nvGrpSpPr>
          <p:cNvPr id="9" name="组合 8"/>
          <p:cNvGrpSpPr/>
          <p:nvPr/>
        </p:nvGrpSpPr>
        <p:grpSpPr>
          <a:xfrm flipH="1" flipV="1">
            <a:off x="8735898" y="2665586"/>
            <a:ext cx="1105803" cy="815646"/>
            <a:chOff x="-1604504" y="2147667"/>
            <a:chExt cx="3687215" cy="2719712"/>
          </a:xfrm>
        </p:grpSpPr>
        <p:cxnSp>
          <p:nvCxnSpPr>
            <p:cNvPr id="10" name="直接连接符 9"/>
            <p:cNvCxnSpPr/>
            <p:nvPr/>
          </p:nvCxnSpPr>
          <p:spPr>
            <a:xfrm flipH="1">
              <a:off x="-1604504" y="2687623"/>
              <a:ext cx="2592288" cy="2179756"/>
            </a:xfrm>
            <a:prstGeom prst="line">
              <a:avLst/>
            </a:prstGeom>
            <a:noFill/>
            <a:ln w="76200" cap="flat" cmpd="sng" algn="ctr">
              <a:solidFill>
                <a:sysClr val="windowText" lastClr="000000">
                  <a:lumMod val="85000"/>
                  <a:lumOff val="15000"/>
                </a:sysClr>
              </a:solidFill>
              <a:prstDash val="solid"/>
            </a:ln>
            <a:effectLst/>
          </p:spPr>
        </p:cxnSp>
        <p:cxnSp>
          <p:nvCxnSpPr>
            <p:cNvPr id="11" name="直接连接符 10"/>
            <p:cNvCxnSpPr/>
            <p:nvPr/>
          </p:nvCxnSpPr>
          <p:spPr>
            <a:xfrm flipH="1">
              <a:off x="-509577" y="2147667"/>
              <a:ext cx="2592288" cy="2179756"/>
            </a:xfrm>
            <a:prstGeom prst="line">
              <a:avLst/>
            </a:prstGeom>
            <a:noFill/>
            <a:ln w="12700" cap="flat" cmpd="sng" algn="ctr">
              <a:solidFill>
                <a:sysClr val="windowText" lastClr="000000">
                  <a:lumMod val="85000"/>
                  <a:lumOff val="15000"/>
                </a:sysClr>
              </a:solidFill>
              <a:prstDash val="solid"/>
            </a:ln>
            <a:effectLst/>
          </p:spPr>
        </p:cxnSp>
      </p:grpSp>
      <p:sp>
        <p:nvSpPr>
          <p:cNvPr id="12" name="文本框 11"/>
          <p:cNvSpPr txBox="1"/>
          <p:nvPr/>
        </p:nvSpPr>
        <p:spPr>
          <a:xfrm>
            <a:off x="2969260" y="2585720"/>
            <a:ext cx="6252845" cy="922020"/>
          </a:xfrm>
          <a:prstGeom prst="rect">
            <a:avLst/>
          </a:prstGeom>
          <a:noFill/>
        </p:spPr>
        <p:txBody>
          <a:bodyPr wrap="square" rtlCol="0">
            <a:spAutoFit/>
          </a:bodyPr>
          <a:lstStyle/>
          <a:p>
            <a:pPr algn="ctr"/>
            <a:r>
              <a:rPr lang="zh-CN" altLang="en-US" sz="5400" b="1" dirty="0">
                <a:solidFill>
                  <a:srgbClr val="4D4D4D"/>
                </a:solidFill>
                <a:latin typeface="方正姚体" panose="02010601030101010101" charset="-122"/>
                <a:ea typeface="方正姚体" panose="02010601030101010101" charset="-122"/>
                <a:cs typeface="方正姚体" panose="02010601030101010101" charset="-122"/>
                <a:sym typeface="+mn-ea"/>
              </a:rPr>
              <a:t>规律方法探究</a:t>
            </a:r>
          </a:p>
        </p:txBody>
      </p:sp>
    </p:spTree>
    <p:extLst>
      <p:ext uri="{BB962C8B-B14F-4D97-AF65-F5344CB8AC3E}">
        <p14:creationId xmlns:p14="http://schemas.microsoft.com/office/powerpoint/2010/main" xmlns="" val="207675696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460535"/>
            <a:ext cx="10807700" cy="35813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溶液是自然界中常见的物质。下列有关溶液的说法正确的是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溶液一定是均一、稳定、无色、透明的液体</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溶液蒸干后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均能得到固体溶质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某物质的饱和溶液就是不能再溶解任何物质的溶液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物质在溶解时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常常会使溶液的温度发生改变</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nvGrpSpPr>
          <p:cNvPr id="6" name="组合 5"/>
          <p:cNvGrpSpPr/>
          <p:nvPr/>
        </p:nvGrpSpPr>
        <p:grpSpPr>
          <a:xfrm>
            <a:off x="2" y="151371"/>
            <a:ext cx="11731332" cy="433754"/>
            <a:chOff x="381000" y="205656"/>
            <a:chExt cx="11731332" cy="433754"/>
          </a:xfrm>
        </p:grpSpPr>
        <p:sp>
          <p:nvSpPr>
            <p:cNvPr id="7" name="矩形 6"/>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8" name="组合 7"/>
            <p:cNvGrpSpPr/>
            <p:nvPr/>
          </p:nvGrpSpPr>
          <p:grpSpPr>
            <a:xfrm>
              <a:off x="381000" y="205656"/>
              <a:ext cx="11731332" cy="433754"/>
              <a:chOff x="3048000" y="2286000"/>
              <a:chExt cx="4981307" cy="457200"/>
            </a:xfrm>
          </p:grpSpPr>
          <p:sp>
            <p:nvSpPr>
              <p:cNvPr id="10" name="矩形 9"/>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示例一</a:t>
                </a:r>
              </a:p>
            </p:txBody>
          </p:sp>
          <p:sp>
            <p:nvSpPr>
              <p:cNvPr id="11" name="矩形 10"/>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溶液的形成</a:t>
                </a:r>
              </a:p>
            </p:txBody>
          </p:sp>
        </p:grpSp>
      </p:grpSp>
    </p:spTree>
    <p:extLst>
      <p:ext uri="{BB962C8B-B14F-4D97-AF65-F5344CB8AC3E}">
        <p14:creationId xmlns:p14="http://schemas.microsoft.com/office/powerpoint/2010/main" xmlns="" val="138581710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48721"/>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溶液是均一、稳定、透明的混合物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但不一定是无色的液体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溶液蒸干后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不一定都能得到固体溶质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如盐酸蒸干后不能得到固体溶质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某物质的饱和溶液就是不能再溶解该物质的溶液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但可以溶解其他溶质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物质在溶解时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常常伴随着能量的变化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因此会使溶液的温度发生改变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a:clrChange>
              <a:clrFrom>
                <a:srgbClr val="FFFFFF"/>
              </a:clrFrom>
              <a:clrTo>
                <a:srgbClr val="FFFFFF">
                  <a:alpha val="0"/>
                </a:srgbClr>
              </a:clrTo>
            </a:clrChange>
          </a:blip>
          <a:stretch>
            <a:fillRect/>
          </a:stretch>
        </p:blipFill>
        <p:spPr>
          <a:xfrm>
            <a:off x="692150" y="4241799"/>
            <a:ext cx="10807700" cy="2170632"/>
          </a:xfrm>
          <a:prstGeom prst="rect">
            <a:avLst/>
          </a:prstGeom>
        </p:spPr>
      </p:pic>
    </p:spTree>
    <p:extLst>
      <p:ext uri="{BB962C8B-B14F-4D97-AF65-F5344CB8AC3E}">
        <p14:creationId xmlns:p14="http://schemas.microsoft.com/office/powerpoint/2010/main" xmlns="" val="153530516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437466"/>
            <a:ext cx="10807700" cy="35813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氢氧化钙的溶解度随温度升高而减小。要想把一瓶接近饱和的石灰水变成饱和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具体措施有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加入氢氧化钙　</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升高温度　</a:t>
            </a: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降低温度　</a:t>
            </a: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加入水　</a:t>
            </a:r>
            <a:r>
              <a:rPr lang="zh-CN" altLang="zh-CN" sz="3200" b="1" dirty="0">
                <a:solidFill>
                  <a:srgbClr val="000000"/>
                </a:solidFill>
                <a:latin typeface="NEU-BZ-S92"/>
                <a:ea typeface="宋体" panose="02010600030101010101" pitchFamily="2" charset="-122"/>
                <a:cs typeface="宋体" panose="02010600030101010101" pitchFamily="2" charset="-122"/>
              </a:rPr>
              <a:t>⑤</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恒温蒸发水。其中措施正确的是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NEU-BZ-S92"/>
                <a:ea typeface="宋体" panose="02010600030101010101" pitchFamily="2" charset="-122"/>
                <a:cs typeface="宋体" panose="02010600030101010101" pitchFamily="2" charset="-122"/>
              </a:rPr>
              <a:t>①②④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solidFill>
                  <a:srgbClr val="000000"/>
                </a:solidFill>
                <a:latin typeface="NEU-BZ-S92"/>
                <a:ea typeface="宋体" panose="02010600030101010101" pitchFamily="2" charset="-122"/>
                <a:cs typeface="宋体" panose="02010600030101010101" pitchFamily="2" charset="-122"/>
              </a:rPr>
              <a:t>①③④</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NEU-BZ-S92"/>
                <a:ea typeface="宋体" panose="02010600030101010101" pitchFamily="2" charset="-122"/>
                <a:cs typeface="宋体" panose="02010600030101010101" pitchFamily="2" charset="-122"/>
              </a:rPr>
              <a:t>①③⑤</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solidFill>
                  <a:srgbClr val="000000"/>
                </a:solidFill>
                <a:latin typeface="NEU-BZ-S92"/>
                <a:ea typeface="宋体" panose="02010600030101010101" pitchFamily="2" charset="-122"/>
                <a:cs typeface="宋体" panose="02010600030101010101" pitchFamily="2" charset="-122"/>
              </a:rPr>
              <a:t>①②</a:t>
            </a:r>
            <a:r>
              <a:rPr lang="zh-CN" altLang="zh-CN" sz="3200" b="1" dirty="0" smtClean="0">
                <a:solidFill>
                  <a:srgbClr val="000000"/>
                </a:solidFill>
                <a:latin typeface="NEU-BZ-S92"/>
                <a:ea typeface="宋体" panose="02010600030101010101" pitchFamily="2" charset="-122"/>
                <a:cs typeface="宋体" panose="02010600030101010101" pitchFamily="2" charset="-122"/>
              </a:rPr>
              <a:t>⑤</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grpSp>
        <p:nvGrpSpPr>
          <p:cNvPr id="6" name="组合 5"/>
          <p:cNvGrpSpPr/>
          <p:nvPr/>
        </p:nvGrpSpPr>
        <p:grpSpPr>
          <a:xfrm>
            <a:off x="2" y="151371"/>
            <a:ext cx="11731332" cy="433754"/>
            <a:chOff x="381000" y="205656"/>
            <a:chExt cx="11731332" cy="433754"/>
          </a:xfrm>
        </p:grpSpPr>
        <p:sp>
          <p:nvSpPr>
            <p:cNvPr id="8" name="矩形 7"/>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9" name="组合 8"/>
            <p:cNvGrpSpPr/>
            <p:nvPr/>
          </p:nvGrpSpPr>
          <p:grpSpPr>
            <a:xfrm>
              <a:off x="381000" y="205656"/>
              <a:ext cx="11731332" cy="433754"/>
              <a:chOff x="3048000" y="2286000"/>
              <a:chExt cx="4981307" cy="457200"/>
            </a:xfrm>
          </p:grpSpPr>
          <p:sp>
            <p:nvSpPr>
              <p:cNvPr id="10" name="矩形 9"/>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示例二</a:t>
                </a:r>
              </a:p>
            </p:txBody>
          </p:sp>
          <p:sp>
            <p:nvSpPr>
              <p:cNvPr id="11" name="矩形 10"/>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饱和溶液与不饱和溶液</a:t>
                </a:r>
              </a:p>
            </p:txBody>
          </p:sp>
        </p:grpSp>
      </p:grpSp>
    </p:spTree>
    <p:extLst>
      <p:ext uri="{BB962C8B-B14F-4D97-AF65-F5344CB8AC3E}">
        <p14:creationId xmlns:p14="http://schemas.microsoft.com/office/powerpoint/2010/main" xmlns="" val="175758718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47370"/>
            <a:ext cx="10807700" cy="35813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向接近饱和的溶液中增加溶质或蒸发溶剂都可以使溶液变成饱和溶液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故把一瓶接近饱和的石灰水变成饱和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可以采取加入氢氧化钙、恒温蒸发水的方法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由于氢氧化钙的溶解度随温度升高而减小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升高温度后氢氧化钙的溶解度变小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故还可以采取升高温度的方法。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a:clrChange>
              <a:clrFrom>
                <a:srgbClr val="FFFFFF"/>
              </a:clrFrom>
              <a:clrTo>
                <a:srgbClr val="FFFFFF">
                  <a:alpha val="0"/>
                </a:srgbClr>
              </a:clrTo>
            </a:clrChange>
          </a:blip>
          <a:stretch>
            <a:fillRect/>
          </a:stretch>
        </p:blipFill>
        <p:spPr>
          <a:xfrm>
            <a:off x="798627" y="3625612"/>
            <a:ext cx="10594746" cy="2791029"/>
          </a:xfrm>
          <a:prstGeom prst="rect">
            <a:avLst/>
          </a:prstGeom>
        </p:spPr>
      </p:pic>
    </p:spTree>
    <p:extLst>
      <p:ext uri="{BB962C8B-B14F-4D97-AF65-F5344CB8AC3E}">
        <p14:creationId xmlns:p14="http://schemas.microsoft.com/office/powerpoint/2010/main" xmlns="" val="53774322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76941"/>
            <a:ext cx="10807700" cy="5410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三种物质的溶解度曲线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下列说法错误的是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的溶解度由大到小</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顺序</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C&gt;B&gt;A</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中含少量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可通过降温结晶</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方法</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升高温度可使接近饱和的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溶液变为饱和</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的饱和溶液同时降温至</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所得溶液中溶质的质量分数由大到小的顺序是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C&gt;B&gt;A</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19W10.eps" descr="id:2147506206;FounderCES"/>
          <p:cNvPicPr/>
          <p:nvPr/>
        </p:nvPicPr>
        <p:blipFill>
          <a:blip r:embed="rId2">
            <a:clrChange>
              <a:clrFrom>
                <a:srgbClr val="FFFFFF"/>
              </a:clrFrom>
              <a:clrTo>
                <a:srgbClr val="FFFFFF">
                  <a:alpha val="0"/>
                </a:srgbClr>
              </a:clrTo>
            </a:clrChange>
          </a:blip>
          <a:stretch>
            <a:fillRect/>
          </a:stretch>
        </p:blipFill>
        <p:spPr>
          <a:xfrm>
            <a:off x="8758439" y="1639269"/>
            <a:ext cx="3078202" cy="3078202"/>
          </a:xfrm>
          <a:prstGeom prst="rect">
            <a:avLst/>
          </a:prstGeom>
        </p:spPr>
      </p:pic>
      <p:grpSp>
        <p:nvGrpSpPr>
          <p:cNvPr id="6" name="组合 5"/>
          <p:cNvGrpSpPr/>
          <p:nvPr/>
        </p:nvGrpSpPr>
        <p:grpSpPr>
          <a:xfrm>
            <a:off x="2" y="151371"/>
            <a:ext cx="11731332" cy="433754"/>
            <a:chOff x="381000" y="205656"/>
            <a:chExt cx="11731332" cy="433754"/>
          </a:xfrm>
        </p:grpSpPr>
        <p:sp>
          <p:nvSpPr>
            <p:cNvPr id="8" name="矩形 7"/>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10" name="组合 9"/>
            <p:cNvGrpSpPr/>
            <p:nvPr/>
          </p:nvGrpSpPr>
          <p:grpSpPr>
            <a:xfrm>
              <a:off x="381000" y="205656"/>
              <a:ext cx="11731332" cy="433754"/>
              <a:chOff x="3048000" y="2286000"/>
              <a:chExt cx="4981307" cy="457200"/>
            </a:xfrm>
          </p:grpSpPr>
          <p:sp>
            <p:nvSpPr>
              <p:cNvPr id="11" name="矩形 10"/>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示例三</a:t>
                </a:r>
              </a:p>
            </p:txBody>
          </p:sp>
          <p:sp>
            <p:nvSpPr>
              <p:cNvPr id="12" name="矩形 11"/>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溶解度曲线的应用</a:t>
                </a:r>
              </a:p>
            </p:txBody>
          </p:sp>
        </p:grpSp>
      </p:grpSp>
    </p:spTree>
    <p:extLst>
      <p:ext uri="{BB962C8B-B14F-4D97-AF65-F5344CB8AC3E}">
        <p14:creationId xmlns:p14="http://schemas.microsoft.com/office/powerpoint/2010/main" xmlns="" val="360578455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460535"/>
            <a:ext cx="10807700" cy="36379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三种固体物质的溶解度曲线图可知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三种物质的溶解度从大到小的顺序是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C&gt;B&gt;A,A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zh-CN" altLang="zh-CN" sz="32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zh-CN" altLang="en-US" sz="32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的溶解度随温度的升高变化较大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的溶解度随温度的升高变化不大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中混有少量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可用降温结晶的方法提纯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zh-CN" altLang="zh-CN" sz="32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zh-CN" altLang="en-US" sz="32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的溶解度随温度升高而减小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所以升高温度可使接近饱和的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溶液变饱和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zh-CN" altLang="zh-CN" sz="32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zh-CN" altLang="en-US" sz="32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9798452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104399"/>
            <a:ext cx="10807700" cy="12176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降温到</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的溶解度都减小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都会析出晶体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还属于饱和溶液</a:t>
            </a:r>
            <a:r>
              <a:rPr lang="en-US" altLang="zh-CN" sz="3200" b="1" dirty="0">
                <a:solidFill>
                  <a:srgbClr val="000000"/>
                </a:solidFill>
                <a:latin typeface="Times New Roman" panose="02020603050405020304" pitchFamily="18" charset="0"/>
                <a:ea typeface="宋体" panose="02010600030101010101" pitchFamily="2" charset="-122"/>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由于饱和溶液的溶质质量分数</a:t>
            </a:r>
            <a:endParaRPr lang="zh-CN" altLang="en-US" sz="3200" dirty="0"/>
          </a:p>
        </p:txBody>
      </p:sp>
      <p:graphicFrame>
        <p:nvGraphicFramePr>
          <p:cNvPr id="5" name="对象 4"/>
          <p:cNvGraphicFramePr>
            <a:graphicFrameLocks noChangeAspect="1"/>
          </p:cNvGraphicFramePr>
          <p:nvPr>
            <p:extLst>
              <p:ext uri="{D42A27DB-BD31-4B8C-83A1-F6EECF244321}">
                <p14:modId xmlns:p14="http://schemas.microsoft.com/office/powerpoint/2010/main" xmlns="" val="1542459781"/>
              </p:ext>
            </p:extLst>
          </p:nvPr>
        </p:nvGraphicFramePr>
        <p:xfrm>
          <a:off x="808327" y="1322040"/>
          <a:ext cx="10807700" cy="979605"/>
        </p:xfrm>
        <a:graphic>
          <a:graphicData uri="http://schemas.openxmlformats.org/presentationml/2006/ole">
            <p:oleObj spid="_x0000_s14354" name="文档" r:id="rId3" imgW="3826154" imgH="346801" progId="Word.Document.12">
              <p:embed/>
            </p:oleObj>
          </a:graphicData>
        </a:graphic>
      </p:graphicFrame>
      <p:sp>
        <p:nvSpPr>
          <p:cNvPr id="6" name="矩形 5"/>
          <p:cNvSpPr>
            <a:spLocks noChangeAspect="1"/>
          </p:cNvSpPr>
          <p:nvPr/>
        </p:nvSpPr>
        <p:spPr>
          <a:xfrm>
            <a:off x="692150" y="2228908"/>
            <a:ext cx="10807700" cy="422885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数就大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的溶解度大于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溶液的溶质质量分数大于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降温后溶解度增大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变为不饱和溶液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溶质质量分数不变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的饱和溶液溶质质量分数相同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物质的溶解度小于</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的溶解度但大于</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物质的溶解度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所以降温后溶液中溶质的质量分数由大到小的顺序为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B&gt;C&gt;A,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7848085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barn(inVertical)">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692150" y="1066329"/>
            <a:ext cx="10807700" cy="4148065"/>
          </a:xfrm>
          <a:prstGeom prst="rect">
            <a:avLst/>
          </a:prstGeom>
        </p:spPr>
      </p:pic>
    </p:spTree>
    <p:extLst>
      <p:ext uri="{BB962C8B-B14F-4D97-AF65-F5344CB8AC3E}">
        <p14:creationId xmlns:p14="http://schemas.microsoft.com/office/powerpoint/2010/main" xmlns="" val="147099174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452349"/>
            <a:ext cx="10807700" cy="36379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 </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将下列物质各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 g,</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分别投入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 g</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所得溶液中溶质的质量分数为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A.Na</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	B.KNO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C.CaO</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D.CuSO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理解纯净物溶于水后溶质的情况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例如纯净物是否含有结晶水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是否与水反应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是否完全溶解等</a:t>
            </a:r>
            <a:r>
              <a:rPr lang="zh-CN" altLang="zh-CN" sz="32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grpSp>
        <p:nvGrpSpPr>
          <p:cNvPr id="5" name="组合 4"/>
          <p:cNvGrpSpPr/>
          <p:nvPr/>
        </p:nvGrpSpPr>
        <p:grpSpPr>
          <a:xfrm>
            <a:off x="2" y="151371"/>
            <a:ext cx="11731332" cy="433754"/>
            <a:chOff x="381000" y="205656"/>
            <a:chExt cx="11731332" cy="433754"/>
          </a:xfrm>
        </p:grpSpPr>
        <p:sp>
          <p:nvSpPr>
            <p:cNvPr id="6" name="矩形 5"/>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8" name="组合 7"/>
            <p:cNvGrpSpPr/>
            <p:nvPr/>
          </p:nvGrpSpPr>
          <p:grpSpPr>
            <a:xfrm>
              <a:off x="381000" y="205656"/>
              <a:ext cx="11731332" cy="433754"/>
              <a:chOff x="3048000" y="2286000"/>
              <a:chExt cx="4981307" cy="457200"/>
            </a:xfrm>
          </p:grpSpPr>
          <p:sp>
            <p:nvSpPr>
              <p:cNvPr id="10" name="矩形 9"/>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示例四</a:t>
                </a:r>
              </a:p>
            </p:txBody>
          </p:sp>
          <p:sp>
            <p:nvSpPr>
              <p:cNvPr id="11" name="矩形 10"/>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有关溶质质量分数的计算</a:t>
                </a:r>
              </a:p>
            </p:txBody>
          </p:sp>
        </p:grpSp>
      </p:grpSp>
    </p:spTree>
    <p:extLst>
      <p:ext uri="{BB962C8B-B14F-4D97-AF65-F5344CB8AC3E}">
        <p14:creationId xmlns:p14="http://schemas.microsoft.com/office/powerpoint/2010/main" xmlns="" val="142836979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barn(inVertical)">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408579"/>
            <a:ext cx="10807700" cy="35813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乳浊液与乳化现象</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乳浊液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小液滴</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分散到</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液体</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里形成的</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混合物</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。其特征是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均一</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稳定</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、长期放置易</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分层</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乳化现象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洗涤剂使植物油在水中分散成无数细小的液滴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而不聚集成大的油珠的过程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形成的乳浊液能够</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稳定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稳定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不稳定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存在。</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 xmlns:a16="http://schemas.microsoft.com/office/drawing/2014/main" id="{8A90BD6A-DAC1-4175-BADE-A70FD2E31095}"/>
              </a:ext>
            </a:extLst>
          </p:cNvPr>
          <p:cNvSpPr/>
          <p:nvPr/>
        </p:nvSpPr>
        <p:spPr>
          <a:xfrm>
            <a:off x="2881722" y="2066428"/>
            <a:ext cx="1224358"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5" name="直接连接符 4">
            <a:extLst>
              <a:ext uri="{FF2B5EF4-FFF2-40B4-BE49-F238E27FC236}">
                <a16:creationId xmlns="" xmlns:a16="http://schemas.microsoft.com/office/drawing/2014/main" id="{94F29B7E-74BF-4821-88B9-C8400B1817B7}"/>
              </a:ext>
            </a:extLst>
          </p:cNvPr>
          <p:cNvCxnSpPr>
            <a:cxnSpLocks/>
          </p:cNvCxnSpPr>
          <p:nvPr/>
        </p:nvCxnSpPr>
        <p:spPr>
          <a:xfrm>
            <a:off x="2881722" y="2523380"/>
            <a:ext cx="12243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 xmlns:a16="http://schemas.microsoft.com/office/drawing/2014/main" id="{8A90BD6A-DAC1-4175-BADE-A70FD2E31095}"/>
              </a:ext>
            </a:extLst>
          </p:cNvPr>
          <p:cNvSpPr/>
          <p:nvPr/>
        </p:nvSpPr>
        <p:spPr>
          <a:xfrm>
            <a:off x="5335647" y="2066428"/>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8" name="直接连接符 7">
            <a:extLst>
              <a:ext uri="{FF2B5EF4-FFF2-40B4-BE49-F238E27FC236}">
                <a16:creationId xmlns="" xmlns:a16="http://schemas.microsoft.com/office/drawing/2014/main" id="{94F29B7E-74BF-4821-88B9-C8400B1817B7}"/>
              </a:ext>
            </a:extLst>
          </p:cNvPr>
          <p:cNvCxnSpPr>
            <a:cxnSpLocks/>
          </p:cNvCxnSpPr>
          <p:nvPr/>
        </p:nvCxnSpPr>
        <p:spPr>
          <a:xfrm>
            <a:off x="5335647" y="2523380"/>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 xmlns:a16="http://schemas.microsoft.com/office/drawing/2014/main" id="{8A90BD6A-DAC1-4175-BADE-A70FD2E31095}"/>
              </a:ext>
            </a:extLst>
          </p:cNvPr>
          <p:cNvSpPr/>
          <p:nvPr/>
        </p:nvSpPr>
        <p:spPr>
          <a:xfrm>
            <a:off x="7787901" y="2066428"/>
            <a:ext cx="124179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0" name="直接连接符 9">
            <a:extLst>
              <a:ext uri="{FF2B5EF4-FFF2-40B4-BE49-F238E27FC236}">
                <a16:creationId xmlns="" xmlns:a16="http://schemas.microsoft.com/office/drawing/2014/main" id="{94F29B7E-74BF-4821-88B9-C8400B1817B7}"/>
              </a:ext>
            </a:extLst>
          </p:cNvPr>
          <p:cNvCxnSpPr>
            <a:cxnSpLocks/>
          </p:cNvCxnSpPr>
          <p:nvPr/>
        </p:nvCxnSpPr>
        <p:spPr>
          <a:xfrm>
            <a:off x="7787901" y="2523380"/>
            <a:ext cx="124179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 xmlns:a16="http://schemas.microsoft.com/office/drawing/2014/main" id="{8A90BD6A-DAC1-4175-BADE-A70FD2E31095}"/>
              </a:ext>
            </a:extLst>
          </p:cNvPr>
          <p:cNvSpPr/>
          <p:nvPr/>
        </p:nvSpPr>
        <p:spPr>
          <a:xfrm>
            <a:off x="1210456" y="2648319"/>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3" name="直接连接符 12">
            <a:extLst>
              <a:ext uri="{FF2B5EF4-FFF2-40B4-BE49-F238E27FC236}">
                <a16:creationId xmlns="" xmlns:a16="http://schemas.microsoft.com/office/drawing/2014/main" id="{94F29B7E-74BF-4821-88B9-C8400B1817B7}"/>
              </a:ext>
            </a:extLst>
          </p:cNvPr>
          <p:cNvCxnSpPr>
            <a:cxnSpLocks/>
          </p:cNvCxnSpPr>
          <p:nvPr/>
        </p:nvCxnSpPr>
        <p:spPr>
          <a:xfrm>
            <a:off x="1210456" y="3115662"/>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 xmlns:a16="http://schemas.microsoft.com/office/drawing/2014/main" id="{8A90BD6A-DAC1-4175-BADE-A70FD2E31095}"/>
              </a:ext>
            </a:extLst>
          </p:cNvPr>
          <p:cNvSpPr/>
          <p:nvPr/>
        </p:nvSpPr>
        <p:spPr>
          <a:xfrm>
            <a:off x="2839915" y="2648319"/>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6" name="直接连接符 15">
            <a:extLst>
              <a:ext uri="{FF2B5EF4-FFF2-40B4-BE49-F238E27FC236}">
                <a16:creationId xmlns="" xmlns:a16="http://schemas.microsoft.com/office/drawing/2014/main" id="{94F29B7E-74BF-4821-88B9-C8400B1817B7}"/>
              </a:ext>
            </a:extLst>
          </p:cNvPr>
          <p:cNvCxnSpPr>
            <a:cxnSpLocks/>
          </p:cNvCxnSpPr>
          <p:nvPr/>
        </p:nvCxnSpPr>
        <p:spPr>
          <a:xfrm>
            <a:off x="2839915" y="3115662"/>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 xmlns:a16="http://schemas.microsoft.com/office/drawing/2014/main" id="{8A90BD6A-DAC1-4175-BADE-A70FD2E31095}"/>
              </a:ext>
            </a:extLst>
          </p:cNvPr>
          <p:cNvSpPr/>
          <p:nvPr/>
        </p:nvSpPr>
        <p:spPr>
          <a:xfrm>
            <a:off x="6097709" y="2648319"/>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9" name="直接连接符 18">
            <a:extLst>
              <a:ext uri="{FF2B5EF4-FFF2-40B4-BE49-F238E27FC236}">
                <a16:creationId xmlns="" xmlns:a16="http://schemas.microsoft.com/office/drawing/2014/main" id="{94F29B7E-74BF-4821-88B9-C8400B1817B7}"/>
              </a:ext>
            </a:extLst>
          </p:cNvPr>
          <p:cNvCxnSpPr>
            <a:cxnSpLocks/>
          </p:cNvCxnSpPr>
          <p:nvPr/>
        </p:nvCxnSpPr>
        <p:spPr>
          <a:xfrm>
            <a:off x="6097709" y="3115662"/>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 xmlns:a16="http://schemas.microsoft.com/office/drawing/2014/main" id="{8A90BD6A-DAC1-4175-BADE-A70FD2E31095}"/>
              </a:ext>
            </a:extLst>
          </p:cNvPr>
          <p:cNvSpPr/>
          <p:nvPr/>
        </p:nvSpPr>
        <p:spPr>
          <a:xfrm>
            <a:off x="9557882" y="3832883"/>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21" name="直接连接符 20">
            <a:extLst>
              <a:ext uri="{FF2B5EF4-FFF2-40B4-BE49-F238E27FC236}">
                <a16:creationId xmlns="" xmlns:a16="http://schemas.microsoft.com/office/drawing/2014/main" id="{94F29B7E-74BF-4821-88B9-C8400B1817B7}"/>
              </a:ext>
            </a:extLst>
          </p:cNvPr>
          <p:cNvCxnSpPr>
            <a:cxnSpLocks/>
          </p:cNvCxnSpPr>
          <p:nvPr/>
        </p:nvCxnSpPr>
        <p:spPr>
          <a:xfrm>
            <a:off x="9557882" y="4289835"/>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60871632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8"/>
                                        </p:tgtEl>
                                      </p:cBhvr>
                                    </p:animEffect>
                                    <p:set>
                                      <p:cBhvr>
                                        <p:cTn id="32" dur="1" fill="hold">
                                          <p:stCondLst>
                                            <p:cond delay="499"/>
                                          </p:stCondLst>
                                        </p:cTn>
                                        <p:tgtEl>
                                          <p:spTgt spid="18"/>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20"/>
                                        </p:tgtEl>
                                      </p:cBhvr>
                                    </p:animEffect>
                                    <p:set>
                                      <p:cBhvr>
                                        <p:cTn id="37"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9" grpId="0" animBg="1"/>
      <p:bldP spid="12" grpId="0" animBg="1"/>
      <p:bldP spid="15" grpId="0" animBg="1"/>
      <p:bldP spid="18" grpId="0" animBg="1"/>
      <p:bldP spid="20"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444429"/>
            <a:ext cx="10807700" cy="12176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2NaOH,</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因此溶质为</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NaOH</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的质量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NaOH</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的质量为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25.8</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g&gt;20</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溶液质量为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p>
        </p:txBody>
      </p:sp>
      <p:graphicFrame>
        <p:nvGraphicFramePr>
          <p:cNvPr id="4" name="对象 3"/>
          <p:cNvGraphicFramePr>
            <a:graphicFrameLocks noChangeAspect="1"/>
          </p:cNvGraphicFramePr>
          <p:nvPr>
            <p:extLst>
              <p:ext uri="{D42A27DB-BD31-4B8C-83A1-F6EECF244321}">
                <p14:modId xmlns:p14="http://schemas.microsoft.com/office/powerpoint/2010/main" xmlns="" val="1258014169"/>
              </p:ext>
            </p:extLst>
          </p:nvPr>
        </p:nvGraphicFramePr>
        <p:xfrm>
          <a:off x="806449" y="1734807"/>
          <a:ext cx="10807700" cy="1696291"/>
        </p:xfrm>
        <a:graphic>
          <a:graphicData uri="http://schemas.openxmlformats.org/presentationml/2006/ole">
            <p:oleObj spid="_x0000_s15377" name="文档" r:id="rId3" imgW="3826154" imgH="600523" progId="Word.Document.12">
              <p:embed/>
            </p:oleObj>
          </a:graphicData>
        </a:graphic>
      </p:graphicFrame>
      <p:sp>
        <p:nvSpPr>
          <p:cNvPr id="5" name="矩形 4"/>
          <p:cNvSpPr>
            <a:spLocks noChangeAspect="1"/>
          </p:cNvSpPr>
          <p:nvPr/>
        </p:nvSpPr>
        <p:spPr>
          <a:xfrm>
            <a:off x="692150" y="3379143"/>
            <a:ext cx="10807700" cy="239950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CaO</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溶于水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生成</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:CaO+H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zh-CN" altLang="zh-CN" sz="3200" b="1" dirty="0" smtClean="0">
                <a:solidFill>
                  <a:srgbClr val="000000"/>
                </a:solidFill>
                <a:latin typeface="NEU-BZ-S92"/>
                <a:ea typeface="宋体" panose="02010600030101010101" pitchFamily="2" charset="-122"/>
                <a:cs typeface="Times New Roman" panose="02020603050405020304" pitchFamily="18" charset="0"/>
              </a:rPr>
              <a:t>══</a:t>
            </a:r>
            <a:r>
              <a:rPr lang="zh-CN" altLang="en-US" sz="3200" b="1" dirty="0" smtClean="0">
                <a:solidFill>
                  <a:srgbClr val="000000"/>
                </a:solidFill>
                <a:latin typeface="NEU-BZ-S92"/>
                <a:ea typeface="宋体" panose="02010600030101010101" pitchFamily="2" charset="-122"/>
                <a:cs typeface="Times New Roman" panose="02020603050405020304" pitchFamily="18" charset="0"/>
              </a:rPr>
              <a:t> </a:t>
            </a:r>
            <a:r>
              <a:rPr lang="en-US" altLang="zh-CN" sz="3200" b="1" dirty="0" err="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(OH)</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CaO</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的质量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求得</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的质量等于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26.4</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是一种微溶性物质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时的溶解度小于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因此溶质的质量分数小于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6671140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309242"/>
            <a:ext cx="8953092" cy="683264"/>
          </a:xfrm>
          <a:prstGeom prst="rect">
            <a:avLst/>
          </a:prstGeom>
        </p:spPr>
        <p:txBody>
          <a:bodyPr wrap="none">
            <a:spAutoFit/>
          </a:bodyPr>
          <a:lstStyle/>
          <a:p>
            <a:pPr>
              <a:lnSpc>
                <a:spcPct val="120000"/>
              </a:lnSpc>
            </a:pPr>
            <a:r>
              <a:rPr lang="en-US" altLang="zh-CN" sz="3200" b="1" dirty="0">
                <a:solidFill>
                  <a:srgbClr val="000000"/>
                </a:solidFill>
                <a:latin typeface="Times New Roman" panose="02020603050405020304" pitchFamily="18" charset="0"/>
                <a:ea typeface="宋体" panose="02010600030101010101" pitchFamily="2" charset="-122"/>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3200" b="1" dirty="0">
                <a:solidFill>
                  <a:srgbClr val="000000"/>
                </a:solidFill>
                <a:latin typeface="Times New Roman" panose="02020603050405020304" pitchFamily="18" charset="0"/>
                <a:ea typeface="宋体" panose="02010600030101010101" pitchFamily="2" charset="-122"/>
              </a:rPr>
              <a:t>,CuSO</a:t>
            </a:r>
            <a:r>
              <a:rPr lang="en-US" altLang="zh-CN" sz="3200" b="1" baseline="-25000" dirty="0">
                <a:solidFill>
                  <a:srgbClr val="000000"/>
                </a:solidFill>
                <a:latin typeface="Times New Roman" panose="02020603050405020304" pitchFamily="18" charset="0"/>
                <a:ea typeface="宋体" panose="02010600030101010101" pitchFamily="2" charset="-122"/>
              </a:rPr>
              <a:t>4</a:t>
            </a:r>
            <a:r>
              <a:rPr lang="en-US" altLang="zh-CN" sz="3200" b="1" dirty="0">
                <a:solidFill>
                  <a:srgbClr val="000000"/>
                </a:solidFill>
                <a:latin typeface="Times New Roman" panose="02020603050405020304" pitchFamily="18" charset="0"/>
                <a:ea typeface="宋体" panose="02010600030101010101" pitchFamily="2" charset="-122"/>
              </a:rPr>
              <a:t>·5H</a:t>
            </a:r>
            <a:r>
              <a:rPr lang="en-US" altLang="zh-CN" sz="3200" b="1" baseline="-25000" dirty="0">
                <a:solidFill>
                  <a:srgbClr val="000000"/>
                </a:solidFill>
                <a:latin typeface="Times New Roman" panose="02020603050405020304" pitchFamily="18" charset="0"/>
                <a:ea typeface="宋体" panose="02010600030101010101" pitchFamily="2" charset="-122"/>
              </a:rPr>
              <a:t>2</a:t>
            </a:r>
            <a:r>
              <a:rPr lang="en-US" altLang="zh-CN" sz="3200" b="1" dirty="0">
                <a:solidFill>
                  <a:srgbClr val="000000"/>
                </a:solidFill>
                <a:latin typeface="Times New Roman" panose="02020603050405020304" pitchFamily="18" charset="0"/>
                <a:ea typeface="宋体" panose="02010600030101010101" pitchFamily="2" charset="-122"/>
              </a:rPr>
              <a:t>O</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溶于水</a:t>
            </a:r>
            <a:r>
              <a:rPr lang="en-US" altLang="zh-CN" sz="3200" b="1" dirty="0">
                <a:solidFill>
                  <a:srgbClr val="000000"/>
                </a:solidFill>
                <a:latin typeface="Times New Roman" panose="02020603050405020304" pitchFamily="18" charset="0"/>
                <a:ea typeface="宋体" panose="02010600030101010101" pitchFamily="2" charset="-122"/>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溶质为</a:t>
            </a:r>
            <a:r>
              <a:rPr lang="en-US" altLang="zh-CN" sz="3200" b="1" dirty="0">
                <a:solidFill>
                  <a:srgbClr val="000000"/>
                </a:solidFill>
                <a:latin typeface="Times New Roman" panose="02020603050405020304" pitchFamily="18" charset="0"/>
                <a:ea typeface="宋体" panose="02010600030101010101" pitchFamily="2" charset="-122"/>
              </a:rPr>
              <a:t>CuSO</a:t>
            </a:r>
            <a:r>
              <a:rPr lang="en-US" altLang="zh-CN" sz="3200" b="1" baseline="-25000" dirty="0">
                <a:solidFill>
                  <a:srgbClr val="000000"/>
                </a:solidFill>
                <a:latin typeface="Times New Roman" panose="02020603050405020304" pitchFamily="18" charset="0"/>
                <a:ea typeface="宋体" panose="02010600030101010101" pitchFamily="2" charset="-122"/>
              </a:rPr>
              <a:t>4</a:t>
            </a:r>
            <a:r>
              <a:rPr lang="en-US" altLang="zh-CN" sz="3200" b="1" dirty="0">
                <a:solidFill>
                  <a:srgbClr val="000000"/>
                </a:solidFill>
                <a:latin typeface="Times New Roman" panose="02020603050405020304" pitchFamily="18" charset="0"/>
                <a:ea typeface="宋体" panose="02010600030101010101" pitchFamily="2" charset="-122"/>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其质量</a:t>
            </a:r>
            <a:r>
              <a:rPr lang="zh-CN" altLang="zh-CN" sz="32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3200" b="1" dirty="0" smtClean="0">
                <a:solidFill>
                  <a:srgbClr val="000000"/>
                </a:solidFill>
                <a:latin typeface="Times New Roman" panose="02020603050405020304" pitchFamily="18" charset="0"/>
                <a:ea typeface="楷体" panose="02010609060101010101" pitchFamily="49" charset="-122"/>
              </a:rPr>
              <a:t> </a:t>
            </a:r>
            <a:endParaRPr lang="zh-CN" altLang="en-US" sz="3200" dirty="0"/>
          </a:p>
        </p:txBody>
      </p:sp>
      <p:graphicFrame>
        <p:nvGraphicFramePr>
          <p:cNvPr id="5" name="对象 4"/>
          <p:cNvGraphicFramePr>
            <a:graphicFrameLocks noChangeAspect="1"/>
          </p:cNvGraphicFramePr>
          <p:nvPr>
            <p:extLst>
              <p:ext uri="{D42A27DB-BD31-4B8C-83A1-F6EECF244321}">
                <p14:modId xmlns:p14="http://schemas.microsoft.com/office/powerpoint/2010/main" xmlns="" val="3726951055"/>
              </p:ext>
            </p:extLst>
          </p:nvPr>
        </p:nvGraphicFramePr>
        <p:xfrm>
          <a:off x="808327" y="1002897"/>
          <a:ext cx="10807700" cy="844593"/>
        </p:xfrm>
        <a:graphic>
          <a:graphicData uri="http://schemas.openxmlformats.org/presentationml/2006/ole">
            <p:oleObj spid="_x0000_s16401" name="文档" r:id="rId3" imgW="3826154" imgH="299004" progId="Word.Document.12">
              <p:embed/>
            </p:oleObj>
          </a:graphicData>
        </a:graphic>
      </p:graphicFrame>
      <p:sp>
        <p:nvSpPr>
          <p:cNvPr id="6" name="矩形 5"/>
          <p:cNvSpPr>
            <a:spLocks noChangeAspect="1"/>
          </p:cNvSpPr>
          <p:nvPr/>
        </p:nvSpPr>
        <p:spPr>
          <a:xfrm>
            <a:off x="692150" y="1758076"/>
            <a:ext cx="10807700" cy="12176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=12.8%&lt;20%</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4">
            <a:clrChange>
              <a:clrFrom>
                <a:srgbClr val="FFFFFF"/>
              </a:clrFrom>
              <a:clrTo>
                <a:srgbClr val="FFFFFF">
                  <a:alpha val="0"/>
                </a:srgbClr>
              </a:clrTo>
            </a:clrChange>
          </a:blip>
          <a:stretch>
            <a:fillRect/>
          </a:stretch>
        </p:blipFill>
        <p:spPr>
          <a:xfrm>
            <a:off x="692150" y="3020148"/>
            <a:ext cx="10807700" cy="2838156"/>
          </a:xfrm>
          <a:prstGeom prst="rect">
            <a:avLst/>
          </a:prstGeom>
        </p:spPr>
      </p:pic>
    </p:spTree>
    <p:extLst>
      <p:ext uri="{BB962C8B-B14F-4D97-AF65-F5344CB8AC3E}">
        <p14:creationId xmlns:p14="http://schemas.microsoft.com/office/powerpoint/2010/main" xmlns="" val="184987698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barn(inVertical)">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76941"/>
            <a:ext cx="10807700" cy="12176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某实验小组利用图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所示仪器进行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配制一定质量分数的氯化钠溶液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的实验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a:clrChange>
              <a:clrFrom>
                <a:srgbClr val="FFFFFF"/>
              </a:clrFrom>
              <a:clrTo>
                <a:srgbClr val="FFFFFF">
                  <a:alpha val="0"/>
                </a:srgbClr>
              </a:clrTo>
            </a:clrChange>
          </a:blip>
          <a:stretch>
            <a:fillRect/>
          </a:stretch>
        </p:blipFill>
        <p:spPr>
          <a:xfrm>
            <a:off x="1183409" y="2105765"/>
            <a:ext cx="9825182" cy="3788183"/>
          </a:xfrm>
          <a:prstGeom prst="rect">
            <a:avLst/>
          </a:prstGeom>
        </p:spPr>
      </p:pic>
      <p:grpSp>
        <p:nvGrpSpPr>
          <p:cNvPr id="6" name="组合 5"/>
          <p:cNvGrpSpPr/>
          <p:nvPr/>
        </p:nvGrpSpPr>
        <p:grpSpPr>
          <a:xfrm>
            <a:off x="2" y="151371"/>
            <a:ext cx="11731332" cy="433754"/>
            <a:chOff x="381000" y="205656"/>
            <a:chExt cx="11731332" cy="433754"/>
          </a:xfrm>
        </p:grpSpPr>
        <p:sp>
          <p:nvSpPr>
            <p:cNvPr id="8" name="矩形 7"/>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10" name="组合 9"/>
            <p:cNvGrpSpPr/>
            <p:nvPr/>
          </p:nvGrpSpPr>
          <p:grpSpPr>
            <a:xfrm>
              <a:off x="381000" y="205656"/>
              <a:ext cx="11731332" cy="433754"/>
              <a:chOff x="3048000" y="2286000"/>
              <a:chExt cx="4981307" cy="457200"/>
            </a:xfrm>
          </p:grpSpPr>
          <p:sp>
            <p:nvSpPr>
              <p:cNvPr id="11" name="矩形 10"/>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示例五</a:t>
                </a:r>
              </a:p>
            </p:txBody>
          </p:sp>
          <p:sp>
            <p:nvSpPr>
              <p:cNvPr id="12" name="矩形 11"/>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配制一定质量分数的溶液</a:t>
                </a:r>
              </a:p>
            </p:txBody>
          </p:sp>
        </p:grpSp>
      </p:grpSp>
    </p:spTree>
    <p:extLst>
      <p:ext uri="{BB962C8B-B14F-4D97-AF65-F5344CB8AC3E}">
        <p14:creationId xmlns:p14="http://schemas.microsoft.com/office/powerpoint/2010/main" xmlns="" val="406256354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692150" y="1017671"/>
            <a:ext cx="10807700" cy="4349294"/>
          </a:xfrm>
          <a:prstGeom prst="rect">
            <a:avLst/>
          </a:prstGeom>
        </p:spPr>
      </p:pic>
    </p:spTree>
    <p:extLst>
      <p:ext uri="{BB962C8B-B14F-4D97-AF65-F5344CB8AC3E}">
        <p14:creationId xmlns:p14="http://schemas.microsoft.com/office/powerpoint/2010/main" xmlns="" val="120730515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28599"/>
            <a:ext cx="10807700" cy="59450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中仪器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的名称是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完成此实验正确的操作顺序是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填序号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溶解　</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把配好的溶液装入试剂瓶　</a:t>
            </a: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称量　</a:t>
            </a: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计算</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按实验要求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中还缺少的玻璃仪器是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填名称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小婧按图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的操作称取氯化钠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小民发现小婧的操作有错误。你认为小婧操作中的错误是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她称取的氯化钠实际质量为</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g</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小民所取蒸馏水的体积如图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则该实验小组原计划配制的氯化钠溶液中溶质的质量分数为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水的密度约为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 g·cm</a:t>
            </a:r>
            <a:r>
              <a:rPr lang="en-US" altLang="zh-CN" sz="3200" b="1" baseline="30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6603141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95198"/>
            <a:ext cx="10807700" cy="180857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完成此实验正确的操作顺序是计算、称量、溶解、装瓶存放。称取氯化钠时应注意左物右码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中物质的实际质量为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g-3</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g=12</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原计划该实验配制的氯化钠溶液中</a:t>
            </a:r>
            <a:r>
              <a:rPr lang="zh-CN" altLang="zh-CN" sz="32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溶质质</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429105268"/>
              </p:ext>
            </p:extLst>
          </p:nvPr>
        </p:nvGraphicFramePr>
        <p:xfrm>
          <a:off x="797936" y="2166116"/>
          <a:ext cx="10807700" cy="844593"/>
        </p:xfrm>
        <a:graphic>
          <a:graphicData uri="http://schemas.openxmlformats.org/presentationml/2006/ole">
            <p:oleObj spid="_x0000_s17424" name="文档" r:id="rId3" imgW="3826154" imgH="299004" progId="Word.Document.12">
              <p:embed/>
            </p:oleObj>
          </a:graphicData>
        </a:graphic>
      </p:graphicFrame>
      <p:sp>
        <p:nvSpPr>
          <p:cNvPr id="5" name="矩形 4"/>
          <p:cNvSpPr>
            <a:spLocks noChangeAspect="1"/>
          </p:cNvSpPr>
          <p:nvPr/>
        </p:nvSpPr>
        <p:spPr>
          <a:xfrm>
            <a:off x="692150" y="2976257"/>
            <a:ext cx="10807700" cy="29904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烧杯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NEU-BZ-S92"/>
                <a:ea typeface="宋体" panose="02010600030101010101" pitchFamily="2" charset="-122"/>
                <a:cs typeface="宋体" panose="02010600030101010101" pitchFamily="2" charset="-122"/>
              </a:rPr>
              <a:t>④③①②</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玻璃棒</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物质和砝码的位置放反了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12.0</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(5)18%</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611862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barn(inVertical)">
                                      <p:cBhvr>
                                        <p:cTn id="10" dur="500"/>
                                        <p:tgtEl>
                                          <p:spTgt spid="5">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barn(inVertical)">
                                      <p:cBhvr>
                                        <p:cTn id="13" dur="500"/>
                                        <p:tgtEl>
                                          <p:spTgt spid="5">
                                            <p:txEl>
                                              <p:pRg st="2" end="2"/>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barn(inVertical)">
                                      <p:cBhvr>
                                        <p:cTn id="16" dur="500"/>
                                        <p:tgtEl>
                                          <p:spTgt spid="5">
                                            <p:txEl>
                                              <p:pRg st="3" end="3"/>
                                            </p:txEl>
                                          </p:spTgt>
                                        </p:tgtEl>
                                      </p:cBhvr>
                                    </p:animEffect>
                                  </p:childTnLst>
                                </p:cTn>
                              </p:par>
                              <p:par>
                                <p:cTn id="17" presetID="16" presetClass="entr" presetSubtype="21" fill="hold" nodeType="with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barn(inVertical)">
                                      <p:cBhvr>
                                        <p:cTn id="19"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692150" y="1693329"/>
            <a:ext cx="10807700" cy="2852505"/>
          </a:xfrm>
          <a:prstGeom prst="rect">
            <a:avLst/>
          </a:prstGeom>
        </p:spPr>
      </p:pic>
    </p:spTree>
    <p:extLst>
      <p:ext uri="{BB962C8B-B14F-4D97-AF65-F5344CB8AC3E}">
        <p14:creationId xmlns:p14="http://schemas.microsoft.com/office/powerpoint/2010/main" xmlns="" val="66793976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阴影"/>
          <p:cNvPicPr>
            <a:picLocks noChangeAspect="1"/>
          </p:cNvPicPr>
          <p:nvPr/>
        </p:nvPicPr>
        <p:blipFill>
          <a:blip r:embed="rId2"/>
          <a:stretch>
            <a:fillRect/>
          </a:stretch>
        </p:blipFill>
        <p:spPr>
          <a:xfrm>
            <a:off x="2325712" y="1511279"/>
            <a:ext cx="7280625" cy="3396125"/>
          </a:xfrm>
          <a:prstGeom prst="rect">
            <a:avLst/>
          </a:prstGeom>
        </p:spPr>
      </p:pic>
      <p:pic>
        <p:nvPicPr>
          <p:cNvPr id="11" name="图片 10"/>
          <p:cNvPicPr>
            <a:picLocks noChangeAspect="1"/>
          </p:cNvPicPr>
          <p:nvPr/>
        </p:nvPicPr>
        <p:blipFill>
          <a:blip r:embed="rId3">
            <a:clrChange>
              <a:clrFrom>
                <a:srgbClr val="ECECEE"/>
              </a:clrFrom>
              <a:clrTo>
                <a:srgbClr val="ECECEE">
                  <a:alpha val="0"/>
                </a:srgbClr>
              </a:clrTo>
            </a:clrChange>
          </a:blip>
          <a:stretch>
            <a:fillRect/>
          </a:stretch>
        </p:blipFill>
        <p:spPr>
          <a:xfrm>
            <a:off x="123290" y="4517181"/>
            <a:ext cx="2325712" cy="2253486"/>
          </a:xfrm>
          <a:prstGeom prst="rect">
            <a:avLst/>
          </a:prstGeom>
        </p:spPr>
      </p:pic>
      <p:sp>
        <p:nvSpPr>
          <p:cNvPr id="12" name="文本框 11"/>
          <p:cNvSpPr txBox="1"/>
          <p:nvPr/>
        </p:nvSpPr>
        <p:spPr>
          <a:xfrm>
            <a:off x="3451123" y="2222090"/>
            <a:ext cx="4994787" cy="1015663"/>
          </a:xfrm>
          <a:prstGeom prst="rect">
            <a:avLst/>
          </a:prstGeom>
          <a:noFill/>
        </p:spPr>
        <p:txBody>
          <a:bodyPr wrap="square" rtlCol="0">
            <a:spAutoFit/>
          </a:bodyPr>
          <a:lstStyle/>
          <a:p>
            <a:r>
              <a:rPr lang="zh-CN" altLang="en-US" sz="6000" b="1">
                <a:solidFill>
                  <a:srgbClr val="55463D"/>
                </a:solidFill>
                <a:latin typeface="思源黑体 CN Medium" panose="020B0600000000000000" pitchFamily="34" charset="-122"/>
                <a:ea typeface="思源黑体 CN Medium" panose="020B0600000000000000" pitchFamily="34" charset="-122"/>
              </a:rPr>
              <a:t>本  课  结  束</a:t>
            </a:r>
          </a:p>
        </p:txBody>
      </p:sp>
    </p:spTree>
    <p:extLst>
      <p:ext uri="{BB962C8B-B14F-4D97-AF65-F5344CB8AC3E}">
        <p14:creationId xmlns:p14="http://schemas.microsoft.com/office/powerpoint/2010/main" xmlns="" val="246803409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800" decel="100000"/>
                                        <p:tgtEl>
                                          <p:spTgt spid="11"/>
                                        </p:tgtEl>
                                      </p:cBhvr>
                                    </p:animEffect>
                                    <p:anim calcmode="lin" valueType="num">
                                      <p:cBhvr>
                                        <p:cTn id="8" dur="800" decel="100000" fill="hold"/>
                                        <p:tgtEl>
                                          <p:spTgt spid="11"/>
                                        </p:tgtEl>
                                        <p:attrNameLst>
                                          <p:attrName>style.rotation</p:attrName>
                                        </p:attrNameLst>
                                      </p:cBhvr>
                                      <p:tavLst>
                                        <p:tav tm="0">
                                          <p:val>
                                            <p:fltVal val="-90"/>
                                          </p:val>
                                        </p:tav>
                                        <p:tav tm="100000">
                                          <p:val>
                                            <p:fltVal val="0"/>
                                          </p:val>
                                        </p:tav>
                                      </p:tavLst>
                                    </p:anim>
                                    <p:anim calcmode="lin" valueType="num">
                                      <p:cBhvr>
                                        <p:cTn id="9" dur="800" decel="100000" fill="hold"/>
                                        <p:tgtEl>
                                          <p:spTgt spid="11"/>
                                        </p:tgtEl>
                                        <p:attrNameLst>
                                          <p:attrName>ppt_x</p:attrName>
                                        </p:attrNameLst>
                                      </p:cBhvr>
                                      <p:tavLst>
                                        <p:tav tm="0">
                                          <p:val>
                                            <p:strVal val="#ppt_x+0.4"/>
                                          </p:val>
                                        </p:tav>
                                        <p:tav tm="100000">
                                          <p:val>
                                            <p:strVal val="#ppt_x-0.05"/>
                                          </p:val>
                                        </p:tav>
                                      </p:tavLst>
                                    </p:anim>
                                    <p:anim calcmode="lin" valueType="num">
                                      <p:cBhvr>
                                        <p:cTn id="10" dur="800" decel="100000" fill="hold"/>
                                        <p:tgtEl>
                                          <p:spTgt spid="11"/>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81513"/>
            <a:ext cx="5155257" cy="683264"/>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溶液和乳浊液的比较</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809718193"/>
              </p:ext>
            </p:extLst>
          </p:nvPr>
        </p:nvGraphicFramePr>
        <p:xfrm>
          <a:off x="692150" y="1552287"/>
          <a:ext cx="10807700" cy="4506183"/>
        </p:xfrm>
        <a:graphic>
          <a:graphicData uri="http://schemas.openxmlformats.org/presentationml/2006/ole">
            <p:oleObj spid="_x0000_s1050" name="文档" r:id="rId3" imgW="3826154" imgH="1595284" progId="Word.Document.12">
              <p:embed/>
            </p:oleObj>
          </a:graphicData>
        </a:graphic>
      </p:graphicFrame>
    </p:spTree>
    <p:extLst>
      <p:ext uri="{BB962C8B-B14F-4D97-AF65-F5344CB8AC3E}">
        <p14:creationId xmlns:p14="http://schemas.microsoft.com/office/powerpoint/2010/main" xmlns="" val="240353573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056118"/>
            <a:ext cx="8292335" cy="683264"/>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溶解过程中的两种变化与溶液温度的</a:t>
            </a:r>
            <a:r>
              <a:rPr lang="zh-CN"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变化</a:t>
            </a:r>
            <a:r>
              <a:rPr lang="en-US"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407222560"/>
              </p:ext>
            </p:extLst>
          </p:nvPr>
        </p:nvGraphicFramePr>
        <p:xfrm>
          <a:off x="692150" y="1880683"/>
          <a:ext cx="10807700" cy="3849391"/>
        </p:xfrm>
        <a:graphic>
          <a:graphicData uri="http://schemas.openxmlformats.org/presentationml/2006/ole">
            <p:oleObj spid="_x0000_s2074" name="文档" r:id="rId3" imgW="3826154" imgH="1362766" progId="Word.Document.12">
              <p:embed/>
            </p:oleObj>
          </a:graphicData>
        </a:graphic>
      </p:graphicFrame>
      <p:sp>
        <p:nvSpPr>
          <p:cNvPr id="5" name="矩形 4">
            <a:extLst>
              <a:ext uri="{FF2B5EF4-FFF2-40B4-BE49-F238E27FC236}">
                <a16:creationId xmlns="" xmlns:a16="http://schemas.microsoft.com/office/drawing/2014/main" id="{8A90BD6A-DAC1-4175-BADE-A70FD2E31095}"/>
              </a:ext>
            </a:extLst>
          </p:cNvPr>
          <p:cNvSpPr/>
          <p:nvPr/>
        </p:nvSpPr>
        <p:spPr>
          <a:xfrm>
            <a:off x="3195121" y="3197241"/>
            <a:ext cx="441698" cy="3658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a:extLst>
              <a:ext uri="{FF2B5EF4-FFF2-40B4-BE49-F238E27FC236}">
                <a16:creationId xmlns="" xmlns:a16="http://schemas.microsoft.com/office/drawing/2014/main" id="{8A90BD6A-DAC1-4175-BADE-A70FD2E31095}"/>
              </a:ext>
            </a:extLst>
          </p:cNvPr>
          <p:cNvSpPr/>
          <p:nvPr/>
        </p:nvSpPr>
        <p:spPr>
          <a:xfrm>
            <a:off x="8531579" y="3214346"/>
            <a:ext cx="1122395" cy="373205"/>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8" name="矩形 7">
            <a:extLst>
              <a:ext uri="{FF2B5EF4-FFF2-40B4-BE49-F238E27FC236}">
                <a16:creationId xmlns="" xmlns:a16="http://schemas.microsoft.com/office/drawing/2014/main" id="{8A90BD6A-DAC1-4175-BADE-A70FD2E31095}"/>
              </a:ext>
            </a:extLst>
          </p:cNvPr>
          <p:cNvSpPr/>
          <p:nvPr/>
        </p:nvSpPr>
        <p:spPr>
          <a:xfrm>
            <a:off x="3195121" y="3815769"/>
            <a:ext cx="441698" cy="3658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a:extLst>
              <a:ext uri="{FF2B5EF4-FFF2-40B4-BE49-F238E27FC236}">
                <a16:creationId xmlns="" xmlns:a16="http://schemas.microsoft.com/office/drawing/2014/main" id="{8A90BD6A-DAC1-4175-BADE-A70FD2E31095}"/>
              </a:ext>
            </a:extLst>
          </p:cNvPr>
          <p:cNvSpPr/>
          <p:nvPr/>
        </p:nvSpPr>
        <p:spPr>
          <a:xfrm>
            <a:off x="8544987" y="3846942"/>
            <a:ext cx="1489615" cy="373205"/>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0" name="矩形 9">
            <a:extLst>
              <a:ext uri="{FF2B5EF4-FFF2-40B4-BE49-F238E27FC236}">
                <a16:creationId xmlns="" xmlns:a16="http://schemas.microsoft.com/office/drawing/2014/main" id="{8A90BD6A-DAC1-4175-BADE-A70FD2E31095}"/>
              </a:ext>
            </a:extLst>
          </p:cNvPr>
          <p:cNvSpPr/>
          <p:nvPr/>
        </p:nvSpPr>
        <p:spPr>
          <a:xfrm>
            <a:off x="3195121" y="4444688"/>
            <a:ext cx="441698" cy="3658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矩形 10">
            <a:extLst>
              <a:ext uri="{FF2B5EF4-FFF2-40B4-BE49-F238E27FC236}">
                <a16:creationId xmlns="" xmlns:a16="http://schemas.microsoft.com/office/drawing/2014/main" id="{8A90BD6A-DAC1-4175-BADE-A70FD2E31095}"/>
              </a:ext>
            </a:extLst>
          </p:cNvPr>
          <p:cNvSpPr/>
          <p:nvPr/>
        </p:nvSpPr>
        <p:spPr>
          <a:xfrm>
            <a:off x="8544987" y="4458740"/>
            <a:ext cx="1108987" cy="373205"/>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Tree>
    <p:extLst>
      <p:ext uri="{BB962C8B-B14F-4D97-AF65-F5344CB8AC3E}">
        <p14:creationId xmlns:p14="http://schemas.microsoft.com/office/powerpoint/2010/main" xmlns="" val="366063159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118985"/>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溶液的应用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在溶液中进行化学反应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可使反应速率变</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快</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动植物对养料的运输、吸收只有在</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溶液</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的环境中才能进行。</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医疗上的针剂通常配成溶液以方便使用。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对物质溶解时的吸放热进行利用。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对物质溶解后溶液的沸点升高、凝固点降低进行利用。</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 xmlns:a16="http://schemas.microsoft.com/office/drawing/2014/main" id="{8A90BD6A-DAC1-4175-BADE-A70FD2E31095}"/>
              </a:ext>
            </a:extLst>
          </p:cNvPr>
          <p:cNvSpPr/>
          <p:nvPr/>
        </p:nvSpPr>
        <p:spPr>
          <a:xfrm>
            <a:off x="8577611" y="1765091"/>
            <a:ext cx="410525"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5" name="直接连接符 4">
            <a:extLst>
              <a:ext uri="{FF2B5EF4-FFF2-40B4-BE49-F238E27FC236}">
                <a16:creationId xmlns="" xmlns:a16="http://schemas.microsoft.com/office/drawing/2014/main" id="{94F29B7E-74BF-4821-88B9-C8400B1817B7}"/>
              </a:ext>
            </a:extLst>
          </p:cNvPr>
          <p:cNvCxnSpPr>
            <a:cxnSpLocks/>
          </p:cNvCxnSpPr>
          <p:nvPr/>
        </p:nvCxnSpPr>
        <p:spPr>
          <a:xfrm>
            <a:off x="8577611" y="2253216"/>
            <a:ext cx="4105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 xmlns:a16="http://schemas.microsoft.com/office/drawing/2014/main" id="{8A90BD6A-DAC1-4175-BADE-A70FD2E31095}"/>
              </a:ext>
            </a:extLst>
          </p:cNvPr>
          <p:cNvSpPr/>
          <p:nvPr/>
        </p:nvSpPr>
        <p:spPr>
          <a:xfrm>
            <a:off x="7659236" y="2357373"/>
            <a:ext cx="80293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8" name="直接连接符 7">
            <a:extLst>
              <a:ext uri="{FF2B5EF4-FFF2-40B4-BE49-F238E27FC236}">
                <a16:creationId xmlns="" xmlns:a16="http://schemas.microsoft.com/office/drawing/2014/main" id="{94F29B7E-74BF-4821-88B9-C8400B1817B7}"/>
              </a:ext>
            </a:extLst>
          </p:cNvPr>
          <p:cNvCxnSpPr>
            <a:cxnSpLocks/>
          </p:cNvCxnSpPr>
          <p:nvPr/>
        </p:nvCxnSpPr>
        <p:spPr>
          <a:xfrm>
            <a:off x="7659236" y="2835107"/>
            <a:ext cx="80293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57053845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1429362"/>
            <a:ext cx="10807700" cy="35813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二、溶解度</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饱和溶液与不饱和溶液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饱和溶液与不饱和溶液的区别。</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在一定</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温度</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溶质为气体时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还需指明压强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一定量的溶剂</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里不能再溶解</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某种溶质</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叫做这种溶质的饱和溶液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还能</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继续溶解</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叫做这种溶质的不饱和溶液。</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 xmlns:a16="http://schemas.microsoft.com/office/drawing/2014/main" id="{8A90BD6A-DAC1-4175-BADE-A70FD2E31095}"/>
              </a:ext>
            </a:extLst>
          </p:cNvPr>
          <p:cNvSpPr/>
          <p:nvPr/>
        </p:nvSpPr>
        <p:spPr>
          <a:xfrm>
            <a:off x="2291111" y="3250991"/>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5" name="直接连接符 4">
            <a:extLst>
              <a:ext uri="{FF2B5EF4-FFF2-40B4-BE49-F238E27FC236}">
                <a16:creationId xmlns="" xmlns:a16="http://schemas.microsoft.com/office/drawing/2014/main" id="{94F29B7E-74BF-4821-88B9-C8400B1817B7}"/>
              </a:ext>
            </a:extLst>
          </p:cNvPr>
          <p:cNvCxnSpPr>
            <a:cxnSpLocks/>
          </p:cNvCxnSpPr>
          <p:nvPr/>
        </p:nvCxnSpPr>
        <p:spPr>
          <a:xfrm>
            <a:off x="2291111" y="3718334"/>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 xmlns:a16="http://schemas.microsoft.com/office/drawing/2014/main" id="{8A90BD6A-DAC1-4175-BADE-A70FD2E31095}"/>
              </a:ext>
            </a:extLst>
          </p:cNvPr>
          <p:cNvSpPr/>
          <p:nvPr/>
        </p:nvSpPr>
        <p:spPr>
          <a:xfrm>
            <a:off x="9294583" y="3250991"/>
            <a:ext cx="2041898"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7" name="直接连接符 6">
            <a:extLst>
              <a:ext uri="{FF2B5EF4-FFF2-40B4-BE49-F238E27FC236}">
                <a16:creationId xmlns="" xmlns:a16="http://schemas.microsoft.com/office/drawing/2014/main" id="{94F29B7E-74BF-4821-88B9-C8400B1817B7}"/>
              </a:ext>
            </a:extLst>
          </p:cNvPr>
          <p:cNvCxnSpPr>
            <a:cxnSpLocks/>
          </p:cNvCxnSpPr>
          <p:nvPr/>
        </p:nvCxnSpPr>
        <p:spPr>
          <a:xfrm>
            <a:off x="9294583" y="3718334"/>
            <a:ext cx="20418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 xmlns:a16="http://schemas.microsoft.com/office/drawing/2014/main" id="{8A90BD6A-DAC1-4175-BADE-A70FD2E31095}"/>
              </a:ext>
            </a:extLst>
          </p:cNvPr>
          <p:cNvSpPr/>
          <p:nvPr/>
        </p:nvSpPr>
        <p:spPr>
          <a:xfrm>
            <a:off x="766763" y="3845821"/>
            <a:ext cx="428192"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0" name="直接连接符 9">
            <a:extLst>
              <a:ext uri="{FF2B5EF4-FFF2-40B4-BE49-F238E27FC236}">
                <a16:creationId xmlns="" xmlns:a16="http://schemas.microsoft.com/office/drawing/2014/main" id="{94F29B7E-74BF-4821-88B9-C8400B1817B7}"/>
              </a:ext>
            </a:extLst>
          </p:cNvPr>
          <p:cNvCxnSpPr>
            <a:cxnSpLocks/>
          </p:cNvCxnSpPr>
          <p:nvPr/>
        </p:nvCxnSpPr>
        <p:spPr>
          <a:xfrm>
            <a:off x="766763" y="4313164"/>
            <a:ext cx="42819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 xmlns:a16="http://schemas.microsoft.com/office/drawing/2014/main" id="{8A90BD6A-DAC1-4175-BADE-A70FD2E31095}"/>
              </a:ext>
            </a:extLst>
          </p:cNvPr>
          <p:cNvSpPr/>
          <p:nvPr/>
        </p:nvSpPr>
        <p:spPr>
          <a:xfrm>
            <a:off x="3652320" y="3845821"/>
            <a:ext cx="1626262"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3" name="直接连接符 12">
            <a:extLst>
              <a:ext uri="{FF2B5EF4-FFF2-40B4-BE49-F238E27FC236}">
                <a16:creationId xmlns="" xmlns:a16="http://schemas.microsoft.com/office/drawing/2014/main" id="{94F29B7E-74BF-4821-88B9-C8400B1817B7}"/>
              </a:ext>
            </a:extLst>
          </p:cNvPr>
          <p:cNvCxnSpPr>
            <a:cxnSpLocks/>
          </p:cNvCxnSpPr>
          <p:nvPr/>
        </p:nvCxnSpPr>
        <p:spPr>
          <a:xfrm>
            <a:off x="3652320" y="4313164"/>
            <a:ext cx="162626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 xmlns:a16="http://schemas.microsoft.com/office/drawing/2014/main" id="{8A90BD6A-DAC1-4175-BADE-A70FD2E31095}"/>
              </a:ext>
            </a:extLst>
          </p:cNvPr>
          <p:cNvSpPr/>
          <p:nvPr/>
        </p:nvSpPr>
        <p:spPr>
          <a:xfrm>
            <a:off x="1605310" y="4417321"/>
            <a:ext cx="1626262"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6" name="直接连接符 15">
            <a:extLst>
              <a:ext uri="{FF2B5EF4-FFF2-40B4-BE49-F238E27FC236}">
                <a16:creationId xmlns="" xmlns:a16="http://schemas.microsoft.com/office/drawing/2014/main" id="{94F29B7E-74BF-4821-88B9-C8400B1817B7}"/>
              </a:ext>
            </a:extLst>
          </p:cNvPr>
          <p:cNvCxnSpPr>
            <a:cxnSpLocks/>
          </p:cNvCxnSpPr>
          <p:nvPr/>
        </p:nvCxnSpPr>
        <p:spPr>
          <a:xfrm>
            <a:off x="1605310" y="4895055"/>
            <a:ext cx="162626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2719262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16" presetClass="exit" presetSubtype="21" fill="hold" grpId="0" nodeType="withEffect">
                                  <p:stCondLst>
                                    <p:cond delay="0"/>
                                  </p:stCondLst>
                                  <p:childTnLst>
                                    <p:animEffect transition="out" filter="barn(inVertical)">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6" presetClass="exit" presetSubtype="21" fill="hold" grpId="0" nodeType="clickEffect">
                                  <p:stCondLst>
                                    <p:cond delay="0"/>
                                  </p:stCondLst>
                                  <p:childTnLst>
                                    <p:animEffect transition="out" filter="barn(inVertical)">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6" presetClass="exit" presetSubtype="21" fill="hold" grpId="0" nodeType="clickEffect">
                                  <p:stCondLst>
                                    <p:cond delay="0"/>
                                  </p:stCondLst>
                                  <p:childTnLst>
                                    <p:animEffect transition="out" filter="barn(inVertical)">
                                      <p:cBhvr>
                                        <p:cTn id="24" dur="500"/>
                                        <p:tgtEl>
                                          <p:spTgt spid="15"/>
                                        </p:tgtEl>
                                      </p:cBhvr>
                                    </p:animEffect>
                                    <p:set>
                                      <p:cBhvr>
                                        <p:cTn id="25"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9" grpId="0" animBg="1"/>
      <p:bldP spid="12" grpId="0" animBg="1"/>
      <p:bldP spid="15" grpId="0" animBg="1"/>
    </p:bldLst>
  </p:timing>
</p:sld>
</file>

<file path=ppt/theme/theme1.xml><?xml version="1.0" encoding="utf-8"?>
<a:theme xmlns:a="http://schemas.openxmlformats.org/drawingml/2006/main" name="1_Office 主题">
  <a:themeElements>
    <a:clrScheme name="模块">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演示文稿1" id="{721B1EAD-A6C0-47A7-B782-D5918D0D228F}" vid="{2963E896-880A-42B6-99FF-93DBD5586BD1}"/>
    </a:ext>
  </a:extLst>
</a:theme>
</file>

<file path=docProps/app.xml><?xml version="1.0" encoding="utf-8"?>
<Properties xmlns="http://schemas.openxmlformats.org/officeDocument/2006/extended-properties" xmlns:vt="http://schemas.openxmlformats.org/officeDocument/2006/docPropsVTypes">
  <Template>剪切</Template>
  <TotalTime>379</TotalTime>
  <Words>3101</Words>
  <Application>Microsoft Office PowerPoint</Application>
  <PresentationFormat>自定义</PresentationFormat>
  <Paragraphs>203</Paragraphs>
  <Slides>57</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57</vt:i4>
      </vt:variant>
    </vt:vector>
  </HeadingPairs>
  <TitlesOfParts>
    <vt:vector size="59" baseType="lpstr">
      <vt:lpstr>1_Office 主题</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第一节 地球的宇宙环境</dc:title>
  <dc:creator>Administrator</dc:creator>
  <cp:lastModifiedBy>dell</cp:lastModifiedBy>
  <cp:revision>63</cp:revision>
  <dcterms:created xsi:type="dcterms:W3CDTF">2020-12-05T02:41:23Z</dcterms:created>
  <dcterms:modified xsi:type="dcterms:W3CDTF">2022-04-27T09:06:09Z</dcterms:modified>
</cp:coreProperties>
</file>