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77" r:id="rId1"/>
  </p:sldMasterIdLst>
  <p:sldIdLst>
    <p:sldId id="343" r:id="rId2"/>
    <p:sldId id="263" r:id="rId3"/>
    <p:sldId id="321" r:id="rId4"/>
    <p:sldId id="322" r:id="rId5"/>
    <p:sldId id="323" r:id="rId6"/>
    <p:sldId id="324" r:id="rId7"/>
    <p:sldId id="325" r:id="rId8"/>
    <p:sldId id="326" r:id="rId9"/>
    <p:sldId id="327" r:id="rId10"/>
    <p:sldId id="328" r:id="rId11"/>
    <p:sldId id="329" r:id="rId12"/>
    <p:sldId id="330" r:id="rId13"/>
    <p:sldId id="331" r:id="rId14"/>
    <p:sldId id="332" r:id="rId15"/>
    <p:sldId id="333" r:id="rId16"/>
    <p:sldId id="271" r:id="rId17"/>
    <p:sldId id="281" r:id="rId18"/>
    <p:sldId id="282" r:id="rId19"/>
    <p:sldId id="283" r:id="rId20"/>
    <p:sldId id="284" r:id="rId21"/>
    <p:sldId id="285" r:id="rId22"/>
    <p:sldId id="286" r:id="rId23"/>
    <p:sldId id="287" r:id="rId24"/>
    <p:sldId id="288" r:id="rId25"/>
    <p:sldId id="334" r:id="rId26"/>
    <p:sldId id="335" r:id="rId27"/>
    <p:sldId id="336" r:id="rId28"/>
    <p:sldId id="337" r:id="rId29"/>
    <p:sldId id="338" r:id="rId30"/>
    <p:sldId id="339" r:id="rId31"/>
    <p:sldId id="345" r:id="rId32"/>
    <p:sldId id="269" r:id="rId33"/>
    <p:sldId id="289" r:id="rId34"/>
    <p:sldId id="290" r:id="rId35"/>
    <p:sldId id="291" r:id="rId36"/>
    <p:sldId id="292" r:id="rId37"/>
    <p:sldId id="340" r:id="rId38"/>
    <p:sldId id="264" r:id="rId39"/>
    <p:sldId id="293" r:id="rId40"/>
    <p:sldId id="294" r:id="rId41"/>
    <p:sldId id="295" r:id="rId42"/>
    <p:sldId id="266" r:id="rId43"/>
    <p:sldId id="299" r:id="rId44"/>
    <p:sldId id="300" r:id="rId45"/>
    <p:sldId id="268" r:id="rId46"/>
    <p:sldId id="303" r:id="rId47"/>
    <p:sldId id="304" r:id="rId48"/>
    <p:sldId id="305" r:id="rId49"/>
    <p:sldId id="344" r:id="rId5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482" userDrawn="1">
          <p15:clr>
            <a:srgbClr val="A4A3A4"/>
          </p15:clr>
        </p15:guide>
        <p15:guide id="2" pos="483" userDrawn="1">
          <p15:clr>
            <a:srgbClr val="A4A3A4"/>
          </p15:clr>
        </p15:guide>
        <p15:guide id="3" orient="horz" pos="391" userDrawn="1">
          <p15:clr>
            <a:srgbClr val="A4A3A4"/>
          </p15:clr>
        </p15:guide>
        <p15:guide id="4" orient="horz" pos="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F4E9"/>
    <a:srgbClr val="CCFF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994" autoAdjust="0"/>
    <p:restoredTop sz="94660"/>
  </p:normalViewPr>
  <p:slideViewPr>
    <p:cSldViewPr snapToGrid="0">
      <p:cViewPr varScale="1">
        <p:scale>
          <a:sx n="66" d="100"/>
          <a:sy n="66" d="100"/>
        </p:scale>
        <p:origin x="-668" y="-76"/>
      </p:cViewPr>
      <p:guideLst>
        <p:guide orient="horz" pos="482"/>
        <p:guide orient="horz" pos="391"/>
        <p:guide orient="horz" pos="28"/>
        <p:guide pos="483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6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8.xml"/><Relationship Id="rId2" Type="http://schemas.openxmlformats.org/officeDocument/2006/relationships/slide" Target="../slides/slide32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45.xml"/><Relationship Id="rId4" Type="http://schemas.openxmlformats.org/officeDocument/2006/relationships/slide" Target="../slides/slide4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 userDrawn="1"/>
        </p:nvSpPr>
        <p:spPr>
          <a:xfrm>
            <a:off x="9559270" y="6512560"/>
            <a:ext cx="1217066" cy="274320"/>
          </a:xfrm>
          <a:prstGeom prst="roundRect">
            <a:avLst>
              <a:gd name="adj" fmla="val 50000"/>
            </a:avLst>
          </a:prstGeom>
          <a:solidFill>
            <a:srgbClr val="7F7F7F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考点梳理</a:t>
            </a:r>
            <a:endParaRPr lang="zh-CN" altLang="en-US" sz="1400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 userDrawn="1"/>
        </p:nvSpPr>
        <p:spPr>
          <a:xfrm>
            <a:off x="10872194" y="6512560"/>
            <a:ext cx="1217066" cy="274320"/>
          </a:xfrm>
          <a:prstGeom prst="roundRect">
            <a:avLst>
              <a:gd name="adj" fmla="val 50000"/>
            </a:avLst>
          </a:prstGeom>
          <a:solidFill>
            <a:srgbClr val="7F7F7F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400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自主测试</a:t>
            </a:r>
            <a:endParaRPr lang="zh-CN" altLang="en-US" sz="1400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5162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>
            <a:hlinkClick r:id="rId2" action="ppaction://hlinksldjump"/>
          </p:cNvPr>
          <p:cNvSpPr/>
          <p:nvPr userDrawn="1"/>
        </p:nvSpPr>
        <p:spPr>
          <a:xfrm>
            <a:off x="6933422" y="6512560"/>
            <a:ext cx="1217066" cy="274320"/>
          </a:xfrm>
          <a:prstGeom prst="roundRect">
            <a:avLst>
              <a:gd name="adj" fmla="val 50000"/>
            </a:avLst>
          </a:prstGeom>
          <a:solidFill>
            <a:srgbClr val="7F7F7F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归类示例一</a:t>
            </a:r>
            <a:endParaRPr lang="zh-CN" altLang="en-US" sz="1400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8" name="圆角矩形 7">
            <a:hlinkClick r:id="rId3" action="ppaction://hlinksldjump"/>
          </p:cNvPr>
          <p:cNvSpPr/>
          <p:nvPr userDrawn="1"/>
        </p:nvSpPr>
        <p:spPr>
          <a:xfrm>
            <a:off x="8246346" y="6512560"/>
            <a:ext cx="1217066" cy="274320"/>
          </a:xfrm>
          <a:prstGeom prst="roundRect">
            <a:avLst>
              <a:gd name="adj" fmla="val 50000"/>
            </a:avLst>
          </a:prstGeom>
          <a:solidFill>
            <a:srgbClr val="7F7F7F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归类示例二</a:t>
            </a:r>
            <a:endParaRPr lang="zh-CN" altLang="en-US" sz="1400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9" name="圆角矩形 8">
            <a:hlinkClick r:id="rId4" action="ppaction://hlinksldjump"/>
          </p:cNvPr>
          <p:cNvSpPr/>
          <p:nvPr userDrawn="1"/>
        </p:nvSpPr>
        <p:spPr>
          <a:xfrm>
            <a:off x="9559270" y="6512560"/>
            <a:ext cx="1217066" cy="274320"/>
          </a:xfrm>
          <a:prstGeom prst="roundRect">
            <a:avLst>
              <a:gd name="adj" fmla="val 50000"/>
            </a:avLst>
          </a:prstGeom>
          <a:solidFill>
            <a:srgbClr val="7F7F7F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归类示例三</a:t>
            </a:r>
            <a:endParaRPr lang="zh-CN" altLang="en-US" sz="1400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 userDrawn="1"/>
        </p:nvSpPr>
        <p:spPr>
          <a:xfrm>
            <a:off x="10872194" y="6512560"/>
            <a:ext cx="1217066" cy="274320"/>
          </a:xfrm>
          <a:prstGeom prst="roundRect">
            <a:avLst>
              <a:gd name="adj" fmla="val 50000"/>
            </a:avLst>
          </a:prstGeom>
          <a:solidFill>
            <a:srgbClr val="7F7F7F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归类示例四</a:t>
            </a:r>
            <a:endParaRPr lang="zh-CN" altLang="en-US" sz="1400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729028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7558748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1630939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pattFill prst="lgConfetti">
          <a:fgClr>
            <a:srgbClr val="E8F4E9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01819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</p:sldLayoutIdLst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180083" y="2636520"/>
            <a:ext cx="1105802" cy="815646"/>
            <a:chOff x="-1604504" y="2147667"/>
            <a:chExt cx="3687215" cy="2719712"/>
          </a:xfrm>
        </p:grpSpPr>
        <p:cxnSp>
          <p:nvCxnSpPr>
            <p:cNvPr id="7" name="直接连接符 6"/>
            <p:cNvCxnSpPr/>
            <p:nvPr/>
          </p:nvCxnSpPr>
          <p:spPr>
            <a:xfrm flipH="1">
              <a:off x="-1604504" y="2687623"/>
              <a:ext cx="2592288" cy="2179756"/>
            </a:xfrm>
            <a:prstGeom prst="line">
              <a:avLst/>
            </a:prstGeom>
            <a:noFill/>
            <a:ln w="76200" cap="flat" cmpd="sng" algn="ctr">
              <a:solidFill>
                <a:schemeClr val="tx2">
                  <a:lumMod val="50000"/>
                </a:schemeClr>
              </a:solidFill>
              <a:prstDash val="solid"/>
            </a:ln>
            <a:effectLst/>
          </p:spPr>
        </p:cxnSp>
        <p:cxnSp>
          <p:nvCxnSpPr>
            <p:cNvPr id="8" name="直接连接符 7"/>
            <p:cNvCxnSpPr/>
            <p:nvPr/>
          </p:nvCxnSpPr>
          <p:spPr>
            <a:xfrm flipH="1">
              <a:off x="-509577" y="2147667"/>
              <a:ext cx="2592288" cy="2179756"/>
            </a:xfrm>
            <a:prstGeom prst="line">
              <a:avLst/>
            </a:prstGeom>
            <a:noFill/>
            <a:ln w="12700" cap="flat" cmpd="sng" algn="ctr">
              <a:solidFill>
                <a:schemeClr val="tx2">
                  <a:lumMod val="50000"/>
                </a:schemeClr>
              </a:solidFill>
              <a:prstDash val="solid"/>
            </a:ln>
            <a:effectLst/>
          </p:spPr>
        </p:cxnSp>
      </p:grpSp>
      <p:grpSp>
        <p:nvGrpSpPr>
          <p:cNvPr id="9" name="组合 8"/>
          <p:cNvGrpSpPr/>
          <p:nvPr/>
        </p:nvGrpSpPr>
        <p:grpSpPr>
          <a:xfrm flipH="1" flipV="1">
            <a:off x="8735898" y="2665586"/>
            <a:ext cx="1105803" cy="815646"/>
            <a:chOff x="-1604504" y="2147667"/>
            <a:chExt cx="3687215" cy="2719712"/>
          </a:xfrm>
        </p:grpSpPr>
        <p:cxnSp>
          <p:nvCxnSpPr>
            <p:cNvPr id="10" name="直接连接符 9"/>
            <p:cNvCxnSpPr/>
            <p:nvPr/>
          </p:nvCxnSpPr>
          <p:spPr>
            <a:xfrm flipH="1">
              <a:off x="-1604504" y="2687623"/>
              <a:ext cx="2592288" cy="2179756"/>
            </a:xfrm>
            <a:prstGeom prst="line">
              <a:avLst/>
            </a:prstGeom>
            <a:noFill/>
            <a:ln w="76200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solid"/>
            </a:ln>
            <a:effectLst/>
          </p:spPr>
        </p:cxnSp>
        <p:cxnSp>
          <p:nvCxnSpPr>
            <p:cNvPr id="11" name="直接连接符 10"/>
            <p:cNvCxnSpPr/>
            <p:nvPr/>
          </p:nvCxnSpPr>
          <p:spPr>
            <a:xfrm flipH="1">
              <a:off x="-509577" y="2147667"/>
              <a:ext cx="2592288" cy="2179756"/>
            </a:xfrm>
            <a:prstGeom prst="line">
              <a:avLst/>
            </a:prstGeom>
            <a:noFill/>
            <a:ln w="12700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solid"/>
            </a:ln>
            <a:effectLst/>
          </p:spPr>
        </p:cxnSp>
      </p:grpSp>
      <p:sp>
        <p:nvSpPr>
          <p:cNvPr id="12" name="文本框 11"/>
          <p:cNvSpPr txBox="1"/>
          <p:nvPr/>
        </p:nvSpPr>
        <p:spPr>
          <a:xfrm>
            <a:off x="2969260" y="2585720"/>
            <a:ext cx="625284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>
                <a:solidFill>
                  <a:srgbClr val="4D4D4D"/>
                </a:solidFill>
                <a:latin typeface="方正姚体" panose="02010601030101010101" charset="-122"/>
                <a:ea typeface="方正姚体" panose="02010601030101010101" charset="-122"/>
                <a:cs typeface="方正姚体" panose="02010601030101010101" charset="-122"/>
                <a:sym typeface="+mn-ea"/>
              </a:rPr>
              <a:t>基础自主导学</a:t>
            </a:r>
          </a:p>
        </p:txBody>
      </p:sp>
    </p:spTree>
    <p:extLst>
      <p:ext uri="{BB962C8B-B14F-4D97-AF65-F5344CB8AC3E}">
        <p14:creationId xmlns:p14="http://schemas.microsoft.com/office/powerpoint/2010/main" xmlns="" val="4557813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276802"/>
            <a:ext cx="10924886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配平化学方程式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依据。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左右两边各元素的原子个数相等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即质量守恒。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方法。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观察法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对于一些简单的化学方程式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可直接观察左右两边各物质的化学式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在相应物质的化学式前配上适当的化学计量数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使之相等即可。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最小公倍数法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选择在反应式两边各出现过一次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且原子个数相差较多的元素作为突破口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求出反应物与生成物中该元素原子个数的最小公倍数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再推出各化学式前的化学计量数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693853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307971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三、化学反应的类型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根据反应物、生成物的种类和数目分为四种基本类型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240971064"/>
              </p:ext>
            </p:extLst>
          </p:nvPr>
        </p:nvGraphicFramePr>
        <p:xfrm>
          <a:off x="693738" y="1674813"/>
          <a:ext cx="10829925" cy="5022850"/>
        </p:xfrm>
        <a:graphic>
          <a:graphicData uri="http://schemas.openxmlformats.org/presentationml/2006/ole">
            <p:oleObj spid="_x0000_s2069" name="文档" r:id="rId3" imgW="3826154" imgH="177677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7348370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773518260"/>
              </p:ext>
            </p:extLst>
          </p:nvPr>
        </p:nvGraphicFramePr>
        <p:xfrm>
          <a:off x="693738" y="1251671"/>
          <a:ext cx="10829925" cy="5035550"/>
        </p:xfrm>
        <a:graphic>
          <a:graphicData uri="http://schemas.openxmlformats.org/presentationml/2006/ole">
            <p:oleObj spid="_x0000_s3093" name="文档" r:id="rId3" imgW="3826154" imgH="178072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6718832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631104"/>
            <a:ext cx="6644448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根据在化学反应中得、失氧</a:t>
            </a:r>
            <a:r>
              <a:rPr lang="zh-CN" altLang="zh-CN" sz="3200" b="1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分类</a:t>
            </a:r>
            <a:r>
              <a:rPr lang="en-US" altLang="zh-CN" sz="3200" b="1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186056309"/>
              </p:ext>
            </p:extLst>
          </p:nvPr>
        </p:nvGraphicFramePr>
        <p:xfrm>
          <a:off x="693738" y="1443038"/>
          <a:ext cx="10807700" cy="4879975"/>
        </p:xfrm>
        <a:graphic>
          <a:graphicData uri="http://schemas.openxmlformats.org/presentationml/2006/ole">
            <p:oleObj spid="_x0000_s4117" name="文档" r:id="rId3" imgW="3826154" imgH="172609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1520191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318366"/>
            <a:ext cx="10807700" cy="59450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四、根据化学方程式进行的有关计算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计算依据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化学方程式中各物质之间的质量关系。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计算的步骤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设、写、找、列、求、答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设出未知数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写出正确的化学方程式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找出已知量和未知量的质量关系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第四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列出正确的比例式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第五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求出未知数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写出简明答案。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为了便于记忆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化学方程式的计算可编成如下口诀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一解二设最后答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化学方程式不能错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准确找到质量比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纯量代入不掺假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所有单位须一致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列式计算解决它。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85141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2112461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基本题型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有关纯净物的化学方程式的计算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含杂质物质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杂质不参加反应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的计算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溶液中的有关化学方程式的计算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第四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过量计算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第五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无数据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或缺数据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的计算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有关图像及数据分析题。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51148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775566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用下列装置来验证质量守恒定律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托盘天平未画出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能达到目的的是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17Y21.eps" descr="id:2147504826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90070" y="2020008"/>
            <a:ext cx="6411861" cy="4705127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381000" y="121743"/>
            <a:ext cx="2863284" cy="640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 b="1" dirty="0" smtClean="0">
                <a:solidFill>
                  <a:srgbClr val="E88651">
                    <a:lumMod val="75000"/>
                  </a:srgbClr>
                </a:solidFill>
                <a:latin typeface="黑体" panose="02010609060101010101" pitchFamily="49" charset="-122"/>
                <a:ea typeface="方正姚体" panose="02010601030101010101"/>
                <a:cs typeface="方正姚体" panose="02010601030101010101" charset="-122"/>
              </a:rPr>
              <a:t>【</a:t>
            </a:r>
            <a:r>
              <a:rPr lang="zh-CN" altLang="en-US" sz="3200" b="1" dirty="0">
                <a:solidFill>
                  <a:srgbClr val="E88651">
                    <a:lumMod val="75000"/>
                  </a:srgbClr>
                </a:solidFill>
                <a:latin typeface="黑体" panose="02010609060101010101" pitchFamily="49" charset="-122"/>
                <a:ea typeface="方正姚体" panose="02010601030101010101"/>
                <a:cs typeface="方正姚体" panose="02010601030101010101" charset="-122"/>
              </a:rPr>
              <a:t>自主测试</a:t>
            </a:r>
            <a:r>
              <a:rPr lang="zh-CN" altLang="zh-CN" sz="3200" b="1" dirty="0" smtClean="0">
                <a:solidFill>
                  <a:srgbClr val="E88651">
                    <a:lumMod val="75000"/>
                  </a:srgbClr>
                </a:solidFill>
                <a:latin typeface="黑体" panose="02010609060101010101" pitchFamily="49" charset="-122"/>
                <a:ea typeface="方正姚体" panose="02010601030101010101"/>
                <a:cs typeface="方正姚体" panose="02010601030101010101" charset="-122"/>
              </a:rPr>
              <a:t>】</a:t>
            </a:r>
            <a:r>
              <a:rPr lang="en-US" altLang="zh-CN" sz="3200" b="1" dirty="0" smtClean="0">
                <a:solidFill>
                  <a:srgbClr val="E88651">
                    <a:lumMod val="75000"/>
                  </a:srgbClr>
                </a:solidFill>
                <a:latin typeface="黑体" panose="02010609060101010101" pitchFamily="49" charset="-122"/>
                <a:ea typeface="方正姚体" panose="02010601030101010101"/>
                <a:cs typeface="方正姚体" panose="02010601030101010101" charset="-122"/>
              </a:rPr>
              <a:t> </a:t>
            </a:r>
            <a:endParaRPr lang="zh-CN" altLang="zh-CN" sz="3200" b="1" dirty="0">
              <a:solidFill>
                <a:srgbClr val="E88651">
                  <a:lumMod val="75000"/>
                </a:srgbClr>
              </a:solidFill>
              <a:latin typeface="黑体" panose="02010609060101010101" pitchFamily="49" charset="-122"/>
              <a:ea typeface="方正姚体" panose="02010601030101010101"/>
              <a:cs typeface="方正姚体" panose="0201060103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165190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274850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生成物中有气体生成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装置也不是密闭容器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不能验证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;B.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两种物质不反应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不能验证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;C.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镁带在空气中燃烧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反应后固体质量会明显增大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因为有氧气参加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另外该装置也不是在密闭容器中进行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不能验证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;D.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铁与硫酸铜反应生成铜与硫酸亚铁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反应物中没有气体参加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生成物中也没有气体生成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装置可不密闭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可以验证。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196826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307975"/>
            <a:ext cx="10807700" cy="594508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在下列各项中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化学反应前后肯定没有发生改变的是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原子的数目　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分子的数目　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元素的种类　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物质的总质量　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物质的种类　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⑥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原子的种类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①③④⑤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B.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①③④⑥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①④⑥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①②③⑤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根据化学反应的实质可知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反应前后原子种类、数目、质量没有变化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故物质总质量不变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元素种类不变。而化学变化是产生新物质的变化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因此物质种类一定改变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分子个数可能改变。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630582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128025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科研人员研发了一种以甲醇为原料的新型手机电池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其容量为锂电池的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可连续使用一个月才充一次电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其电池反应原理为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2CH</a:t>
            </a:r>
            <a:r>
              <a:rPr lang="en-US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OH+3X+4NaOH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Times New Roman" panose="02020603050405020304" pitchFamily="18" charset="0"/>
              </a:rPr>
              <a:t>══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2Na</a:t>
            </a:r>
            <a:r>
              <a:rPr lang="en-US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</a:t>
            </a:r>
            <a:r>
              <a:rPr lang="en-US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+6H</a:t>
            </a:r>
            <a:r>
              <a:rPr lang="en-US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的化学式为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A.O</a:t>
            </a:r>
            <a:r>
              <a:rPr lang="en-US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B.CO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en-US" altLang="zh-CN" sz="32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C.CO</a:t>
            </a:r>
            <a:r>
              <a:rPr lang="en-US" altLang="zh-CN" sz="3200" b="1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D.H</a:t>
            </a:r>
            <a:r>
              <a:rPr lang="en-US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29336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2092825"/>
            <a:ext cx="10807700" cy="237757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一、质量守恒定律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定义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参加化学反应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的各物质的质量总和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等于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反应后生成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的各物质的质量总和。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972976" y="3334119"/>
            <a:ext cx="2528760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5" name="直接连接符 4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72976" y="3801462"/>
            <a:ext cx="252876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8091442" y="3334119"/>
            <a:ext cx="2039001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091442" y="3801462"/>
            <a:ext cx="203900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>
            <a:spLocks noChangeAspect="1"/>
          </p:cNvSpPr>
          <p:nvPr/>
        </p:nvSpPr>
        <p:spPr>
          <a:xfrm>
            <a:off x="381000" y="121743"/>
            <a:ext cx="2863284" cy="640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3200" b="1" dirty="0" smtClean="0">
                <a:solidFill>
                  <a:srgbClr val="E88651">
                    <a:lumMod val="75000"/>
                  </a:srgbClr>
                </a:solidFill>
                <a:latin typeface="黑体" panose="02010609060101010101" pitchFamily="49" charset="-122"/>
                <a:ea typeface="方正姚体" panose="02010601030101010101"/>
                <a:cs typeface="方正姚体" panose="02010601030101010101" charset="-122"/>
              </a:rPr>
              <a:t>【</a:t>
            </a:r>
            <a:r>
              <a:rPr lang="zh-CN" altLang="en-US" sz="3200" b="1" dirty="0" smtClean="0">
                <a:solidFill>
                  <a:srgbClr val="E88651">
                    <a:lumMod val="75000"/>
                  </a:srgbClr>
                </a:solidFill>
                <a:latin typeface="黑体" panose="02010609060101010101" pitchFamily="49" charset="-122"/>
                <a:ea typeface="方正姚体" panose="02010601030101010101"/>
                <a:cs typeface="方正姚体" panose="02010601030101010101" charset="-122"/>
              </a:rPr>
              <a:t>考点梳理</a:t>
            </a:r>
            <a:r>
              <a:rPr lang="zh-CN" altLang="zh-CN" sz="3200" b="1" dirty="0" smtClean="0">
                <a:solidFill>
                  <a:srgbClr val="E88651">
                    <a:lumMod val="75000"/>
                  </a:srgbClr>
                </a:solidFill>
                <a:latin typeface="黑体" panose="02010609060101010101" pitchFamily="49" charset="-122"/>
                <a:ea typeface="方正姚体" panose="02010601030101010101"/>
                <a:cs typeface="方正姚体" panose="02010601030101010101" charset="-122"/>
              </a:rPr>
              <a:t>】</a:t>
            </a:r>
            <a:r>
              <a:rPr lang="en-US" altLang="zh-CN" sz="3200" b="1" dirty="0" smtClean="0">
                <a:solidFill>
                  <a:srgbClr val="E88651">
                    <a:lumMod val="75000"/>
                  </a:srgbClr>
                </a:solidFill>
                <a:latin typeface="黑体" panose="02010609060101010101" pitchFamily="49" charset="-122"/>
                <a:ea typeface="方正姚体" panose="02010601030101010101"/>
                <a:cs typeface="方正姚体" panose="02010601030101010101" charset="-122"/>
              </a:rPr>
              <a:t> </a:t>
            </a:r>
            <a:endParaRPr lang="zh-CN" altLang="zh-CN" sz="3200" b="1" dirty="0">
              <a:solidFill>
                <a:srgbClr val="E88651">
                  <a:lumMod val="75000"/>
                </a:srgbClr>
              </a:solidFill>
              <a:latin typeface="黑体" panose="02010609060101010101" pitchFamily="49" charset="-122"/>
              <a:ea typeface="方正姚体" panose="02010601030101010101"/>
              <a:cs typeface="方正姚体" panose="0201060103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760602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205678"/>
            <a:ext cx="7047122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下列化学方程式书写正确的是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369214057"/>
              </p:ext>
            </p:extLst>
          </p:nvPr>
        </p:nvGraphicFramePr>
        <p:xfrm>
          <a:off x="804863" y="871393"/>
          <a:ext cx="10828337" cy="2479675"/>
        </p:xfrm>
        <a:graphic>
          <a:graphicData uri="http://schemas.openxmlformats.org/presentationml/2006/ole">
            <p:oleObj spid="_x0000_s5140" name="文档" r:id="rId3" imgW="3826154" imgH="876526" progId="Word.Document.12">
              <p:embed/>
            </p:oleObj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692150" y="3264893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氧化铁与盐酸反应生成氯化铁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(FeCl</a:t>
            </a:r>
            <a:r>
              <a:rPr lang="en-US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铁与氧气在点燃的条件下生成四氧化三铁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硝酸钾与氯化钙反应没有沉淀、气体或水生成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不能发生复分解反应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147351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777435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2H</a:t>
            </a:r>
            <a:r>
              <a:rPr lang="en-US" altLang="zh-CN" sz="3200" b="1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+O</a:t>
            </a:r>
            <a:r>
              <a:rPr lang="en-US" altLang="zh-CN" sz="3200" b="1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           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2H</a:t>
            </a:r>
            <a:r>
              <a:rPr lang="en-US" altLang="zh-CN" sz="3200" b="1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中获取的信息错误的是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在反应前后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元素的种类没有变化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在常温下氢气和氧气混合就可以发生反应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C.4 g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氢气与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32 g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氧气完全反应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可以生成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36 g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在反应前后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氢原子和氧原子的数目都没有改变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由化学方程式可知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氢气与氧气在点燃的条件下才能反应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故常温下氢气和氧气混合不会发生反应。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06656" y="862480"/>
            <a:ext cx="603212" cy="536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233728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349535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在密闭容器里放入四种物质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使其在一定条件下充分反应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数据如下表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表述正确的是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553435787"/>
              </p:ext>
            </p:extLst>
          </p:nvPr>
        </p:nvGraphicFramePr>
        <p:xfrm>
          <a:off x="692150" y="1639913"/>
          <a:ext cx="10807700" cy="2643413"/>
        </p:xfrm>
        <a:graphic>
          <a:graphicData uri="http://schemas.openxmlformats.org/presentationml/2006/ole">
            <p:oleObj spid="_x0000_s6164" name="文档" r:id="rId3" imgW="3826154" imgH="935824" progId="Word.Document.12">
              <p:embed/>
            </p:oleObj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692150" y="3691874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未测值为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 g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丙一定是催化剂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该反应属于分解反应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参与反应的甲与乙的质量比为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399862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191721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根据质量守恒定律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未测物质乙的质量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=(25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g+15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g+1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g)-(11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g+1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g+22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g)=12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g,A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丙的质量不变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因此丙可能是该反应的催化剂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,B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反应后甲质量减少了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因此甲是反应物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丁的质量增加了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17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因此丁是生成物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乙物质减少了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因此乙是反应物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因此该反应属于化合反应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,C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561046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276798"/>
            <a:ext cx="10807700" cy="600164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下图是某化学反应的微观示意图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从图中获得的信息错误的是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3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3200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该图表示的是一个化合反应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该图表示反应物和生成物都有两种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原子是化学变化中的最小粒子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化学反应中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反应物、生成物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的粒</a:t>
            </a:r>
            <a:r>
              <a:rPr lang="zh-CN" altLang="en-US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子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个数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比可表示为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L76.eps" descr="id:2147504841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53709" y="1289484"/>
            <a:ext cx="6284582" cy="1743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893422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2060506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根据化学反应的微观示意图可知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该反应为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个单质的分子和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个相同化合物的分子在一定条件下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个相同的新化合物的分子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,B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017259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123430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运动会上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发令枪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里火药的成分为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KClO</a:t>
            </a:r>
            <a:r>
              <a:rPr lang="en-US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MnO</a:t>
            </a:r>
            <a:r>
              <a:rPr lang="en-US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和红磷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当扣动扳机时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撞针撞击火药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产生热量使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KClO</a:t>
            </a:r>
            <a:r>
              <a:rPr lang="en-US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分解产生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并引燃红磷产生白烟。试分别写出这两步反应的化学方程式。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基本反应类型是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091024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150157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(2)“84”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消毒液可用于灾区防疫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其有效成分是次氯酸钠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NaClO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制取它的化学方程式为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2NaOH+X</a:t>
            </a:r>
            <a:r>
              <a:rPr lang="zh-CN" altLang="zh-CN" sz="3200" b="1" dirty="0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Times New Roman" panose="02020603050405020304" pitchFamily="18" charset="0"/>
              </a:rPr>
              <a:t>══</a:t>
            </a:r>
            <a:r>
              <a:rPr lang="en-US" altLang="zh-CN" sz="3200" b="1" dirty="0" smtClean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NaClO+NaCl+H</a:t>
            </a:r>
            <a:r>
              <a:rPr lang="en-US" altLang="zh-CN" sz="3200" b="1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的化学式为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。求出</a:t>
            </a:r>
            <a:r>
              <a:rPr lang="en-US" altLang="zh-CN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NaClO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中氯元素化合价并在该化学式中表示出来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固体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MgH</a:t>
            </a:r>
            <a:r>
              <a:rPr lang="en-US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是氢能源汽车的供能剂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,MgH</a:t>
            </a:r>
            <a:r>
              <a:rPr lang="en-US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可以和水反应生成一种碱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同时释放出氢气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该反应的化学方程式是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937426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544494"/>
            <a:ext cx="10807700" cy="68326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氯酸钾受热在二氧化锰的催化下分解为氯化钾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endParaRPr lang="zh-CN" altLang="en-US" sz="3200" dirty="0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960823263"/>
              </p:ext>
            </p:extLst>
          </p:nvPr>
        </p:nvGraphicFramePr>
        <p:xfrm>
          <a:off x="808327" y="2238149"/>
          <a:ext cx="10807700" cy="2832226"/>
        </p:xfrm>
        <a:graphic>
          <a:graphicData uri="http://schemas.openxmlformats.org/presentationml/2006/ole">
            <p:oleObj spid="_x0000_s7187" name="文档" r:id="rId3" imgW="3826154" imgH="100410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7716953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526182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根据化学反应前后原子种类和数目都不变可知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反应后有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个钠原子、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个氢原子、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个氧原子、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个氯原子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反应前有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个钠原子、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个氧原子和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个氢原子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分子中含有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个氯原子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的化学式为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</a:t>
            </a:r>
            <a:r>
              <a:rPr lang="en-US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NaClO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,Na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元素的化合价为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+1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价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,O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元素的化合价为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-2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价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设次氯酸钠中氯元素的化合价为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根据化合物中元素的正负化合价的代数和为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+1+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x+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</a:p>
          <a:p>
            <a:pPr font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解得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=+1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根据题意知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反应物为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MgH</a:t>
            </a:r>
            <a:r>
              <a:rPr lang="en-US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生成物为一种碱和氢气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因此该碱应该是氢氧化镁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因此该反应方程式为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MgH</a:t>
            </a:r>
            <a:r>
              <a:rPr lang="en-US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+2H</a:t>
            </a:r>
            <a:r>
              <a:rPr lang="en-US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Times New Roman" panose="02020603050405020304" pitchFamily="18" charset="0"/>
              </a:rPr>
              <a:t>══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Mg(OH)</a:t>
            </a:r>
            <a:r>
              <a:rPr lang="en-US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↓+2H</a:t>
            </a:r>
            <a:r>
              <a:rPr lang="en-US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↑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077971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203260"/>
            <a:ext cx="10807700" cy="41503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理解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定律是针对化学变化而言的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不能用于解释物理变化中的质量守恒。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定律中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参加反应的各物质质量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是指实际参加了化学反应的物质的质量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未参加反应的物质的质量不能计算在内。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从微观角度分析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质量守恒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的原因是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化学反应前后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原子的种类、数目、质量都没有改变。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651378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92150" y="1660821"/>
            <a:ext cx="10913486" cy="3207904"/>
            <a:chOff x="692150" y="1712776"/>
            <a:chExt cx="10913486" cy="3207904"/>
          </a:xfrm>
        </p:grpSpPr>
        <p:sp>
          <p:nvSpPr>
            <p:cNvPr id="4" name="矩形 3"/>
            <p:cNvSpPr>
              <a:spLocks noChangeAspect="1"/>
            </p:cNvSpPr>
            <p:nvPr/>
          </p:nvSpPr>
          <p:spPr>
            <a:xfrm>
              <a:off x="692150" y="4237416"/>
              <a:ext cx="6795450" cy="6832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en-US" altLang="zh-CN" sz="32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(3)MgH</a:t>
              </a:r>
              <a:r>
                <a:rPr lang="en-US" altLang="zh-CN" sz="3200" b="1" baseline="-25000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</a:t>
              </a:r>
              <a:r>
                <a:rPr lang="en-US" altLang="zh-CN" sz="32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+2H</a:t>
              </a:r>
              <a:r>
                <a:rPr lang="en-US" altLang="zh-CN" sz="3200" b="1" baseline="-25000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</a:t>
              </a:r>
              <a:r>
                <a:rPr lang="en-US" altLang="zh-CN" sz="32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O</a:t>
              </a:r>
              <a:r>
                <a:rPr lang="zh-CN" altLang="zh-CN" sz="3200" b="1" dirty="0">
                  <a:solidFill>
                    <a:srgbClr val="000000"/>
                  </a:solidFill>
                  <a:latin typeface="NEU-BZ-S92"/>
                  <a:ea typeface="宋体" panose="02010600030101010101" pitchFamily="2" charset="-122"/>
                  <a:cs typeface="Times New Roman" panose="02020603050405020304" pitchFamily="18" charset="0"/>
                </a:rPr>
                <a:t>══</a:t>
              </a:r>
              <a:r>
                <a:rPr lang="en-US" altLang="zh-CN" sz="32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Mg(OH)</a:t>
              </a:r>
              <a:r>
                <a:rPr lang="en-US" altLang="zh-CN" sz="3200" b="1" baseline="-25000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</a:t>
              </a:r>
              <a:r>
                <a:rPr lang="en-US" altLang="zh-CN" sz="32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↓+2H</a:t>
              </a:r>
              <a:r>
                <a:rPr lang="en-US" altLang="zh-CN" sz="3200" b="1" baseline="-25000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</a:t>
              </a:r>
              <a:r>
                <a:rPr lang="en-US" altLang="zh-CN" sz="3200" b="1" dirty="0" smtClean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↑ </a:t>
              </a:r>
              <a:endParaRPr lang="zh-CN" altLang="zh-CN" sz="32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5" name="对象 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1310586642"/>
                </p:ext>
              </p:extLst>
            </p:nvPr>
          </p:nvGraphicFramePr>
          <p:xfrm>
            <a:off x="797936" y="1712776"/>
            <a:ext cx="10807700" cy="2524640"/>
          </p:xfrm>
          <a:graphic>
            <a:graphicData uri="http://schemas.openxmlformats.org/presentationml/2006/ole">
              <p:oleObj spid="_x0000_s8211" name="文档" r:id="rId3" imgW="3826154" imgH="895214" progId="Word.Document.12">
                <p:embed/>
              </p:oleObj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xmlns="" val="14001335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180083" y="2636520"/>
            <a:ext cx="1105802" cy="815646"/>
            <a:chOff x="-1604504" y="2147667"/>
            <a:chExt cx="3687215" cy="2719712"/>
          </a:xfrm>
        </p:grpSpPr>
        <p:cxnSp>
          <p:nvCxnSpPr>
            <p:cNvPr id="7" name="直接连接符 6"/>
            <p:cNvCxnSpPr/>
            <p:nvPr/>
          </p:nvCxnSpPr>
          <p:spPr>
            <a:xfrm flipH="1">
              <a:off x="-1604504" y="2687623"/>
              <a:ext cx="2592288" cy="2179756"/>
            </a:xfrm>
            <a:prstGeom prst="line">
              <a:avLst/>
            </a:prstGeom>
            <a:noFill/>
            <a:ln w="76200" cap="flat" cmpd="sng" algn="ctr">
              <a:solidFill>
                <a:schemeClr val="tx2">
                  <a:lumMod val="50000"/>
                </a:schemeClr>
              </a:solidFill>
              <a:prstDash val="solid"/>
            </a:ln>
            <a:effectLst/>
          </p:spPr>
        </p:cxnSp>
        <p:cxnSp>
          <p:nvCxnSpPr>
            <p:cNvPr id="8" name="直接连接符 7"/>
            <p:cNvCxnSpPr/>
            <p:nvPr/>
          </p:nvCxnSpPr>
          <p:spPr>
            <a:xfrm flipH="1">
              <a:off x="-509577" y="2147667"/>
              <a:ext cx="2592288" cy="2179756"/>
            </a:xfrm>
            <a:prstGeom prst="line">
              <a:avLst/>
            </a:prstGeom>
            <a:noFill/>
            <a:ln w="12700" cap="flat" cmpd="sng" algn="ctr">
              <a:solidFill>
                <a:schemeClr val="tx2">
                  <a:lumMod val="50000"/>
                </a:schemeClr>
              </a:solidFill>
              <a:prstDash val="solid"/>
            </a:ln>
            <a:effectLst/>
          </p:spPr>
        </p:cxnSp>
      </p:grpSp>
      <p:grpSp>
        <p:nvGrpSpPr>
          <p:cNvPr id="9" name="组合 8"/>
          <p:cNvGrpSpPr/>
          <p:nvPr/>
        </p:nvGrpSpPr>
        <p:grpSpPr>
          <a:xfrm flipH="1" flipV="1">
            <a:off x="8735898" y="2665586"/>
            <a:ext cx="1105803" cy="815646"/>
            <a:chOff x="-1604504" y="2147667"/>
            <a:chExt cx="3687215" cy="2719712"/>
          </a:xfrm>
        </p:grpSpPr>
        <p:cxnSp>
          <p:nvCxnSpPr>
            <p:cNvPr id="10" name="直接连接符 9"/>
            <p:cNvCxnSpPr/>
            <p:nvPr/>
          </p:nvCxnSpPr>
          <p:spPr>
            <a:xfrm flipH="1">
              <a:off x="-1604504" y="2687623"/>
              <a:ext cx="2592288" cy="2179756"/>
            </a:xfrm>
            <a:prstGeom prst="line">
              <a:avLst/>
            </a:prstGeom>
            <a:noFill/>
            <a:ln w="76200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solid"/>
            </a:ln>
            <a:effectLst/>
          </p:spPr>
        </p:cxnSp>
        <p:cxnSp>
          <p:nvCxnSpPr>
            <p:cNvPr id="11" name="直接连接符 10"/>
            <p:cNvCxnSpPr/>
            <p:nvPr/>
          </p:nvCxnSpPr>
          <p:spPr>
            <a:xfrm flipH="1">
              <a:off x="-509577" y="2147667"/>
              <a:ext cx="2592288" cy="2179756"/>
            </a:xfrm>
            <a:prstGeom prst="line">
              <a:avLst/>
            </a:prstGeom>
            <a:noFill/>
            <a:ln w="12700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solid"/>
            </a:ln>
            <a:effectLst/>
          </p:spPr>
        </p:cxnSp>
      </p:grpSp>
      <p:sp>
        <p:nvSpPr>
          <p:cNvPr id="12" name="文本框 11"/>
          <p:cNvSpPr txBox="1"/>
          <p:nvPr/>
        </p:nvSpPr>
        <p:spPr>
          <a:xfrm>
            <a:off x="2969260" y="2585720"/>
            <a:ext cx="625284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>
                <a:solidFill>
                  <a:srgbClr val="4D4D4D"/>
                </a:solidFill>
                <a:latin typeface="方正姚体" panose="02010601030101010101" charset="-122"/>
                <a:ea typeface="方正姚体" panose="02010601030101010101" charset="-122"/>
                <a:cs typeface="方正姚体" panose="02010601030101010101" charset="-122"/>
                <a:sym typeface="+mn-ea"/>
              </a:rPr>
              <a:t>规律方法探究</a:t>
            </a:r>
          </a:p>
        </p:txBody>
      </p:sp>
    </p:spTree>
    <p:extLst>
      <p:ext uri="{BB962C8B-B14F-4D97-AF65-F5344CB8AC3E}">
        <p14:creationId xmlns:p14="http://schemas.microsoft.com/office/powerpoint/2010/main" xmlns="" val="24134687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631467"/>
            <a:ext cx="4368223" cy="4228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在教师引导下学生进行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化学反应中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反应物与生成物的质量关系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的实验探究。下图中实验装置和选用药品分别以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L77.eps" descr="id:2147504855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12328" y="673031"/>
            <a:ext cx="6251623" cy="5748551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2" y="151371"/>
            <a:ext cx="11731332" cy="433754"/>
            <a:chOff x="381000" y="205656"/>
            <a:chExt cx="11731332" cy="433754"/>
          </a:xfrm>
        </p:grpSpPr>
        <p:sp>
          <p:nvSpPr>
            <p:cNvPr id="8" name="矩形 7"/>
            <p:cNvSpPr/>
            <p:nvPr/>
          </p:nvSpPr>
          <p:spPr>
            <a:xfrm>
              <a:off x="1999940" y="230648"/>
              <a:ext cx="192275" cy="401795"/>
            </a:xfrm>
            <a:prstGeom prst="rect">
              <a:avLst/>
            </a:prstGeom>
            <a:noFill/>
            <a:ln w="19050">
              <a:solidFill>
                <a:schemeClr val="accent4">
                  <a:lumMod val="7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381000" y="205656"/>
              <a:ext cx="11731332" cy="433754"/>
              <a:chOff x="3048000" y="2286000"/>
              <a:chExt cx="4981307" cy="457200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3048000" y="2286000"/>
                <a:ext cx="953021" cy="457200"/>
              </a:xfrm>
              <a:prstGeom prst="rect">
                <a:avLst/>
              </a:prstGeom>
              <a:solidFill>
                <a:srgbClr val="74877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800" b="1" dirty="0">
                    <a:solidFill>
                      <a:schemeClr val="bg1"/>
                    </a:solidFill>
                  </a:rPr>
                  <a:t>归类</a:t>
                </a:r>
                <a:r>
                  <a:rPr lang="zh-CN" altLang="en-US" sz="2800" b="1" dirty="0" smtClean="0">
                    <a:solidFill>
                      <a:schemeClr val="bg1"/>
                    </a:solidFill>
                  </a:rPr>
                  <a:t>示例一</a:t>
                </a:r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4076665" y="2286000"/>
                <a:ext cx="3952642" cy="457200"/>
              </a:xfrm>
              <a:prstGeom prst="rect">
                <a:avLst/>
              </a:prstGeom>
              <a:gradFill flip="none" rotWithShape="1">
                <a:gsLst>
                  <a:gs pos="0">
                    <a:srgbClr val="DCDCDC">
                      <a:shade val="30000"/>
                      <a:satMod val="115000"/>
                    </a:srgbClr>
                  </a:gs>
                  <a:gs pos="51000">
                    <a:srgbClr val="DCDCDC">
                      <a:shade val="67500"/>
                      <a:satMod val="115000"/>
                    </a:srgbClr>
                  </a:gs>
                  <a:gs pos="73000">
                    <a:srgbClr val="DCDCDC">
                      <a:shade val="100000"/>
                      <a:satMod val="115000"/>
                      <a:alpha val="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sz="2800" b="1" dirty="0">
                    <a:solidFill>
                      <a:schemeClr val="bg1"/>
                    </a:solidFill>
                  </a:rPr>
                  <a:t>质量守恒定律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13858171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775566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四个实验分别由甲、乙、丙、丁四个组的同学来完成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他们都进行了规范的操作、准确的称量和细致的观察。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(1)A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白磷刚引燃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立即将锥形瓶放到天平上称量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天平不平衡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结论是质量不守恒。等锥形瓶冷却后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重新放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到天平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上称量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天平平衡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结论是质量守恒。你认为结论正确的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endParaRPr lang="en-US" altLang="zh-CN" sz="32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填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前一种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后一种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而导致另一种结论错误的原因是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　　　　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353051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699526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丙组同学认为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实验说明了质量守恒。请你从原子的角度说明守恒的原因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　　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。乙、丁两组同学得到的错误结论是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“B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两个实验说明质量不守恒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。请分析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实验中天平不平衡的原因是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;D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实验中天平不平衡的原因是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034251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55273"/>
            <a:ext cx="10807700" cy="651409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因为白磷刚引燃时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装置内气体受热膨胀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因此气球胀大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气球受到的浮力增大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所以立即将锥形瓶放到天平上称量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天平不平衡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而待锥形瓶冷却后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气球缩小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因此重新放到天平上称量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天平平衡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;(2)C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实验能够证明质量守恒定律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是由于在化学反应的过程中反应物中的原子重新组合成生成物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反应前后原子的种类、数目、质量不变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因此反应前后物质的质量相等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;B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实验中的盐酸和碳酸钙反应生成二氧化碳气体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二氧化碳气体逸出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使反应后容器内物质的质量减小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因此天平不平衡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;D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实验中镁条燃烧时与空气中的氧气反应生成氧化镁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且反应过程中产生的白烟扩散到空气中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因此天平不平衡。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566418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543664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后一种　白磷燃烧放出的热量使气体受热膨胀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气球胀大使受到的浮力增大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使得天平不平衡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因为反应前后原子的种类、数目、质量没有改变　反应后生成的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</a:t>
            </a:r>
            <a:r>
              <a:rPr lang="en-US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逸出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物质的质量减小　镁条与空气中的氧气反应生成氧化镁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生成氧化镁的质量大于镁的质量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其他合理答案也可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119204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2150" y="1551767"/>
            <a:ext cx="10807700" cy="3488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793282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631467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利用工业煤制乙二醇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重要的化工原料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因具有低成本、低能耗、低排放等特点而具有非常广阔的前景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该制备过程如下图所示。请回答下列问题。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L12.eps" descr="id:2147504862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22971" y="2419257"/>
            <a:ext cx="5546059" cy="807310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692150" y="3257740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(1)“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造气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过程的微观示意图如下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则制备合成气的化学方程式为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L13.eps" descr="id:2147504869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30008" y="4533853"/>
            <a:ext cx="8931984" cy="1909709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2" y="151371"/>
            <a:ext cx="11731332" cy="433754"/>
            <a:chOff x="381000" y="205656"/>
            <a:chExt cx="11731332" cy="433754"/>
          </a:xfrm>
        </p:grpSpPr>
        <p:sp>
          <p:nvSpPr>
            <p:cNvPr id="10" name="矩形 9"/>
            <p:cNvSpPr/>
            <p:nvPr/>
          </p:nvSpPr>
          <p:spPr>
            <a:xfrm>
              <a:off x="1999940" y="230648"/>
              <a:ext cx="192275" cy="401795"/>
            </a:xfrm>
            <a:prstGeom prst="rect">
              <a:avLst/>
            </a:prstGeom>
            <a:noFill/>
            <a:ln w="19050">
              <a:solidFill>
                <a:schemeClr val="accent4">
                  <a:lumMod val="7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381000" y="205656"/>
              <a:ext cx="11731332" cy="433754"/>
              <a:chOff x="3048000" y="2286000"/>
              <a:chExt cx="4981307" cy="457200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3048000" y="2286000"/>
                <a:ext cx="953021" cy="457200"/>
              </a:xfrm>
              <a:prstGeom prst="rect">
                <a:avLst/>
              </a:prstGeom>
              <a:solidFill>
                <a:srgbClr val="74877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800" b="1" dirty="0">
                    <a:solidFill>
                      <a:schemeClr val="bg1"/>
                    </a:solidFill>
                  </a:rPr>
                  <a:t>归类</a:t>
                </a:r>
                <a:r>
                  <a:rPr lang="zh-CN" altLang="en-US" sz="2800" b="1" dirty="0" smtClean="0">
                    <a:solidFill>
                      <a:schemeClr val="bg1"/>
                    </a:solidFill>
                  </a:rPr>
                  <a:t>示例二</a:t>
                </a: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4076665" y="2286000"/>
                <a:ext cx="3952642" cy="457200"/>
              </a:xfrm>
              <a:prstGeom prst="rect">
                <a:avLst/>
              </a:prstGeom>
              <a:gradFill flip="none" rotWithShape="1">
                <a:gsLst>
                  <a:gs pos="0">
                    <a:srgbClr val="DCDCDC">
                      <a:shade val="30000"/>
                      <a:satMod val="115000"/>
                    </a:srgbClr>
                  </a:gs>
                  <a:gs pos="51000">
                    <a:srgbClr val="DCDCDC">
                      <a:shade val="67500"/>
                      <a:satMod val="115000"/>
                    </a:srgbClr>
                  </a:gs>
                  <a:gs pos="73000">
                    <a:srgbClr val="DCDCDC">
                      <a:shade val="100000"/>
                      <a:satMod val="115000"/>
                      <a:alpha val="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sz="2800" b="1" dirty="0">
                    <a:solidFill>
                      <a:schemeClr val="bg1"/>
                    </a:solidFill>
                  </a:rPr>
                  <a:t>化学方程式及其书写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17575871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92150" y="239811"/>
            <a:ext cx="10807700" cy="59450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合成气有还原性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可用于冶炼钢铁。请写出合成气与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</a:t>
            </a:r>
            <a:r>
              <a:rPr lang="en-US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反应的一个化学方程式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合成气在不同催化剂作用下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可以合成不同的物质。仅用合成气为原料且原子利用率为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100%,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则不可能得到的物质是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草酸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(HOOCCOOH)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甲醇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(CH</a:t>
            </a:r>
            <a:r>
              <a:rPr lang="en-US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OH)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尿素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[CO(NH</a:t>
            </a:r>
            <a:r>
              <a:rPr lang="en-US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]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从煤直接作燃料到用煤制取乙二醇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你得到的启示是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377432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522882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应用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解释反应前后物质的质量变化及用质量差确定某一物质的质量。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推断反应物或生成物的化学式。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确定物质的组成元素。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进行各物质间相关量的计算。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30409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75354005"/>
              </p:ext>
            </p:extLst>
          </p:nvPr>
        </p:nvGraphicFramePr>
        <p:xfrm>
          <a:off x="693738" y="693738"/>
          <a:ext cx="10829925" cy="2105025"/>
        </p:xfrm>
        <a:graphic>
          <a:graphicData uri="http://schemas.openxmlformats.org/presentationml/2006/ole">
            <p:oleObj spid="_x0000_s12304" name="文档" r:id="rId3" imgW="3826154" imgH="743915" progId="Word.Document.12">
              <p:embed/>
            </p:oleObj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692150" y="2602185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(2)CO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</a:t>
            </a:r>
            <a:r>
              <a:rPr lang="en-US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在高温下反应生成铁和二氧化碳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,H</a:t>
            </a:r>
            <a:r>
              <a:rPr lang="en-US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</a:t>
            </a:r>
            <a:r>
              <a:rPr lang="en-US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在高温下反应生成铁和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altLang="zh-CN" sz="3200" b="1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zh-CN" altLang="en-US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根据反应前后元素种类不变和质量守恒定律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不可能得到草酸和含氮元素的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尿素</a:t>
            </a:r>
            <a:r>
              <a:rPr lang="zh-CN" altLang="en-US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化学对资源的开发利用及促进社会发展起着重要作用。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548360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147973211"/>
              </p:ext>
            </p:extLst>
          </p:nvPr>
        </p:nvGraphicFramePr>
        <p:xfrm>
          <a:off x="220663" y="1794741"/>
          <a:ext cx="11666537" cy="1774825"/>
        </p:xfrm>
        <a:graphic>
          <a:graphicData uri="http://schemas.openxmlformats.org/presentationml/2006/ole">
            <p:oleObj spid="_x0000_s13328" name="文档" r:id="rId3" imgW="3826154" imgH="581835" progId="Word.Document.12">
              <p:embed/>
            </p:oleObj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692150" y="3498708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(3)AC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化学能指导人类合理利用资源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其他合理答案也可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080414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029103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化学反应有不同的分类方法。对下列反应的分类错误的是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23593390"/>
              </p:ext>
            </p:extLst>
          </p:nvPr>
        </p:nvGraphicFramePr>
        <p:xfrm>
          <a:off x="240333" y="2312857"/>
          <a:ext cx="11669770" cy="3202823"/>
        </p:xfrm>
        <a:graphic>
          <a:graphicData uri="http://schemas.openxmlformats.org/presentationml/2006/ole">
            <p:oleObj spid="_x0000_s14352" name="文档" r:id="rId3" imgW="3826154" imgH="1053700" progId="Word.Document.12">
              <p:embed/>
            </p:oleObj>
          </a:graphicData>
        </a:graphic>
      </p:graphicFrame>
      <p:grpSp>
        <p:nvGrpSpPr>
          <p:cNvPr id="6" name="组合 5"/>
          <p:cNvGrpSpPr/>
          <p:nvPr/>
        </p:nvGrpSpPr>
        <p:grpSpPr>
          <a:xfrm>
            <a:off x="2" y="151371"/>
            <a:ext cx="11731332" cy="433754"/>
            <a:chOff x="381000" y="205656"/>
            <a:chExt cx="11731332" cy="433754"/>
          </a:xfrm>
        </p:grpSpPr>
        <p:sp>
          <p:nvSpPr>
            <p:cNvPr id="8" name="矩形 7"/>
            <p:cNvSpPr/>
            <p:nvPr/>
          </p:nvSpPr>
          <p:spPr>
            <a:xfrm>
              <a:off x="1999940" y="230648"/>
              <a:ext cx="192275" cy="401795"/>
            </a:xfrm>
            <a:prstGeom prst="rect">
              <a:avLst/>
            </a:prstGeom>
            <a:noFill/>
            <a:ln w="19050">
              <a:solidFill>
                <a:schemeClr val="accent4">
                  <a:lumMod val="7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381000" y="205656"/>
              <a:ext cx="11731332" cy="433754"/>
              <a:chOff x="3048000" y="2286000"/>
              <a:chExt cx="4981307" cy="457200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3048000" y="2286000"/>
                <a:ext cx="953021" cy="457200"/>
              </a:xfrm>
              <a:prstGeom prst="rect">
                <a:avLst/>
              </a:prstGeom>
              <a:solidFill>
                <a:srgbClr val="74877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800" b="1" dirty="0">
                    <a:solidFill>
                      <a:schemeClr val="bg1"/>
                    </a:solidFill>
                  </a:rPr>
                  <a:t>归类</a:t>
                </a:r>
                <a:r>
                  <a:rPr lang="zh-CN" altLang="en-US" sz="2800" b="1" dirty="0" smtClean="0">
                    <a:solidFill>
                      <a:schemeClr val="bg1"/>
                    </a:solidFill>
                  </a:rPr>
                  <a:t>示例三</a:t>
                </a:r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4076665" y="2286000"/>
                <a:ext cx="3952642" cy="457200"/>
              </a:xfrm>
              <a:prstGeom prst="rect">
                <a:avLst/>
              </a:prstGeom>
              <a:gradFill flip="none" rotWithShape="1">
                <a:gsLst>
                  <a:gs pos="0">
                    <a:srgbClr val="DCDCDC">
                      <a:shade val="30000"/>
                      <a:satMod val="115000"/>
                    </a:srgbClr>
                  </a:gs>
                  <a:gs pos="51000">
                    <a:srgbClr val="DCDCDC">
                      <a:shade val="67500"/>
                      <a:satMod val="115000"/>
                    </a:srgbClr>
                  </a:gs>
                  <a:gs pos="73000">
                    <a:srgbClr val="DCDCDC">
                      <a:shade val="100000"/>
                      <a:satMod val="115000"/>
                      <a:alpha val="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sz="2800" b="1" dirty="0">
                    <a:solidFill>
                      <a:schemeClr val="bg1"/>
                    </a:solidFill>
                  </a:rPr>
                  <a:t>化学反应类型的判断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36057845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2029335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反应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8Al+3Fe</a:t>
            </a:r>
            <a:r>
              <a:rPr lang="en-US" altLang="zh-CN" sz="3200" b="1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3200" b="1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en-US" sz="3200" b="1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4Al</a:t>
            </a:r>
            <a:r>
              <a:rPr lang="en-US" altLang="zh-CN" sz="3200" b="1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3200" b="1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+9Fe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是一种单质和一种化合物反应生成另外一种单质和另外一种化合物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因此该反应属于置换反应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,A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95229" y="2106702"/>
            <a:ext cx="603212" cy="536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979845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2150" y="451670"/>
            <a:ext cx="10807700" cy="5398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784808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943194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向盛有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 g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稀硫酸的烧杯中加入一定量的镁粉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固体完全溶解后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再向所得溶液中加入</a:t>
            </a:r>
            <a:r>
              <a:rPr lang="en-US" altLang="zh-CN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NaOH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溶液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所得沉淀质量与加入</a:t>
            </a:r>
            <a:r>
              <a:rPr lang="en-US" altLang="zh-CN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NaOH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溶液的质量关系如图所示。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计算氢氧化钠溶液中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溶质</a:t>
            </a:r>
            <a:endParaRPr lang="en-US" altLang="zh-CN" sz="32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质量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分数。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与氢氧化钠溶液反应所</a:t>
            </a: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消耗</a:t>
            </a:r>
            <a:endParaRPr lang="en-US" altLang="zh-CN" sz="32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altLang="zh-CN" sz="3200" b="1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3200" b="1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的质量是多少克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要求写出计算过程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19W05.eps" descr="id:2147504904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32514" y="2858567"/>
            <a:ext cx="5067263" cy="2700568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2" y="151371"/>
            <a:ext cx="11731332" cy="433754"/>
            <a:chOff x="381000" y="205656"/>
            <a:chExt cx="11731332" cy="433754"/>
          </a:xfrm>
        </p:grpSpPr>
        <p:sp>
          <p:nvSpPr>
            <p:cNvPr id="8" name="矩形 7"/>
            <p:cNvSpPr/>
            <p:nvPr/>
          </p:nvSpPr>
          <p:spPr>
            <a:xfrm>
              <a:off x="1999940" y="230648"/>
              <a:ext cx="192275" cy="401795"/>
            </a:xfrm>
            <a:prstGeom prst="rect">
              <a:avLst/>
            </a:prstGeom>
            <a:noFill/>
            <a:ln w="19050">
              <a:solidFill>
                <a:schemeClr val="accent4">
                  <a:lumMod val="7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381000" y="205656"/>
              <a:ext cx="11731332" cy="433754"/>
              <a:chOff x="3048000" y="2286000"/>
              <a:chExt cx="4981307" cy="457200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3048000" y="2286000"/>
                <a:ext cx="953021" cy="457200"/>
              </a:xfrm>
              <a:prstGeom prst="rect">
                <a:avLst/>
              </a:prstGeom>
              <a:solidFill>
                <a:srgbClr val="74877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800" b="1" dirty="0">
                    <a:solidFill>
                      <a:schemeClr val="bg1"/>
                    </a:solidFill>
                  </a:rPr>
                  <a:t>归类</a:t>
                </a:r>
                <a:r>
                  <a:rPr lang="zh-CN" altLang="en-US" sz="2800" b="1" dirty="0" smtClean="0">
                    <a:solidFill>
                      <a:schemeClr val="bg1"/>
                    </a:solidFill>
                  </a:rPr>
                  <a:t>示例四</a:t>
                </a:r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4076665" y="2286000"/>
                <a:ext cx="3952642" cy="457200"/>
              </a:xfrm>
              <a:prstGeom prst="rect">
                <a:avLst/>
              </a:prstGeom>
              <a:gradFill flip="none" rotWithShape="1">
                <a:gsLst>
                  <a:gs pos="0">
                    <a:srgbClr val="DCDCDC">
                      <a:shade val="30000"/>
                      <a:satMod val="115000"/>
                    </a:srgbClr>
                  </a:gs>
                  <a:gs pos="51000">
                    <a:srgbClr val="DCDCDC">
                      <a:shade val="67500"/>
                      <a:satMod val="115000"/>
                    </a:srgbClr>
                  </a:gs>
                  <a:gs pos="73000">
                    <a:srgbClr val="DCDCDC">
                      <a:shade val="100000"/>
                      <a:satMod val="115000"/>
                      <a:alpha val="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sz="2800" b="1" dirty="0">
                    <a:solidFill>
                      <a:schemeClr val="bg1"/>
                    </a:solidFill>
                  </a:rPr>
                  <a:t>根据化学方程式的计算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14283697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775566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设与硫酸镁反应消耗</a:t>
            </a:r>
            <a:r>
              <a:rPr lang="en-US" altLang="zh-CN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NaOH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的质量为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en-US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2NaOH+MgSO</a:t>
            </a:r>
            <a:r>
              <a:rPr lang="en-US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Times New Roman" panose="02020603050405020304" pitchFamily="18" charset="0"/>
              </a:rPr>
              <a:t>══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Mg(OH)</a:t>
            </a:r>
            <a:r>
              <a:rPr lang="en-US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↓+Na</a:t>
            </a:r>
            <a:r>
              <a:rPr lang="en-US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	</a:t>
            </a:r>
            <a:r>
              <a:rPr lang="zh-CN" altLang="en-US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58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en-US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8.7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55193774"/>
              </p:ext>
            </p:extLst>
          </p:nvPr>
        </p:nvGraphicFramePr>
        <p:xfrm>
          <a:off x="219551" y="3237082"/>
          <a:ext cx="11669770" cy="2399377"/>
        </p:xfrm>
        <a:graphic>
          <a:graphicData uri="http://schemas.openxmlformats.org/presentationml/2006/ole">
            <p:oleObj spid="_x0000_s15375" name="文档" r:id="rId3" imgW="3826154" imgH="78668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1667114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574607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设与氢氧化钠溶液反应所消耗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的质量为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en-US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2NaOH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Times New Roman" panose="02020603050405020304" pitchFamily="18" charset="0"/>
              </a:rPr>
              <a:t>══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Na</a:t>
            </a:r>
            <a:r>
              <a:rPr lang="en-US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+2H</a:t>
            </a:r>
            <a:r>
              <a:rPr lang="en-US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	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	     98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 g×30%	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386216113"/>
              </p:ext>
            </p:extLst>
          </p:nvPr>
        </p:nvGraphicFramePr>
        <p:xfrm>
          <a:off x="240333" y="3076597"/>
          <a:ext cx="11669770" cy="901000"/>
        </p:xfrm>
        <a:graphic>
          <a:graphicData uri="http://schemas.openxmlformats.org/presentationml/2006/ole">
            <p:oleObj spid="_x0000_s16399" name="文档" r:id="rId3" imgW="3826154" imgH="295410" progId="Word.Document.12">
              <p:embed/>
            </p:oleObj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692150" y="3967206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解得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=29.4 g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答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氢氧化钠溶液中溶质质量分数为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30%;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与氢氧化钠溶液反应所消耗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en-US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的质量为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29.4 g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498769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2150" y="1424116"/>
            <a:ext cx="10807700" cy="3515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687890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阴影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5712" y="1511279"/>
            <a:ext cx="7280625" cy="339612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clrChange>
              <a:clrFrom>
                <a:srgbClr val="ECECEE"/>
              </a:clrFrom>
              <a:clrTo>
                <a:srgbClr val="ECECE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3290" y="4517181"/>
            <a:ext cx="2325712" cy="2253486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451123" y="2222090"/>
            <a:ext cx="499478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>
                <a:solidFill>
                  <a:srgbClr val="55463D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本  课  结  束</a:t>
            </a:r>
          </a:p>
        </p:txBody>
      </p:sp>
    </p:spTree>
    <p:extLst>
      <p:ext uri="{BB962C8B-B14F-4D97-AF65-F5344CB8AC3E}">
        <p14:creationId xmlns:p14="http://schemas.microsoft.com/office/powerpoint/2010/main" xmlns="" val="27395805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328753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二、化学方程式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定义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化学式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来表示化学反应的式子。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意义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质的方面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表明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反应物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生成物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及反应条件。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28174057"/>
              </p:ext>
            </p:extLst>
          </p:nvPr>
        </p:nvGraphicFramePr>
        <p:xfrm>
          <a:off x="240333" y="3345488"/>
          <a:ext cx="11669770" cy="2901395"/>
        </p:xfrm>
        <a:graphic>
          <a:graphicData uri="http://schemas.openxmlformats.org/presentationml/2006/ole">
            <p:oleObj spid="_x0000_s1045" name="文档" r:id="rId3" imgW="3826154" imgH="951277" progId="Word.Document.12">
              <p:embed/>
            </p:oleObj>
          </a:graphicData>
        </a:graphic>
      </p:graphicFrame>
      <p:sp>
        <p:nvSpPr>
          <p:cNvPr id="5" name="矩形 4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1447672" y="1580306"/>
            <a:ext cx="1234959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6" name="直接连接符 5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447672" y="2047649"/>
            <a:ext cx="123495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4097354" y="2733697"/>
            <a:ext cx="1234959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097354" y="3211431"/>
            <a:ext cx="123495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5734839" y="2733697"/>
            <a:ext cx="1222732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734839" y="3211431"/>
            <a:ext cx="122273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5630930" y="3379277"/>
            <a:ext cx="1222732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7251913" y="3400059"/>
            <a:ext cx="1222732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3417667" y="5491048"/>
            <a:ext cx="1621923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721334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  <p:bldP spid="12" grpId="0" animBg="1"/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778582"/>
            <a:ext cx="10872932" cy="4819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读法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4P+5O</a:t>
            </a:r>
            <a:r>
              <a:rPr lang="en-US" altLang="zh-CN" sz="3200" b="1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           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2P</a:t>
            </a:r>
            <a:r>
              <a:rPr lang="en-US" altLang="zh-CN" sz="3200" b="1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3200" b="1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质的方面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磷和氧气在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点燃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的条件下反应生成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五氧化二磷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量的方面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每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124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份质量的磷和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份质量的氧气完全反应生成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284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份质量的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五氧化二磷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每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个磷原子和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个氧气分子完全反应生成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zh-CN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五氧化二磷</a:t>
            </a:r>
            <a:endParaRPr lang="en-US" altLang="zh-CN" sz="3200" b="1" dirty="0" smtClean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分子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22393" y="862480"/>
            <a:ext cx="603212" cy="536188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3101602" y="2014472"/>
            <a:ext cx="814017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6" name="直接连接符 5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101602" y="2481815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7195906" y="2014472"/>
            <a:ext cx="2041327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195906" y="2481815"/>
            <a:ext cx="204132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1890565" y="3178253"/>
            <a:ext cx="577775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890564" y="3645596"/>
            <a:ext cx="57777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4942604" y="3178253"/>
            <a:ext cx="583553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942603" y="3645596"/>
            <a:ext cx="58355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10437938" y="3178253"/>
            <a:ext cx="607248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0437937" y="3645596"/>
            <a:ext cx="60724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2002085" y="3774722"/>
            <a:ext cx="2078636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19" name="直接连接符 18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002084" y="4242065"/>
            <a:ext cx="207863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1869783" y="4342373"/>
            <a:ext cx="208400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21" name="直接连接符 20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869782" y="4809716"/>
            <a:ext cx="2084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4098141" y="4342373"/>
            <a:ext cx="208400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24" name="直接连接符 23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098140" y="4809716"/>
            <a:ext cx="2084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8805223" y="4342373"/>
            <a:ext cx="208400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26" name="直接连接符 25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805222" y="4809716"/>
            <a:ext cx="2084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9418286" y="4363155"/>
            <a:ext cx="2146796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28" name="直接连接符 27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418285" y="4830498"/>
            <a:ext cx="214679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7072277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0" grpId="0" animBg="1"/>
      <p:bldP spid="13" grpId="0" animBg="1"/>
      <p:bldP spid="15" grpId="0" animBg="1"/>
      <p:bldP spid="18" grpId="0" animBg="1"/>
      <p:bldP spid="20" grpId="0" animBg="1"/>
      <p:bldP spid="23" grpId="0" animBg="1"/>
      <p:bldP spid="25" grpId="0" animBg="1"/>
      <p:bldP spid="2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855186"/>
            <a:ext cx="10807700" cy="296850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书写原则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必须以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客观事实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为基础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绝不能凭空臆想、臆造事实上不存在的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物质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化学反应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要遵守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质量守恒定律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等号两边的各原子的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种类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数目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必须相等。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2755474" y="2513237"/>
            <a:ext cx="1632717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5" name="直接连接符 4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755474" y="2980580"/>
            <a:ext cx="16327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2400420" y="3105519"/>
            <a:ext cx="814017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400420" y="3572862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3638403" y="3105519"/>
            <a:ext cx="1650570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638403" y="3572862"/>
            <a:ext cx="165057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2764212" y="3689409"/>
            <a:ext cx="2432896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764212" y="4156752"/>
            <a:ext cx="243289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8972465" y="3689409"/>
            <a:ext cx="814017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972465" y="4156752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10194593" y="3689409"/>
            <a:ext cx="814017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cxnSp>
        <p:nvCxnSpPr>
          <p:cNvPr id="19" name="直接连接符 18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0194593" y="4156752"/>
            <a:ext cx="81401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7124596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2" grpId="0" animBg="1"/>
      <p:bldP spid="15" grpId="0" animBg="1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75068"/>
            <a:ext cx="252473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书写</a:t>
            </a:r>
            <a:r>
              <a:rPr lang="zh-CN" altLang="zh-CN" sz="3200" b="1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步骤</a:t>
            </a:r>
            <a:r>
              <a:rPr lang="zh-CN" altLang="en-US" sz="3200" b="1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L11.eps" descr="id:2147504788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32049" y="923502"/>
            <a:ext cx="9727903" cy="518393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7226792" y="955422"/>
            <a:ext cx="1906816" cy="589207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2719886" y="2108814"/>
            <a:ext cx="931640" cy="589207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5889113" y="3054387"/>
            <a:ext cx="931640" cy="589207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2740669" y="3666686"/>
            <a:ext cx="931640" cy="486948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6792109" y="3709602"/>
            <a:ext cx="890147" cy="442680"/>
          </a:xfrm>
          <a:prstGeom prst="rect">
            <a:avLst/>
          </a:prstGeom>
          <a:pattFill prst="lgConfetti">
            <a:fgClr>
              <a:srgbClr val="E8F4E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392484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777435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化学方程式必须尊重客观事实。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在配平过程中不得更改化学式中的小角码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只能更改化学式前的化学计量数。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配平后不要忘记标明反应条件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缺少条件的化学反应一般是不能发生的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在标出生成物的状态时要注意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如果反应物和生成物中都有气体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气体生成物后就不标注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“↑”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。同样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溶液中的反应如果反应物和生成物中都有固体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固体生成物后也不标注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“↓”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246599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模块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演示文稿1" id="{721B1EAD-A6C0-47A7-B782-D5918D0D228F}" vid="{2963E896-880A-42B6-99FF-93DBD5586BD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剪切</Template>
  <TotalTime>381</TotalTime>
  <Words>2316</Words>
  <Application>Microsoft Office PowerPoint</Application>
  <PresentationFormat>自定义</PresentationFormat>
  <Paragraphs>153</Paragraphs>
  <Slides>49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49</vt:i4>
      </vt:variant>
    </vt:vector>
  </HeadingPairs>
  <TitlesOfParts>
    <vt:vector size="51" baseType="lpstr">
      <vt:lpstr>1_Office 主题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第一节 地球的宇宙环境</dc:title>
  <dc:creator>Administrator</dc:creator>
  <cp:lastModifiedBy>dell</cp:lastModifiedBy>
  <cp:revision>59</cp:revision>
  <dcterms:created xsi:type="dcterms:W3CDTF">2020-12-05T02:41:23Z</dcterms:created>
  <dcterms:modified xsi:type="dcterms:W3CDTF">2022-04-27T09:07:16Z</dcterms:modified>
</cp:coreProperties>
</file>