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Lst>
  <p:notesMasterIdLst>
    <p:notesMasterId r:id="rId46"/>
  </p:notesMasterIdLst>
  <p:sldIdLst>
    <p:sldId id="413" r:id="rId3"/>
    <p:sldId id="448" r:id="rId4"/>
    <p:sldId id="449" r:id="rId5"/>
    <p:sldId id="455" r:id="rId6"/>
    <p:sldId id="451" r:id="rId7"/>
    <p:sldId id="456" r:id="rId8"/>
    <p:sldId id="452" r:id="rId9"/>
    <p:sldId id="453" r:id="rId10"/>
    <p:sldId id="454" r:id="rId11"/>
    <p:sldId id="450" r:id="rId12"/>
    <p:sldId id="457" r:id="rId13"/>
    <p:sldId id="458" r:id="rId14"/>
    <p:sldId id="447" r:id="rId15"/>
    <p:sldId id="324" r:id="rId16"/>
    <p:sldId id="316" r:id="rId17"/>
    <p:sldId id="318" r:id="rId18"/>
    <p:sldId id="460" r:id="rId19"/>
    <p:sldId id="461" r:id="rId20"/>
    <p:sldId id="462" r:id="rId21"/>
    <p:sldId id="463" r:id="rId22"/>
    <p:sldId id="319" r:id="rId23"/>
    <p:sldId id="464" r:id="rId24"/>
    <p:sldId id="465" r:id="rId25"/>
    <p:sldId id="466" r:id="rId26"/>
    <p:sldId id="467" r:id="rId27"/>
    <p:sldId id="468" r:id="rId28"/>
    <p:sldId id="459" r:id="rId29"/>
    <p:sldId id="469" r:id="rId30"/>
    <p:sldId id="470" r:id="rId31"/>
    <p:sldId id="471" r:id="rId32"/>
    <p:sldId id="473" r:id="rId33"/>
    <p:sldId id="475" r:id="rId34"/>
    <p:sldId id="476" r:id="rId35"/>
    <p:sldId id="477" r:id="rId36"/>
    <p:sldId id="478" r:id="rId37"/>
    <p:sldId id="479" r:id="rId38"/>
    <p:sldId id="481" r:id="rId39"/>
    <p:sldId id="482" r:id="rId40"/>
    <p:sldId id="484" r:id="rId41"/>
    <p:sldId id="485" r:id="rId42"/>
    <p:sldId id="487" r:id="rId43"/>
    <p:sldId id="488" r:id="rId44"/>
    <p:sldId id="486"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66" d="100"/>
          <a:sy n="66" d="100"/>
        </p:scale>
        <p:origin x="-632"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178354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350467871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拼接型</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拼接型</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276195"/>
            <a:ext cx="5882885" cy="729465"/>
            <a:chOff x="823582" y="935961"/>
            <a:chExt cx="5767939"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拼接型</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格式2">
    <p:spTree>
      <p:nvGrpSpPr>
        <p:cNvPr id="1" name=""/>
        <p:cNvGrpSpPr/>
        <p:nvPr/>
      </p:nvGrpSpPr>
      <p:grpSpPr>
        <a:xfrm>
          <a:off x="0" y="0"/>
          <a:ext cx="0" cy="0"/>
          <a:chOff x="0" y="0"/>
          <a:chExt cx="0" cy="0"/>
        </a:xfrm>
      </p:grpSpPr>
      <p:sp>
        <p:nvSpPr>
          <p:cNvPr id="18" name="矩形 6"/>
          <p:cNvSpPr/>
          <p:nvPr userDrawn="1"/>
        </p:nvSpPr>
        <p:spPr>
          <a:xfrm>
            <a:off x="381812" y="573931"/>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融合型</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融合型</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426084"/>
            <a:ext cx="5882885" cy="729465"/>
            <a:chOff x="823582" y="935961"/>
            <a:chExt cx="5767939"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融合型</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二</a:t>
              </a:r>
              <a:endParaRPr lang="en-US" altLang="zh-CN" sz="2800" b="1" dirty="0">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1" r:id="rId12"/>
    <p:sldLayoutId id="2147483660" r:id="rId13"/>
    <p:sldLayoutId id="2147483661" r:id="rId14"/>
    <p:sldLayoutId id="2147483664" r:id="rId15"/>
    <p:sldLayoutId id="2147483663"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3.xml"/><Relationship Id="rId7" Type="http://schemas.openxmlformats.org/officeDocument/2006/relationships/slide" Target="slide2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 Target="slide14.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1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 Target="slide14.xml"/><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8.xml"/><Relationship Id="rId1" Type="http://schemas.openxmlformats.org/officeDocument/2006/relationships/slideLayout" Target="../slideLayouts/slideLayout15.xml"/><Relationship Id="rId4" Type="http://schemas.openxmlformats.org/officeDocument/2006/relationships/slide" Target="slide3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slide" Target="slide27.xml"/><Relationship Id="rId4" Type="http://schemas.openxmlformats.org/officeDocument/2006/relationships/image" Target="../media/image19.jpeg"/></Relationships>
</file>

<file path=ppt/slides/_rels/slide3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20.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22.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5.xml"/><Relationship Id="rId5" Type="http://schemas.openxmlformats.org/officeDocument/2006/relationships/slide" Target="slide27.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5.xml"/><Relationship Id="rId4" Type="http://schemas.openxmlformats.org/officeDocument/2006/relationships/slide" Target="slide2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5"/>
          <p:cNvSpPr txBox="1"/>
          <p:nvPr/>
        </p:nvSpPr>
        <p:spPr>
          <a:xfrm>
            <a:off x="1626404" y="3141493"/>
            <a:ext cx="9010836" cy="1476375"/>
          </a:xfrm>
          <a:prstGeom prst="rect">
            <a:avLst/>
          </a:prstGeom>
          <a:noFill/>
          <a:ln w="9525">
            <a:noFill/>
          </a:ln>
        </p:spPr>
        <p:txBody>
          <a:bodyPr wrap="square" anchor="t">
            <a:spAutoFit/>
          </a:bodyPr>
          <a:lstStyle/>
          <a:p>
            <a:pPr algn="ctr">
              <a:lnSpc>
                <a:spcPct val="150000"/>
              </a:lnSpc>
            </a:pP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题型二  理化综合题</a:t>
            </a:r>
            <a:endParaRPr lang="zh-CN" altLang="en-US" sz="6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Tree>
    <p:extLst>
      <p:ext uri="{BB962C8B-B14F-4D97-AF65-F5344CB8AC3E}">
        <p14:creationId xmlns:p14="http://schemas.microsoft.com/office/powerpoint/2010/main" xmlns="" val="2260908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79454" y="635186"/>
            <a:ext cx="11315467"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模型法</a:t>
            </a:r>
          </a:p>
          <a:p>
            <a:pPr>
              <a:lnSpc>
                <a:spcPct val="150000"/>
              </a:lnSpc>
            </a:pPr>
            <a:r>
              <a:rPr lang="zh-CN" altLang="zh-CN" sz="2400" b="1" dirty="0">
                <a:latin typeface="宋体" pitchFamily="2" charset="-122"/>
                <a:ea typeface="宋体" pitchFamily="2" charset="-122"/>
              </a:rPr>
              <a:t>模型法是将复杂的问题简单化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摒弃次要因素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抓住主要因素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对实际问题进行理想化处理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构建理想化的模型。模型法在化学上的应用主要是用微观示意图表示物质的微粒及化学变化中微粒的变化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在物理上的应用主要在研究磁场、光线、杠杆等方面。</a:t>
            </a:r>
          </a:p>
        </p:txBody>
      </p:sp>
      <mc:AlternateContent xmlns:mc="http://schemas.openxmlformats.org/markup-compatibility/2006">
        <mc:Choice xmlns:a14="http://schemas.microsoft.com/office/drawing/2010/main" xmlns="" Requires="a14">
          <p:sp>
            <p:nvSpPr>
              <p:cNvPr id="3" name="文本框 99"/>
              <p:cNvSpPr txBox="1">
                <a:spLocks noChangeArrowheads="1"/>
              </p:cNvSpPr>
              <p:nvPr/>
            </p:nvSpPr>
            <p:spPr bwMode="auto">
              <a:xfrm>
                <a:off x="479454" y="2615127"/>
                <a:ext cx="2449586" cy="233269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rPr>
                  <a:t>化学方面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①</m:t>
                            </m:r>
                          </m:e>
                          <m:e>
                            <m:r>
                              <a:rPr lang="en-US" altLang="zh-CN" sz="2400" b="1" i="1" smtClean="0">
                                <a:latin typeface="Cambria Math"/>
                                <a:ea typeface="宋体" pitchFamily="2" charset="-122"/>
                              </a:rPr>
                              <m:t>②</m:t>
                            </m:r>
                          </m:e>
                          <m:e>
                            <m:r>
                              <a:rPr lang="en-US" altLang="zh-CN" sz="2400" b="1" i="1" smtClean="0">
                                <a:latin typeface="Cambria Math"/>
                                <a:ea typeface="宋体" pitchFamily="2" charset="-122"/>
                              </a:rPr>
                              <m:t>③</m:t>
                            </m:r>
                          </m:e>
                          <m:e>
                            <m:r>
                              <a:rPr lang="en-US" altLang="zh-CN" sz="2400" b="1" i="1" smtClean="0">
                                <a:latin typeface="Cambria Math"/>
                                <a:ea typeface="宋体" pitchFamily="2" charset="-122"/>
                              </a:rPr>
                              <m:t>④</m:t>
                            </m:r>
                          </m:e>
                        </m:eqArr>
                      </m:e>
                    </m:d>
                  </m:oMath>
                </a14:m>
                <a:endParaRPr lang="en-US" altLang="zh-CN" sz="2400" b="1" dirty="0" smtClean="0">
                  <a:latin typeface="宋体" pitchFamily="2" charset="-122"/>
                  <a:ea typeface="宋体" pitchFamily="2" charset="-122"/>
                </a:endParaRPr>
              </a:p>
            </p:txBody>
          </p:sp>
        </mc:Choice>
        <mc:Fallback>
          <p:sp>
            <p:nvSpPr>
              <p:cNvPr id="3" name="文本框 99"/>
              <p:cNvSpPr txBox="1">
                <a:spLocks noRot="1" noChangeAspect="1" noMove="1" noResize="1" noEditPoints="1" noAdjustHandles="1" noChangeArrowheads="1" noChangeShapeType="1" noTextEdit="1"/>
              </p:cNvSpPr>
              <p:nvPr/>
            </p:nvSpPr>
            <p:spPr bwMode="auto">
              <a:xfrm>
                <a:off x="479454" y="2615127"/>
                <a:ext cx="2449586" cy="2332690"/>
              </a:xfrm>
              <a:prstGeom prst="rect">
                <a:avLst/>
              </a:prstGeom>
              <a:blipFill rotWithShape="1">
                <a:blip r:embed="rId2"/>
                <a:stretch>
                  <a:fillRect l="-3990"/>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4" name="文本框 99"/>
              <p:cNvSpPr txBox="1">
                <a:spLocks noChangeArrowheads="1"/>
              </p:cNvSpPr>
              <p:nvPr/>
            </p:nvSpPr>
            <p:spPr bwMode="auto">
              <a:xfrm>
                <a:off x="479454" y="4494219"/>
                <a:ext cx="1929468" cy="186102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rPr>
                  <a:t>物理方面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①</m:t>
                            </m:r>
                          </m:e>
                          <m:e>
                            <m:r>
                              <a:rPr lang="en-US" altLang="zh-CN" sz="2400" b="1" i="1" smtClean="0">
                                <a:latin typeface="Cambria Math"/>
                                <a:ea typeface="宋体" pitchFamily="2" charset="-122"/>
                              </a:rPr>
                              <m:t>②</m:t>
                            </m:r>
                          </m:e>
                          <m:e>
                            <m:r>
                              <a:rPr lang="en-US" altLang="zh-CN" sz="2400" b="1" i="1" smtClean="0">
                                <a:latin typeface="Cambria Math"/>
                                <a:ea typeface="宋体" pitchFamily="2" charset="-122"/>
                              </a:rPr>
                              <m:t>③</m:t>
                            </m:r>
                          </m:e>
                        </m:eqArr>
                      </m:e>
                    </m:d>
                  </m:oMath>
                </a14:m>
                <a:endParaRPr lang="en-US" altLang="zh-CN" sz="2400" b="1" dirty="0" smtClean="0">
                  <a:latin typeface="宋体" pitchFamily="2" charset="-122"/>
                  <a:ea typeface="宋体" pitchFamily="2" charset="-122"/>
                </a:endParaRPr>
              </a:p>
            </p:txBody>
          </p:sp>
        </mc:Choice>
        <mc:Fallback>
          <p:sp>
            <p:nvSpPr>
              <p:cNvPr id="4" name="文本框 99"/>
              <p:cNvSpPr txBox="1">
                <a:spLocks noRot="1" noChangeAspect="1" noMove="1" noResize="1" noEditPoints="1" noAdjustHandles="1" noChangeArrowheads="1" noChangeShapeType="1" noTextEdit="1"/>
              </p:cNvSpPr>
              <p:nvPr/>
            </p:nvSpPr>
            <p:spPr bwMode="auto">
              <a:xfrm>
                <a:off x="479454" y="4494219"/>
                <a:ext cx="1929468" cy="1861022"/>
              </a:xfrm>
              <a:prstGeom prst="rect">
                <a:avLst/>
              </a:prstGeom>
              <a:blipFill rotWithShape="1">
                <a:blip r:embed="rId3"/>
                <a:stretch>
                  <a:fillRect l="-506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5" name="TextBox 4"/>
          <p:cNvSpPr txBox="1"/>
          <p:nvPr/>
        </p:nvSpPr>
        <p:spPr>
          <a:xfrm>
            <a:off x="2272017" y="5128724"/>
            <a:ext cx="3700944" cy="1246495"/>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用磁感线研究磁场</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用光线示意图研究光线</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杠杆模型</a:t>
            </a:r>
            <a:endParaRPr lang="en-US" altLang="zh-CN" sz="2400" b="1" dirty="0" smtClean="0">
              <a:latin typeface="宋体" pitchFamily="2" charset="-122"/>
              <a:ea typeface="宋体" pitchFamily="2" charset="-122"/>
            </a:endParaRPr>
          </a:p>
        </p:txBody>
      </p:sp>
      <p:sp>
        <p:nvSpPr>
          <p:cNvPr id="6" name="TextBox 5"/>
          <p:cNvSpPr txBox="1"/>
          <p:nvPr/>
        </p:nvSpPr>
        <p:spPr>
          <a:xfrm>
            <a:off x="2272016" y="3404674"/>
            <a:ext cx="5580079" cy="1631216"/>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用微观示意图表示中和反应的实质</a:t>
            </a:r>
            <a:endParaRPr lang="en-US" altLang="zh-CN" sz="2400" b="1" dirty="0" smtClean="0">
              <a:latin typeface="宋体" pitchFamily="2" charset="-122"/>
              <a:ea typeface="宋体" pitchFamily="2" charset="-122"/>
            </a:endParaRPr>
          </a:p>
          <a:p>
            <a:pPr>
              <a:lnSpc>
                <a:spcPts val="3000"/>
              </a:lnSpc>
            </a:pPr>
            <a:r>
              <a:rPr lang="zh-CN" altLang="en-US" sz="2400" b="1" dirty="0">
                <a:latin typeface="宋体" pitchFamily="2" charset="-122"/>
                <a:ea typeface="宋体" pitchFamily="2" charset="-122"/>
              </a:rPr>
              <a:t>用微观</a:t>
            </a:r>
            <a:r>
              <a:rPr lang="zh-CN" altLang="en-US" sz="2400" b="1" dirty="0" smtClean="0">
                <a:latin typeface="宋体" pitchFamily="2" charset="-122"/>
                <a:ea typeface="宋体" pitchFamily="2" charset="-122"/>
              </a:rPr>
              <a:t>示意图表示化学反应的实质</a:t>
            </a:r>
            <a:endParaRPr lang="en-US" altLang="zh-CN" sz="2400" b="1" dirty="0">
              <a:latin typeface="宋体" pitchFamily="2" charset="-122"/>
              <a:ea typeface="宋体" pitchFamily="2" charset="-122"/>
            </a:endParaRPr>
          </a:p>
          <a:p>
            <a:pPr>
              <a:lnSpc>
                <a:spcPts val="3000"/>
              </a:lnSpc>
            </a:pPr>
            <a:r>
              <a:rPr lang="zh-CN" altLang="en-US" sz="2400" b="1" dirty="0">
                <a:latin typeface="宋体" pitchFamily="2" charset="-122"/>
                <a:ea typeface="宋体" pitchFamily="2" charset="-122"/>
              </a:rPr>
              <a:t>用微观</a:t>
            </a:r>
            <a:r>
              <a:rPr lang="zh-CN" altLang="en-US" sz="2400" b="1" dirty="0" smtClean="0">
                <a:latin typeface="宋体" pitchFamily="2" charset="-122"/>
                <a:ea typeface="宋体" pitchFamily="2" charset="-122"/>
              </a:rPr>
              <a:t>示意图表示物质分类</a:t>
            </a:r>
            <a:endParaRPr lang="en-US" altLang="zh-CN" sz="2400" b="1" dirty="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用原子结构示意图表示原子的构成</a:t>
            </a:r>
            <a:endParaRPr lang="en-US"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536483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37509" y="1197969"/>
            <a:ext cx="11332241"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分类法</a:t>
            </a:r>
          </a:p>
          <a:p>
            <a:pPr>
              <a:lnSpc>
                <a:spcPct val="150000"/>
              </a:lnSpc>
            </a:pPr>
            <a:r>
              <a:rPr lang="zh-CN" altLang="zh-CN" sz="2400" b="1" dirty="0">
                <a:latin typeface="宋体" pitchFamily="2" charset="-122"/>
                <a:ea typeface="宋体" pitchFamily="2" charset="-122"/>
              </a:rPr>
              <a:t>此类题目主要以文字叙述形式呈现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主要考查点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一是对已经分好的物质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总结规律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找出分类标准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二是按指定的分类标准对所给的物质进行分类。旨在考查学生的归类整理能力。考查内容主要有物质的分类、能源与化肥的分类、材料的分类等。</a:t>
            </a:r>
          </a:p>
          <a:p>
            <a:pPr>
              <a:lnSpc>
                <a:spcPct val="150000"/>
              </a:lnSpc>
            </a:pPr>
            <a:r>
              <a:rPr lang="en-US" altLang="zh-CN" sz="2400" b="1" dirty="0">
                <a:latin typeface="黑体" pitchFamily="49" charset="-122"/>
                <a:ea typeface="黑体" pitchFamily="49" charset="-122"/>
              </a:rPr>
              <a:t>2</a:t>
            </a:r>
            <a:r>
              <a:rPr lang="en-US" altLang="zh-CN" sz="2400" b="1" dirty="0" smtClean="0">
                <a:latin typeface="黑体" pitchFamily="49" charset="-122"/>
                <a:ea typeface="黑体" pitchFamily="49" charset="-122"/>
              </a:rPr>
              <a:t>.</a:t>
            </a:r>
            <a:r>
              <a:rPr lang="zh-CN" altLang="zh-CN" sz="2400" b="1" dirty="0">
                <a:latin typeface="黑体" pitchFamily="49" charset="-122"/>
                <a:ea typeface="黑体" pitchFamily="49" charset="-122"/>
              </a:rPr>
              <a:t>理化综合题中常见的与压强有关的实验分析</a:t>
            </a:r>
          </a:p>
          <a:p>
            <a:pPr>
              <a:lnSpc>
                <a:spcPct val="150000"/>
              </a:lnSpc>
            </a:pPr>
            <a:r>
              <a:rPr lang="zh-CN" altLang="zh-CN" sz="2400" b="1" dirty="0">
                <a:latin typeface="宋体" pitchFamily="2" charset="-122"/>
                <a:ea typeface="宋体" pitchFamily="2" charset="-122"/>
              </a:rPr>
              <a:t>解决有关压强的试题时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要知道产生气体或放热均会使装置内压强增大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若气体被吸收或反应吸热则会使装置内压强减小。</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常见的产生气体的情况</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过氧化氢与二氧化锰混合制取氧气、活泼金属单质与酸反应、碳酸盐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或碳酸氢盐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与酸反应、铵盐溶液与碱溶液混合等</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24258568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37508" y="1969756"/>
            <a:ext cx="11332241"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常见的放热现象</a:t>
            </a: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物理变化</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固体溶解、浓硫酸稀释。</a:t>
            </a: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化学变化</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CaO</a:t>
            </a:r>
            <a:r>
              <a:rPr lang="zh-CN" altLang="zh-CN" sz="2400" b="1" dirty="0">
                <a:latin typeface="宋体" pitchFamily="2" charset="-122"/>
                <a:ea typeface="宋体" pitchFamily="2" charset="-122"/>
              </a:rPr>
              <a:t>与水反应、活泼金属与酸反应、酸碱中和反应、燃烧、缓慢氧化等。</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常见的气体被吸收的情况</a:t>
            </a:r>
            <a:r>
              <a:rPr lang="en-US" altLang="zh-CN" sz="2400" b="1" dirty="0">
                <a:latin typeface="宋体" pitchFamily="2" charset="-122"/>
                <a:ea typeface="宋体" pitchFamily="2" charset="-122"/>
              </a:rPr>
              <a:t>:NH</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a:t>
            </a:r>
            <a:r>
              <a:rPr lang="en-US" altLang="zh-CN" sz="2400" b="1" dirty="0" err="1">
                <a:latin typeface="宋体" pitchFamily="2" charset="-122"/>
                <a:ea typeface="宋体" pitchFamily="2" charset="-122"/>
              </a:rPr>
              <a:t>HCl</a:t>
            </a:r>
            <a:r>
              <a:rPr lang="zh-CN" altLang="zh-CN" sz="2400" b="1" dirty="0">
                <a:latin typeface="宋体" pitchFamily="2" charset="-122"/>
                <a:ea typeface="宋体" pitchFamily="2" charset="-122"/>
              </a:rPr>
              <a:t>遇水</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SO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a:t>
            </a:r>
            <a:r>
              <a:rPr lang="en-US" altLang="zh-CN" sz="2400" b="1" dirty="0" err="1">
                <a:latin typeface="宋体" pitchFamily="2" charset="-122"/>
                <a:ea typeface="宋体" pitchFamily="2" charset="-122"/>
              </a:rPr>
              <a:t>HCl</a:t>
            </a:r>
            <a:r>
              <a:rPr lang="zh-CN" altLang="zh-CN" sz="2400" b="1" dirty="0">
                <a:latin typeface="宋体" pitchFamily="2" charset="-122"/>
                <a:ea typeface="宋体" pitchFamily="2" charset="-122"/>
              </a:rPr>
              <a:t>遇碱溶液</a:t>
            </a:r>
            <a:r>
              <a:rPr lang="en-US" altLang="zh-CN" sz="2400" b="1" dirty="0">
                <a:latin typeface="宋体" pitchFamily="2" charset="-122"/>
                <a:ea typeface="宋体" pitchFamily="2" charset="-122"/>
              </a:rPr>
              <a:t>,NH</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遇酸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铁生锈等。</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常见的吸热现象</a:t>
            </a:r>
            <a:r>
              <a:rPr lang="en-US" altLang="zh-CN" sz="2400" b="1" dirty="0">
                <a:latin typeface="宋体" pitchFamily="2" charset="-122"/>
                <a:ea typeface="宋体" pitchFamily="2" charset="-122"/>
              </a:rPr>
              <a:t>:NH</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NO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固体溶解、干冰升华、</a:t>
            </a:r>
            <a:r>
              <a:rPr lang="zh-CN" altLang="zh-CN" sz="2400" b="1" dirty="0" smtClean="0">
                <a:latin typeface="宋体" pitchFamily="2" charset="-122"/>
                <a:ea typeface="宋体" pitchFamily="2" charset="-122"/>
              </a:rPr>
              <a:t>冰</a:t>
            </a:r>
            <a:r>
              <a:rPr lang="zh-CN" altLang="en-US" sz="2400" b="1" dirty="0">
                <a:latin typeface="宋体" pitchFamily="2" charset="-122"/>
                <a:ea typeface="宋体" pitchFamily="2" charset="-122"/>
              </a:rPr>
              <a:t>熔化</a:t>
            </a:r>
            <a:r>
              <a:rPr lang="zh-CN" altLang="zh-CN" sz="2400" b="1" dirty="0" smtClean="0">
                <a:latin typeface="宋体" pitchFamily="2" charset="-122"/>
                <a:ea typeface="宋体" pitchFamily="2" charset="-122"/>
              </a:rPr>
              <a:t>等。</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24258568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343023" y="2656900"/>
            <a:ext cx="5990707" cy="872524"/>
            <a:chOff x="3027246" y="2016110"/>
            <a:chExt cx="5990707" cy="872524"/>
          </a:xfrm>
        </p:grpSpPr>
        <p:sp>
          <p:nvSpPr>
            <p:cNvPr id="38" name="圆角矩形 6"/>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strike="noStrike" noProof="1">
                  <a:solidFill>
                    <a:schemeClr val="bg1"/>
                  </a:solidFill>
                  <a:latin typeface="FZDaHei-B02" panose="03000509000000000000" pitchFamily="66" charset="-122"/>
                  <a:ea typeface="FZDaHei-B02" panose="03000509000000000000" pitchFamily="66" charset="-122"/>
                </a:rPr>
                <a:t>一</a:t>
              </a:r>
            </a:p>
          </p:txBody>
        </p:sp>
        <p:sp>
          <p:nvSpPr>
            <p:cNvPr id="45" name="文本框 2">
              <a:hlinkClick r:id="rId6"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rPr>
                <a:t>拼接型</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343023" y="3984921"/>
            <a:ext cx="5992288" cy="872524"/>
            <a:chOff x="3043127" y="3252773"/>
            <a:chExt cx="5992288" cy="872524"/>
          </a:xfrm>
        </p:grpSpPr>
        <p:sp>
          <p:nvSpPr>
            <p:cNvPr id="42" name="圆角矩形 6"/>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zh-CN" altLang="en-US" sz="3200" b="1" noProof="1">
                  <a:solidFill>
                    <a:schemeClr val="bg1"/>
                  </a:solidFill>
                  <a:latin typeface="FZDaHei-B02" panose="03000509000000000000" pitchFamily="66" charset="-122"/>
                  <a:ea typeface="FZDaHei-B02" panose="03000509000000000000" pitchFamily="66" charset="-122"/>
                </a:rPr>
                <a:t>二</a:t>
              </a:r>
            </a:p>
          </p:txBody>
        </p:sp>
        <p:sp>
          <p:nvSpPr>
            <p:cNvPr id="46" name="文本框 16">
              <a:hlinkClick r:id="rId7" action="ppaction://hlinksldjump"/>
            </p:cNvPr>
            <p:cNvSpPr txBox="1"/>
            <p:nvPr/>
          </p:nvSpPr>
          <p:spPr>
            <a:xfrm>
              <a:off x="4299626" y="3288561"/>
              <a:ext cx="4329600" cy="656846"/>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融合型</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xmlns="" val="35154305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 xmlns:a16="http://schemas.microsoft.com/office/drawing/2014/main" id="{F5A88B17-CAB7-7742-9C70-37C1F1ED5887}"/>
              </a:ext>
            </a:extLst>
          </p:cNvPr>
          <p:cNvSpPr/>
          <p:nvPr/>
        </p:nvSpPr>
        <p:spPr>
          <a:xfrm>
            <a:off x="5905399" y="406856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5" name="文本框 4"/>
          <p:cNvSpPr txBox="1"/>
          <p:nvPr/>
        </p:nvSpPr>
        <p:spPr>
          <a:xfrm>
            <a:off x="1644750" y="3302416"/>
            <a:ext cx="2849714" cy="769441"/>
          </a:xfrm>
          <a:prstGeom prst="rect">
            <a:avLst/>
          </a:prstGeom>
          <a:noFill/>
        </p:spPr>
        <p:txBody>
          <a:bodyPr wrap="square" rtlCol="0">
            <a:spAutoFit/>
          </a:bodyPr>
          <a:lstStyle/>
          <a:p>
            <a:pPr algn="ctr"/>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拼接型</a:t>
            </a:r>
            <a:endPar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1" name="椭圆 20">
            <a:extLst>
              <a:ext uri="{FF2B5EF4-FFF2-40B4-BE49-F238E27FC236}">
                <a16:creationId xmlns="" xmlns:a16="http://schemas.microsoft.com/office/drawing/2014/main" id="{097CE391-17D6-1348-B001-A9F01EE6070D}"/>
              </a:ext>
            </a:extLst>
          </p:cNvPr>
          <p:cNvSpPr/>
          <p:nvPr/>
        </p:nvSpPr>
        <p:spPr>
          <a:xfrm>
            <a:off x="5905399" y="32105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nvGrpSpPr>
          <p:cNvPr id="16" name="组合 15"/>
          <p:cNvGrpSpPr/>
          <p:nvPr/>
        </p:nvGrpSpPr>
        <p:grpSpPr>
          <a:xfrm>
            <a:off x="4767639" y="3117279"/>
            <a:ext cx="5130555" cy="1340742"/>
            <a:chOff x="3559940" y="2100735"/>
            <a:chExt cx="5130555" cy="1340742"/>
          </a:xfrm>
        </p:grpSpPr>
        <p:sp>
          <p:nvSpPr>
            <p:cNvPr id="18" name="文本框 2">
              <a:hlinkClick r:id="rId2" action="ppaction://hlinksldjump"/>
            </p:cNvPr>
            <p:cNvSpPr txBox="1"/>
            <p:nvPr/>
          </p:nvSpPr>
          <p:spPr>
            <a:xfrm>
              <a:off x="3559940" y="2100735"/>
              <a:ext cx="5130555"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prstClr val="white"/>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理化常识拼接</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1" y="2979812"/>
              <a:ext cx="3982078"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理化图形拼接</a:t>
              </a:r>
              <a:endParaRPr lang="zh-CN" altLang="zh-CN" sz="2400" dirty="0">
                <a:solidFill>
                  <a:prstClr val="black"/>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34525703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14561" y="2370734"/>
            <a:ext cx="4527222" cy="627895"/>
            <a:chOff x="1034884" y="629878"/>
            <a:chExt cx="4527222" cy="627895"/>
          </a:xfrm>
        </p:grpSpPr>
        <p:sp>
          <p:nvSpPr>
            <p:cNvPr id="17" name="圆角矩形 6">
              <a:hlinkClick r:id=""/>
            </p:cNvPr>
            <p:cNvSpPr/>
            <p:nvPr>
              <p:custDataLst>
                <p:tags r:id="rId1"/>
              </p:custDataLst>
            </p:nvPr>
          </p:nvSpPr>
          <p:spPr>
            <a:xfrm flipH="1">
              <a:off x="2642677" y="664479"/>
              <a:ext cx="2919429"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理化常识拼接</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题</a:t>
              </a:r>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673952" y="3137316"/>
            <a:ext cx="9998395"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·石家庄长安区模拟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生活中的下列做法正确的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油锅着火立即用水浇灭</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电水壶用两脚插头</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用钢丝球擦洗铝制炊具</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在高原地区使用高压锅烧水</a:t>
            </a:r>
          </a:p>
        </p:txBody>
      </p:sp>
      <p:sp>
        <p:nvSpPr>
          <p:cNvPr id="28" name="矩形 27"/>
          <p:cNvSpPr/>
          <p:nvPr/>
        </p:nvSpPr>
        <p:spPr>
          <a:xfrm>
            <a:off x="9143361" y="3137316"/>
            <a:ext cx="436868" cy="579967"/>
          </a:xfrm>
          <a:prstGeom prst="rect">
            <a:avLst/>
          </a:prstGeom>
        </p:spPr>
        <p:txBody>
          <a:bodyPr wrap="square">
            <a:spAutoFit/>
          </a:bodyPr>
          <a:lstStyle/>
          <a:p>
            <a:pPr>
              <a:lnSpc>
                <a:spcPct val="150000"/>
              </a:lnSpc>
            </a:pPr>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29" name="组合 28"/>
          <p:cNvGrpSpPr/>
          <p:nvPr/>
        </p:nvGrpSpPr>
        <p:grpSpPr>
          <a:xfrm>
            <a:off x="8071557" y="824822"/>
            <a:ext cx="1746910" cy="457900"/>
            <a:chOff x="8480182" y="1575737"/>
            <a:chExt cx="1678579" cy="520692"/>
          </a:xfrm>
        </p:grpSpPr>
        <p:sp>
          <p:nvSpPr>
            <p:cNvPr id="30" name="圆角矩形 29">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9">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49827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7508" y="2054039"/>
            <a:ext cx="9251893"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·石家庄长安区模拟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浓硫酸常用作某些气体的干燥剂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是因为它有吸水性</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道尔顿用定量的方法研究了空气的成分</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验钞机利用了红外线</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安培发现了电流与电压的</a:t>
            </a:r>
            <a:r>
              <a:rPr lang="zh-CN" altLang="zh-CN" sz="2400" b="1" dirty="0" smtClean="0">
                <a:latin typeface="宋体" pitchFamily="2" charset="-122"/>
                <a:ea typeface="宋体" pitchFamily="2" charset="-122"/>
              </a:rPr>
              <a:t>关系</a:t>
            </a:r>
            <a:endParaRPr lang="en-US" altLang="zh-CN" sz="2400" b="1" dirty="0" smtClean="0">
              <a:latin typeface="宋体" pitchFamily="2" charset="-122"/>
              <a:ea typeface="宋体" pitchFamily="2" charset="-122"/>
            </a:endParaRPr>
          </a:p>
        </p:txBody>
      </p:sp>
      <p:sp>
        <p:nvSpPr>
          <p:cNvPr id="10" name="矩形 9"/>
          <p:cNvSpPr/>
          <p:nvPr/>
        </p:nvSpPr>
        <p:spPr>
          <a:xfrm>
            <a:off x="7762649" y="2700785"/>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21" name="组合 20"/>
          <p:cNvGrpSpPr/>
          <p:nvPr/>
        </p:nvGrpSpPr>
        <p:grpSpPr>
          <a:xfrm>
            <a:off x="8071557" y="824822"/>
            <a:ext cx="1746910" cy="457900"/>
            <a:chOff x="8480182" y="1575737"/>
            <a:chExt cx="1678579" cy="520692"/>
          </a:xfrm>
        </p:grpSpPr>
        <p:sp>
          <p:nvSpPr>
            <p:cNvPr id="22" name="圆角矩形 21">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24755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09845" y="2533276"/>
            <a:ext cx="8052269"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·保定二模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生活中的下列做法合理的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医院里用紫外线灯灭菌</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用湿布擦拭正在发光的台灯</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家庭消毒时消毒液越浓越好</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油锅着火立即用水浇</a:t>
            </a:r>
            <a:r>
              <a:rPr lang="zh-CN" altLang="zh-CN" sz="2400" b="1" dirty="0" smtClean="0">
                <a:latin typeface="宋体" pitchFamily="2" charset="-122"/>
                <a:ea typeface="宋体" pitchFamily="2" charset="-122"/>
              </a:rPr>
              <a:t>灭</a:t>
            </a:r>
            <a:endParaRPr lang="zh-CN" altLang="zh-CN" sz="2400" b="1" dirty="0">
              <a:latin typeface="宋体" pitchFamily="2" charset="-122"/>
              <a:ea typeface="宋体" pitchFamily="2" charset="-122"/>
            </a:endParaRPr>
          </a:p>
        </p:txBody>
      </p:sp>
      <p:sp>
        <p:nvSpPr>
          <p:cNvPr id="10" name="矩形 9"/>
          <p:cNvSpPr/>
          <p:nvPr/>
        </p:nvSpPr>
        <p:spPr>
          <a:xfrm>
            <a:off x="8123377" y="2650451"/>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98375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6173" y="2155501"/>
            <a:ext cx="10636078"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·石家庄十八县联考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生活中的许多日常用品应用了物质的属性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以下说法不正确的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冰箱的门吸应用了磁铁的磁性</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铝合金制作飞机机身利用了其密度小的特点</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铜制作导线利用了它的导热性</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用水做暖气的导热介质利用了它的比热容大的</a:t>
            </a:r>
            <a:r>
              <a:rPr lang="zh-CN" altLang="zh-CN" sz="2400" b="1" dirty="0" smtClean="0">
                <a:latin typeface="宋体" pitchFamily="2" charset="-122"/>
                <a:ea typeface="宋体" pitchFamily="2" charset="-122"/>
              </a:rPr>
              <a:t>特点</a:t>
            </a:r>
            <a:endParaRPr lang="zh-CN" altLang="zh-CN" sz="2400" b="1" dirty="0">
              <a:latin typeface="宋体" pitchFamily="2" charset="-122"/>
              <a:ea typeface="宋体" pitchFamily="2" charset="-122"/>
            </a:endParaRPr>
          </a:p>
        </p:txBody>
      </p:sp>
      <p:sp>
        <p:nvSpPr>
          <p:cNvPr id="10" name="矩形 9"/>
          <p:cNvSpPr/>
          <p:nvPr/>
        </p:nvSpPr>
        <p:spPr>
          <a:xfrm>
            <a:off x="3232594" y="2801453"/>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06498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7784" y="2403111"/>
            <a:ext cx="10560576"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·张家口桥东区模拟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对下列生产生活中的做法认识正确的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用水灭火是为了降低可燃物的着火点</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轮胎表面的花纹是为了减小摩擦</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用加热煮沸的方法降低水的硬度</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医院的手术室用红外线</a:t>
            </a:r>
            <a:r>
              <a:rPr lang="zh-CN" altLang="zh-CN" sz="2400" b="1" dirty="0" smtClean="0">
                <a:latin typeface="宋体" pitchFamily="2" charset="-122"/>
                <a:ea typeface="宋体" pitchFamily="2" charset="-122"/>
              </a:rPr>
              <a:t>杀菌</a:t>
            </a:r>
            <a:endParaRPr lang="en-US" altLang="zh-CN" sz="2400" b="1" dirty="0" smtClean="0">
              <a:latin typeface="宋体" pitchFamily="2" charset="-122"/>
              <a:ea typeface="宋体" pitchFamily="2" charset="-122"/>
            </a:endParaRPr>
          </a:p>
        </p:txBody>
      </p:sp>
      <p:sp>
        <p:nvSpPr>
          <p:cNvPr id="4" name="矩形 3"/>
          <p:cNvSpPr/>
          <p:nvPr/>
        </p:nvSpPr>
        <p:spPr>
          <a:xfrm>
            <a:off x="10296124" y="2491060"/>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5" name="组合 4"/>
          <p:cNvGrpSpPr/>
          <p:nvPr/>
        </p:nvGrpSpPr>
        <p:grpSpPr>
          <a:xfrm>
            <a:off x="8071557" y="824822"/>
            <a:ext cx="1746910" cy="457900"/>
            <a:chOff x="8480182" y="1575737"/>
            <a:chExt cx="1678579" cy="520692"/>
          </a:xfrm>
        </p:grpSpPr>
        <p:sp>
          <p:nvSpPr>
            <p:cNvPr id="6" name="圆角矩形 5">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06498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88506" y="979855"/>
            <a:ext cx="10988299" cy="55656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800"/>
              </a:lnSpc>
            </a:pPr>
            <a:r>
              <a:rPr lang="zh-CN" altLang="en-US" sz="2400" b="1" dirty="0">
                <a:solidFill>
                  <a:schemeClr val="accent2"/>
                </a:solidFill>
                <a:latin typeface="黑体" panose="02010609060101010101" pitchFamily="49" charset="-122"/>
                <a:ea typeface="黑体" panose="02010609060101010101" pitchFamily="49" charset="-122"/>
              </a:rPr>
              <a:t>试题</a:t>
            </a:r>
            <a:r>
              <a:rPr lang="zh-CN" altLang="zh-CN" sz="2400" b="1" dirty="0" smtClean="0">
                <a:solidFill>
                  <a:schemeClr val="accent2"/>
                </a:solidFill>
                <a:latin typeface="黑体" panose="02010609060101010101" pitchFamily="49" charset="-122"/>
                <a:ea typeface="黑体" panose="02010609060101010101" pitchFamily="49" charset="-122"/>
              </a:rPr>
              <a:t>解读</a:t>
            </a:r>
            <a:endParaRPr lang="en-US" altLang="zh-CN" sz="2400" b="1" dirty="0" smtClean="0">
              <a:solidFill>
                <a:schemeClr val="accent2"/>
              </a:solidFill>
              <a:latin typeface="黑体" panose="02010609060101010101" pitchFamily="49" charset="-122"/>
              <a:ea typeface="黑体" panose="02010609060101010101" pitchFamily="49" charset="-122"/>
            </a:endParaRPr>
          </a:p>
          <a:p>
            <a:pPr>
              <a:lnSpc>
                <a:spcPct val="150000"/>
              </a:lnSpc>
            </a:pPr>
            <a:r>
              <a:rPr lang="zh-CN" altLang="zh-CN" sz="2400" b="1" dirty="0">
                <a:latin typeface="宋体" pitchFamily="2" charset="-122"/>
                <a:ea typeface="宋体" pitchFamily="2" charset="-122"/>
              </a:rPr>
              <a:t>理化综合试题是将物理和化学两学科中相关的知识以不同的方式综合在一起的一种考查题型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考查学生综合运用理化知识分析、解决问题的能力</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是河北省中考试题的一大特色。</a:t>
            </a:r>
          </a:p>
          <a:p>
            <a:pPr>
              <a:lnSpc>
                <a:spcPct val="150000"/>
              </a:lnSpc>
            </a:pPr>
            <a:r>
              <a:rPr lang="zh-CN" altLang="zh-CN" sz="2400" b="1" dirty="0" smtClean="0">
                <a:latin typeface="宋体" pitchFamily="2" charset="-122"/>
                <a:ea typeface="宋体" pitchFamily="2" charset="-122"/>
              </a:rPr>
              <a:t>此</a:t>
            </a:r>
            <a:r>
              <a:rPr lang="zh-CN" altLang="zh-CN" sz="2400" b="1" dirty="0">
                <a:latin typeface="宋体" pitchFamily="2" charset="-122"/>
                <a:ea typeface="宋体" pitchFamily="2" charset="-122"/>
              </a:rPr>
              <a:t>类试题的考查方式</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拼接式考查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即把某些纯物理知识及纯化学知识简单地拼凑在一起。</a:t>
            </a: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理化常识拼接。</a:t>
            </a: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理化图形拼接。</a:t>
            </a:r>
          </a:p>
          <a:p>
            <a:pPr>
              <a:lnSpc>
                <a:spcPct val="1500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化学与生产、生活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详见题型三</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融合式考查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即把物理和化学中共性的知识或相互联系的知识交织在一起考查</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9241508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2341" y="2394451"/>
            <a:ext cx="10006904"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·河北模拟预测型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对下列现象或做法的解释不正确的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露置在空气中的膨化食品变得不再松脆——可能吸收了空气中的水分</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油罐车尾部拖在地上的铁链——将产生的静电转移到大地</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在烧煤火的室内放一盆水——防止一氧化碳中毒</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船闸——连通器的</a:t>
            </a:r>
            <a:r>
              <a:rPr lang="zh-CN" altLang="zh-CN" sz="2400" b="1" dirty="0" smtClean="0">
                <a:latin typeface="宋体" pitchFamily="2" charset="-122"/>
                <a:ea typeface="宋体" pitchFamily="2" charset="-122"/>
              </a:rPr>
              <a:t>原理</a:t>
            </a:r>
            <a:endParaRPr lang="zh-CN" altLang="zh-CN" sz="2400" b="1" dirty="0">
              <a:latin typeface="宋体" pitchFamily="2" charset="-122"/>
              <a:ea typeface="宋体" pitchFamily="2" charset="-122"/>
            </a:endParaRPr>
          </a:p>
        </p:txBody>
      </p:sp>
      <p:sp>
        <p:nvSpPr>
          <p:cNvPr id="4" name="矩形 3"/>
          <p:cNvSpPr/>
          <p:nvPr/>
        </p:nvSpPr>
        <p:spPr>
          <a:xfrm>
            <a:off x="9876675" y="2499449"/>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5" name="组合 4"/>
          <p:cNvGrpSpPr/>
          <p:nvPr/>
        </p:nvGrpSpPr>
        <p:grpSpPr>
          <a:xfrm>
            <a:off x="8071557" y="824822"/>
            <a:ext cx="1746910" cy="457900"/>
            <a:chOff x="8480182" y="1575737"/>
            <a:chExt cx="1678579" cy="520692"/>
          </a:xfrm>
        </p:grpSpPr>
        <p:sp>
          <p:nvSpPr>
            <p:cNvPr id="6" name="圆角矩形 5">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06498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7206" y="1543697"/>
            <a:ext cx="4644934" cy="627895"/>
            <a:chOff x="1034884" y="629878"/>
            <a:chExt cx="4399993" cy="627895"/>
          </a:xfrm>
        </p:grpSpPr>
        <p:sp>
          <p:nvSpPr>
            <p:cNvPr id="17" name="圆角矩形 6">
              <a:hlinkClick r:id=""/>
            </p:cNvPr>
            <p:cNvSpPr/>
            <p:nvPr>
              <p:custDataLst>
                <p:tags r:id="rId1"/>
              </p:custDataLst>
            </p:nvPr>
          </p:nvSpPr>
          <p:spPr>
            <a:xfrm flipH="1">
              <a:off x="2642682" y="664479"/>
              <a:ext cx="2792195"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理化图形拼接</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题</a:t>
              </a:r>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型二</a:t>
              </a:r>
              <a:endParaRPr lang="en-US" altLang="zh-CN" sz="24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539115" y="2306972"/>
            <a:ext cx="997229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·石家庄长安区模拟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如图所示实验的分析不正确的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12" name="矩形 11"/>
          <p:cNvSpPr/>
          <p:nvPr/>
        </p:nvSpPr>
        <p:spPr>
          <a:xfrm>
            <a:off x="9594165" y="2399304"/>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20" name="HX+2LX01.eps" descr="id:2147509336;FounderCES"/>
          <p:cNvPicPr/>
          <p:nvPr/>
        </p:nvPicPr>
        <p:blipFill>
          <a:blip r:embed="rId4"/>
          <a:stretch>
            <a:fillRect/>
          </a:stretch>
        </p:blipFill>
        <p:spPr>
          <a:xfrm>
            <a:off x="1228538" y="3271706"/>
            <a:ext cx="4296722" cy="2139192"/>
          </a:xfrm>
          <a:prstGeom prst="rect">
            <a:avLst/>
          </a:prstGeom>
        </p:spPr>
      </p:pic>
      <p:pic>
        <p:nvPicPr>
          <p:cNvPr id="21" name="HX+2LX01A.eps" descr="id:2147509343;FounderCES"/>
          <p:cNvPicPr/>
          <p:nvPr/>
        </p:nvPicPr>
        <p:blipFill>
          <a:blip r:embed="rId5"/>
          <a:stretch>
            <a:fillRect/>
          </a:stretch>
        </p:blipFill>
        <p:spPr>
          <a:xfrm>
            <a:off x="5861812" y="3158455"/>
            <a:ext cx="4263700" cy="2252443"/>
          </a:xfrm>
          <a:prstGeom prst="rect">
            <a:avLst/>
          </a:prstGeom>
        </p:spPr>
      </p:pic>
      <p:grpSp>
        <p:nvGrpSpPr>
          <p:cNvPr id="22" name="组合 21"/>
          <p:cNvGrpSpPr/>
          <p:nvPr/>
        </p:nvGrpSpPr>
        <p:grpSpPr>
          <a:xfrm>
            <a:off x="8071557" y="824822"/>
            <a:ext cx="1746910" cy="457900"/>
            <a:chOff x="8480182" y="1575737"/>
            <a:chExt cx="1678579" cy="520692"/>
          </a:xfrm>
        </p:grpSpPr>
        <p:sp>
          <p:nvSpPr>
            <p:cNvPr id="23" name="圆角矩形 2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14529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20" y="1025763"/>
            <a:ext cx="9552428" cy="1200329"/>
          </a:xfrm>
          <a:prstGeom prst="rect">
            <a:avLst/>
          </a:prstGeom>
          <a:noFill/>
        </p:spPr>
        <p:txBody>
          <a:bodyPr wrap="square" rtlCol="0">
            <a:spAutoFit/>
          </a:bodyPr>
          <a:lstStyle/>
          <a:p>
            <a:pPr>
              <a:lnSpc>
                <a:spcPct val="1500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a:t>
            </a:r>
            <a:r>
              <a:rPr lang="zh-CN" altLang="en-US" sz="2400" b="1" dirty="0" smtClean="0">
                <a:solidFill>
                  <a:schemeClr val="accent2"/>
                </a:solidFill>
                <a:latin typeface="黑体" panose="02010609060101010101" pitchFamily="49" charset="-122"/>
                <a:ea typeface="黑体" panose="02010609060101010101" pitchFamily="49" charset="-122"/>
                <a:sym typeface="+mn-ea"/>
              </a:rPr>
              <a:t>演练</a:t>
            </a:r>
            <a:endParaRPr lang="en-US" altLang="zh-CN" sz="2400" b="1" dirty="0" smtClean="0">
              <a:solidFill>
                <a:schemeClr val="accent2"/>
              </a:solidFill>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1</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·保定二模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如图所示实验中得出的结论不正确的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2" name="矩形 21"/>
          <p:cNvSpPr/>
          <p:nvPr/>
        </p:nvSpPr>
        <p:spPr>
          <a:xfrm>
            <a:off x="9087239" y="1695778"/>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2" name="HX+2LX02.eps" descr="id:2147509367;FounderCES"/>
          <p:cNvPicPr/>
          <p:nvPr/>
        </p:nvPicPr>
        <p:blipFill>
          <a:blip r:embed="rId2"/>
          <a:stretch>
            <a:fillRect/>
          </a:stretch>
        </p:blipFill>
        <p:spPr>
          <a:xfrm>
            <a:off x="3341721" y="2226092"/>
            <a:ext cx="4015423" cy="4320330"/>
          </a:xfrm>
          <a:prstGeom prst="rect">
            <a:avLst/>
          </a:prstGeom>
        </p:spPr>
      </p:pic>
      <p:grpSp>
        <p:nvGrpSpPr>
          <p:cNvPr id="13" name="组合 12"/>
          <p:cNvGrpSpPr/>
          <p:nvPr/>
        </p:nvGrpSpPr>
        <p:grpSpPr>
          <a:xfrm>
            <a:off x="8071557" y="824822"/>
            <a:ext cx="1746910" cy="457900"/>
            <a:chOff x="8480182" y="1575737"/>
            <a:chExt cx="1678579" cy="520692"/>
          </a:xfrm>
        </p:grpSpPr>
        <p:sp>
          <p:nvSpPr>
            <p:cNvPr id="14" name="圆角矩形 13">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86696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20" y="1441261"/>
            <a:ext cx="10282270"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·石家庄十八县联考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下列实验设计不能达到实验目的的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2" name="矩形 21"/>
          <p:cNvSpPr/>
          <p:nvPr/>
        </p:nvSpPr>
        <p:spPr>
          <a:xfrm>
            <a:off x="10037396" y="1533594"/>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5" name="HX+2LX03.eps" descr="id:2147509374;FounderCES"/>
          <p:cNvPicPr/>
          <p:nvPr/>
        </p:nvPicPr>
        <p:blipFill>
          <a:blip r:embed="rId2"/>
          <a:stretch>
            <a:fillRect/>
          </a:stretch>
        </p:blipFill>
        <p:spPr>
          <a:xfrm>
            <a:off x="3299859" y="2226092"/>
            <a:ext cx="4418014" cy="3975962"/>
          </a:xfrm>
          <a:prstGeom prst="rect">
            <a:avLst/>
          </a:prstGeom>
        </p:spPr>
      </p:pic>
      <p:grpSp>
        <p:nvGrpSpPr>
          <p:cNvPr id="6" name="组合 5"/>
          <p:cNvGrpSpPr/>
          <p:nvPr/>
        </p:nvGrpSpPr>
        <p:grpSpPr>
          <a:xfrm>
            <a:off x="8071557" y="824822"/>
            <a:ext cx="1746910" cy="457900"/>
            <a:chOff x="8480182" y="1575737"/>
            <a:chExt cx="1678579" cy="520692"/>
          </a:xfrm>
        </p:grpSpPr>
        <p:sp>
          <p:nvSpPr>
            <p:cNvPr id="7" name="圆角矩形 6">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90943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20" y="1344978"/>
            <a:ext cx="9552428" cy="55976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·张家口桥东区模拟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对如图所示的实验分析不正确的是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2" name="矩形 21"/>
          <p:cNvSpPr/>
          <p:nvPr/>
        </p:nvSpPr>
        <p:spPr>
          <a:xfrm>
            <a:off x="9708024" y="1462599"/>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04.eps" descr="id:2147509381;FounderCES"/>
          <p:cNvPicPr/>
          <p:nvPr/>
        </p:nvPicPr>
        <p:blipFill>
          <a:blip r:embed="rId2"/>
          <a:stretch>
            <a:fillRect/>
          </a:stretch>
        </p:blipFill>
        <p:spPr>
          <a:xfrm>
            <a:off x="3433531" y="1995259"/>
            <a:ext cx="4158505" cy="4413930"/>
          </a:xfrm>
          <a:prstGeom prst="rect">
            <a:avLst/>
          </a:prstGeom>
        </p:spPr>
      </p:pic>
      <p:grpSp>
        <p:nvGrpSpPr>
          <p:cNvPr id="5" name="组合 4"/>
          <p:cNvGrpSpPr/>
          <p:nvPr/>
        </p:nvGrpSpPr>
        <p:grpSpPr>
          <a:xfrm>
            <a:off x="8071557" y="824822"/>
            <a:ext cx="1746910" cy="457900"/>
            <a:chOff x="8480182" y="1575737"/>
            <a:chExt cx="1678579" cy="520692"/>
          </a:xfrm>
        </p:grpSpPr>
        <p:sp>
          <p:nvSpPr>
            <p:cNvPr id="6" name="圆角矩形 5">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34980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20" y="1579761"/>
            <a:ext cx="9552428"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·河北模拟预测型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下列实验基本操作错误的是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2" name="矩形 21"/>
          <p:cNvSpPr/>
          <p:nvPr/>
        </p:nvSpPr>
        <p:spPr>
          <a:xfrm>
            <a:off x="8491621" y="1672093"/>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05.eps" descr="id:2147509388;FounderCES"/>
          <p:cNvPicPr/>
          <p:nvPr/>
        </p:nvPicPr>
        <p:blipFill>
          <a:blip r:embed="rId2"/>
          <a:stretch>
            <a:fillRect/>
          </a:stretch>
        </p:blipFill>
        <p:spPr>
          <a:xfrm>
            <a:off x="3459829" y="2309981"/>
            <a:ext cx="3821816" cy="3839148"/>
          </a:xfrm>
          <a:prstGeom prst="rect">
            <a:avLst/>
          </a:prstGeom>
        </p:spPr>
      </p:pic>
      <p:grpSp>
        <p:nvGrpSpPr>
          <p:cNvPr id="5" name="组合 4"/>
          <p:cNvGrpSpPr/>
          <p:nvPr/>
        </p:nvGrpSpPr>
        <p:grpSpPr>
          <a:xfrm>
            <a:off x="8071557" y="824822"/>
            <a:ext cx="1746910" cy="457900"/>
            <a:chOff x="8480182" y="1575737"/>
            <a:chExt cx="1678579" cy="520692"/>
          </a:xfrm>
        </p:grpSpPr>
        <p:sp>
          <p:nvSpPr>
            <p:cNvPr id="6" name="圆角矩形 5">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34980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7887" y="1217377"/>
            <a:ext cx="8414502"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对如图所示实验分析不正确的是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2" name="矩形 21"/>
          <p:cNvSpPr/>
          <p:nvPr/>
        </p:nvSpPr>
        <p:spPr>
          <a:xfrm>
            <a:off x="8147672" y="1309709"/>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06.eps" descr="id:2147509395;FounderCES"/>
          <p:cNvPicPr/>
          <p:nvPr/>
        </p:nvPicPr>
        <p:blipFill>
          <a:blip r:embed="rId2"/>
          <a:stretch>
            <a:fillRect/>
          </a:stretch>
        </p:blipFill>
        <p:spPr>
          <a:xfrm>
            <a:off x="3109337" y="1863708"/>
            <a:ext cx="4264585" cy="4570648"/>
          </a:xfrm>
          <a:prstGeom prst="rect">
            <a:avLst/>
          </a:prstGeom>
        </p:spPr>
      </p:pic>
      <p:grpSp>
        <p:nvGrpSpPr>
          <p:cNvPr id="5" name="组合 4"/>
          <p:cNvGrpSpPr/>
          <p:nvPr/>
        </p:nvGrpSpPr>
        <p:grpSpPr>
          <a:xfrm>
            <a:off x="8071557" y="824822"/>
            <a:ext cx="1746910" cy="457900"/>
            <a:chOff x="8480182" y="1575737"/>
            <a:chExt cx="1678579" cy="520692"/>
          </a:xfrm>
        </p:grpSpPr>
        <p:sp>
          <p:nvSpPr>
            <p:cNvPr id="6" name="圆角矩形 5">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34980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5" name="文本框 4"/>
          <p:cNvSpPr txBox="1"/>
          <p:nvPr/>
        </p:nvSpPr>
        <p:spPr>
          <a:xfrm>
            <a:off x="1644750" y="3302416"/>
            <a:ext cx="2849714" cy="769441"/>
          </a:xfrm>
          <a:prstGeom prst="rect">
            <a:avLst/>
          </a:prstGeom>
          <a:noFill/>
        </p:spPr>
        <p:txBody>
          <a:bodyPr wrap="square" rtlCol="0">
            <a:spAutoFit/>
          </a:bodyPr>
          <a:lstStyle/>
          <a:p>
            <a:pPr algn="ctr"/>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融合</a:t>
            </a:r>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型</a:t>
            </a:r>
            <a:endPar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1" name="椭圆 20">
            <a:extLst>
              <a:ext uri="{FF2B5EF4-FFF2-40B4-BE49-F238E27FC236}">
                <a16:creationId xmlns="" xmlns:a16="http://schemas.microsoft.com/office/drawing/2014/main" id="{097CE391-17D6-1348-B001-A9F01EE6070D}"/>
              </a:ext>
            </a:extLst>
          </p:cNvPr>
          <p:cNvSpPr/>
          <p:nvPr/>
        </p:nvSpPr>
        <p:spPr>
          <a:xfrm>
            <a:off x="5905399" y="353372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2" name="椭圆 21">
            <a:extLst>
              <a:ext uri="{FF2B5EF4-FFF2-40B4-BE49-F238E27FC236}">
                <a16:creationId xmlns="" xmlns:a16="http://schemas.microsoft.com/office/drawing/2014/main" id="{62E685FC-60A4-F341-ABC6-326D6EC66351}"/>
              </a:ext>
            </a:extLst>
          </p:cNvPr>
          <p:cNvSpPr/>
          <p:nvPr/>
        </p:nvSpPr>
        <p:spPr>
          <a:xfrm>
            <a:off x="5905399" y="4347978"/>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5" name="椭圆 24">
            <a:extLst>
              <a:ext uri="{FF2B5EF4-FFF2-40B4-BE49-F238E27FC236}">
                <a16:creationId xmlns="" xmlns:a16="http://schemas.microsoft.com/office/drawing/2014/main" id="{91268E62-9D62-0C45-97A7-822B59A67255}"/>
              </a:ext>
            </a:extLst>
          </p:cNvPr>
          <p:cNvSpPr/>
          <p:nvPr/>
        </p:nvSpPr>
        <p:spPr>
          <a:xfrm>
            <a:off x="5918267" y="2855677"/>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nvGrpSpPr>
          <p:cNvPr id="16" name="组合 15"/>
          <p:cNvGrpSpPr/>
          <p:nvPr/>
        </p:nvGrpSpPr>
        <p:grpSpPr>
          <a:xfrm>
            <a:off x="4760065" y="2799876"/>
            <a:ext cx="5659062" cy="1936443"/>
            <a:chOff x="3559940" y="2100735"/>
            <a:chExt cx="5659062" cy="1936443"/>
          </a:xfrm>
        </p:grpSpPr>
        <p:sp>
          <p:nvSpPr>
            <p:cNvPr id="18" name="文本框 2">
              <a:hlinkClick r:id="rId2" action="ppaction://hlinksldjump"/>
            </p:cNvPr>
            <p:cNvSpPr txBox="1"/>
            <p:nvPr/>
          </p:nvSpPr>
          <p:spPr>
            <a:xfrm>
              <a:off x="3559940" y="2100735"/>
              <a:ext cx="5130555"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理化共性知识融合</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0" y="2778783"/>
              <a:ext cx="3603759"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科学方法</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575513"/>
              <a:ext cx="5659062"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prstClr val="black"/>
                  </a:solidFill>
                  <a:latin typeface="黑体" panose="02010609060101010101" pitchFamily="49" charset="-122"/>
                  <a:ea typeface="黑体" panose="02010609060101010101" pitchFamily="49" charset="-122"/>
                  <a:sym typeface="宋体" panose="02010600030101010101" pitchFamily="2" charset="-122"/>
                </a:rPr>
                <a:t>教材</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中的实验或兴趣小实验</a:t>
              </a:r>
              <a:endParaRPr lang="zh-CN" altLang="zh-CN" sz="2400" dirty="0">
                <a:solidFill>
                  <a:prstClr val="black"/>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40866608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14561" y="2370734"/>
            <a:ext cx="5257065" cy="627895"/>
            <a:chOff x="1034884" y="629878"/>
            <a:chExt cx="5257065" cy="627895"/>
          </a:xfrm>
        </p:grpSpPr>
        <p:sp>
          <p:nvSpPr>
            <p:cNvPr id="17" name="圆角矩形 6">
              <a:hlinkClick r:id=""/>
            </p:cNvPr>
            <p:cNvSpPr/>
            <p:nvPr>
              <p:custDataLst>
                <p:tags r:id="rId1"/>
              </p:custDataLst>
            </p:nvPr>
          </p:nvSpPr>
          <p:spPr>
            <a:xfrm flipH="1">
              <a:off x="2642675" y="664479"/>
              <a:ext cx="364927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理化共性知识融合</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题</a:t>
              </a:r>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640396" y="3111314"/>
            <a:ext cx="1101191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一般包括</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分子性质、能源分类、能量转化、天平的使用、物质的分类等。</a:t>
            </a:r>
          </a:p>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·石家庄长安区模拟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用微粒观点对下列事例解释不正确的是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金刚石与石墨的物理性质不同——原子结构不同</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两个表面光滑的铅块相互压紧后会粘在一起——原子间有引力</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二氧化碳和一氧化碳化学性质不同——分子构成不同</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饭菜加热后香味更浓——温度越高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分子热运动越</a:t>
            </a:r>
            <a:r>
              <a:rPr lang="zh-CN" altLang="zh-CN" sz="2400" b="1" dirty="0" smtClean="0">
                <a:latin typeface="宋体" pitchFamily="2" charset="-122"/>
                <a:ea typeface="宋体" pitchFamily="2" charset="-122"/>
              </a:rPr>
              <a:t>剧烈</a:t>
            </a:r>
            <a:r>
              <a:rPr lang="zh-CN"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28" name="矩形 27"/>
          <p:cNvSpPr/>
          <p:nvPr/>
        </p:nvSpPr>
        <p:spPr>
          <a:xfrm>
            <a:off x="10670477" y="3632266"/>
            <a:ext cx="436868" cy="579967"/>
          </a:xfrm>
          <a:prstGeom prst="rect">
            <a:avLst/>
          </a:prstGeom>
        </p:spPr>
        <p:txBody>
          <a:bodyPr wrap="square">
            <a:spAutoFit/>
          </a:bodyPr>
          <a:lstStyle/>
          <a:p>
            <a:pPr>
              <a:lnSpc>
                <a:spcPct val="150000"/>
              </a:lnSpc>
            </a:pPr>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29" name="组合 28"/>
          <p:cNvGrpSpPr/>
          <p:nvPr/>
        </p:nvGrpSpPr>
        <p:grpSpPr>
          <a:xfrm>
            <a:off x="8071557" y="824822"/>
            <a:ext cx="1746910" cy="457900"/>
            <a:chOff x="8480182" y="1575737"/>
            <a:chExt cx="1678579" cy="520692"/>
          </a:xfrm>
        </p:grpSpPr>
        <p:sp>
          <p:nvSpPr>
            <p:cNvPr id="30" name="圆角矩形 29">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9">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109473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3009" y="2213430"/>
            <a:ext cx="9176393"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·保定二模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下列现象用分子动理论解释正确的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石灰石能被粉碎成粉末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说明分子很小</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空气能被压缩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说明分子间有引力</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“破镜不能重圆”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说明分子间有斥力</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品红在水中扩散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说明分子做无规则</a:t>
            </a:r>
            <a:r>
              <a:rPr lang="zh-CN" altLang="zh-CN" sz="2400" b="1" dirty="0" smtClean="0">
                <a:latin typeface="宋体" pitchFamily="2" charset="-122"/>
                <a:ea typeface="宋体" pitchFamily="2" charset="-122"/>
              </a:rPr>
              <a:t>运动</a:t>
            </a:r>
            <a:endParaRPr lang="zh-CN" altLang="zh-CN" sz="2400" b="1" dirty="0">
              <a:latin typeface="宋体" pitchFamily="2" charset="-122"/>
              <a:ea typeface="宋体" pitchFamily="2" charset="-122"/>
            </a:endParaRPr>
          </a:p>
        </p:txBody>
      </p:sp>
      <p:sp>
        <p:nvSpPr>
          <p:cNvPr id="10" name="矩形 9"/>
          <p:cNvSpPr/>
          <p:nvPr/>
        </p:nvSpPr>
        <p:spPr>
          <a:xfrm>
            <a:off x="9046165" y="2835009"/>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190383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87843" y="830688"/>
            <a:ext cx="11047019" cy="5632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①</a:t>
            </a:r>
            <a:r>
              <a:rPr lang="zh-CN" altLang="zh-CN" sz="2400" b="1" dirty="0">
                <a:latin typeface="宋体" pitchFamily="2" charset="-122"/>
                <a:ea typeface="宋体" pitchFamily="2" charset="-122"/>
              </a:rPr>
              <a:t>考查物理化学共性知识点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如分子性质应用、能源及能量转化、环保知识、天平使用、物质分类、变化及性质区分</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②</a:t>
            </a:r>
            <a:r>
              <a:rPr lang="zh-CN" altLang="zh-CN" sz="2400" b="1" dirty="0">
                <a:latin typeface="宋体" pitchFamily="2" charset="-122"/>
                <a:ea typeface="宋体" pitchFamily="2" charset="-122"/>
              </a:rPr>
              <a:t>考查科学方法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控制变量法等。</a:t>
            </a:r>
          </a:p>
          <a:p>
            <a:pPr>
              <a:lnSpc>
                <a:spcPct val="1500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兴趣小实验或教材演示实验等</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smtClean="0">
                <a:solidFill>
                  <a:schemeClr val="accent2"/>
                </a:solidFill>
                <a:latin typeface="黑体" panose="02010609060101010101" pitchFamily="49" charset="-122"/>
                <a:ea typeface="黑体" panose="02010609060101010101" pitchFamily="49" charset="-122"/>
              </a:rPr>
              <a:t>方法</a:t>
            </a:r>
            <a:r>
              <a:rPr lang="zh-CN" altLang="en-US" sz="2400" b="1" dirty="0" smtClean="0">
                <a:solidFill>
                  <a:schemeClr val="accent2"/>
                </a:solidFill>
                <a:latin typeface="黑体" panose="02010609060101010101" pitchFamily="49" charset="-122"/>
                <a:ea typeface="黑体" panose="02010609060101010101" pitchFamily="49" charset="-122"/>
              </a:rPr>
              <a:t>指导</a:t>
            </a:r>
            <a:endParaRPr lang="en-US" altLang="zh-CN" sz="2400" b="1" dirty="0" smtClean="0">
              <a:solidFill>
                <a:schemeClr val="accent2"/>
              </a:solidFill>
              <a:latin typeface="黑体" panose="02010609060101010101" pitchFamily="49" charset="-122"/>
              <a:ea typeface="黑体" panose="02010609060101010101" pitchFamily="49" charset="-122"/>
            </a:endParaRPr>
          </a:p>
          <a:p>
            <a:pPr>
              <a:lnSpc>
                <a:spcPct val="150000"/>
              </a:lnSpc>
            </a:pPr>
            <a:r>
              <a:rPr lang="zh-CN" altLang="zh-CN" sz="2400" b="1" dirty="0">
                <a:latin typeface="宋体" pitchFamily="2" charset="-122"/>
                <a:ea typeface="宋体" pitchFamily="2" charset="-122"/>
              </a:rPr>
              <a:t>解题时要认真分析题目所给信息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联想与物理和化学相关的概念、规律及学科研究问题的方法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进行全面地综合分析与判断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从而找到分析和解决问题的途径</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a:latin typeface="黑体" pitchFamily="49" charset="-122"/>
                <a:ea typeface="黑体" pitchFamily="49" charset="-122"/>
              </a:rPr>
              <a:t>1.</a:t>
            </a:r>
            <a:r>
              <a:rPr lang="zh-CN" altLang="zh-CN" sz="2400" b="1" dirty="0">
                <a:latin typeface="黑体" pitchFamily="49" charset="-122"/>
                <a:ea typeface="黑体" pitchFamily="49" charset="-122"/>
              </a:rPr>
              <a:t>理化实验题常用到的思想方法</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控制变量法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对比法</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控制变量法是进行实验方案设计的常用方法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如果受多个因素的影响</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就控制其他</a:t>
            </a:r>
            <a:endParaRPr lang="en-US"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42085616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4561" y="1199788"/>
            <a:ext cx="10594132" cy="2580835"/>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·河北模拟预测型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下列情况与原理对应正确的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墨水滴在热水中更快散开——分子间存在斥力</a:t>
            </a:r>
          </a:p>
          <a:p>
            <a:pPr>
              <a:lnSpc>
                <a:spcPts val="4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气体容易被压缩——分子不停地做无规则的运动</a:t>
            </a:r>
          </a:p>
          <a:p>
            <a:pPr>
              <a:lnSpc>
                <a:spcPts val="4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两表面干净的铅柱压紧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过段时间“粘”在一起——原子间存在引力</a:t>
            </a:r>
          </a:p>
          <a:p>
            <a:pPr>
              <a:lnSpc>
                <a:spcPts val="4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把与水面接触的玻璃板稍微向上拉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测力计示数变大——分子间存在</a:t>
            </a:r>
            <a:r>
              <a:rPr lang="zh-CN" altLang="zh-CN" sz="2400" b="1" dirty="0" smtClean="0">
                <a:latin typeface="宋体" pitchFamily="2" charset="-122"/>
                <a:ea typeface="宋体" pitchFamily="2" charset="-122"/>
              </a:rPr>
              <a:t>空隙</a:t>
            </a:r>
            <a:endParaRPr lang="zh-CN" altLang="zh-CN" sz="2400" b="1" dirty="0">
              <a:latin typeface="宋体" pitchFamily="2" charset="-122"/>
              <a:ea typeface="宋体" pitchFamily="2" charset="-122"/>
            </a:endParaRPr>
          </a:p>
        </p:txBody>
      </p:sp>
      <p:sp>
        <p:nvSpPr>
          <p:cNvPr id="10" name="矩形 9"/>
          <p:cNvSpPr/>
          <p:nvPr/>
        </p:nvSpPr>
        <p:spPr>
          <a:xfrm>
            <a:off x="8786106" y="1291435"/>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4" name="TextBox 3"/>
          <p:cNvSpPr txBox="1"/>
          <p:nvPr/>
        </p:nvSpPr>
        <p:spPr>
          <a:xfrm>
            <a:off x="764560" y="3901977"/>
            <a:ext cx="10359241" cy="2580835"/>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·张家口宣化区模拟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用分子的观点解释下列事实</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水结成冰——分子停止运动</a:t>
            </a:r>
          </a:p>
          <a:p>
            <a:pPr>
              <a:lnSpc>
                <a:spcPts val="4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酒精挥发——酒精分子体积增大</a:t>
            </a:r>
          </a:p>
          <a:p>
            <a:pPr>
              <a:lnSpc>
                <a:spcPts val="4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一氧化碳、二氧化碳的化学性质不同——分子构成不同</a:t>
            </a:r>
          </a:p>
          <a:p>
            <a:pPr>
              <a:lnSpc>
                <a:spcPts val="4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塑料吸盘“吸”在平滑的墙面上——分子间存在</a:t>
            </a:r>
            <a:r>
              <a:rPr lang="zh-CN" altLang="zh-CN" sz="2400" b="1" dirty="0" smtClean="0">
                <a:latin typeface="宋体" pitchFamily="2" charset="-122"/>
                <a:ea typeface="宋体" pitchFamily="2" charset="-122"/>
              </a:rPr>
              <a:t>引力</a:t>
            </a:r>
            <a:endParaRPr lang="zh-CN" altLang="zh-CN" sz="2400" b="1" dirty="0">
              <a:latin typeface="宋体" pitchFamily="2" charset="-122"/>
              <a:ea typeface="宋体" pitchFamily="2" charset="-122"/>
            </a:endParaRPr>
          </a:p>
        </p:txBody>
      </p:sp>
      <p:sp>
        <p:nvSpPr>
          <p:cNvPr id="5" name="矩形 4"/>
          <p:cNvSpPr/>
          <p:nvPr/>
        </p:nvSpPr>
        <p:spPr>
          <a:xfrm>
            <a:off x="10163299" y="3899165"/>
            <a:ext cx="448604" cy="549189"/>
          </a:xfrm>
          <a:prstGeom prst="rect">
            <a:avLst/>
          </a:prstGeom>
        </p:spPr>
        <p:txBody>
          <a:bodyPr wrap="square">
            <a:spAutoFit/>
          </a:bodyPr>
          <a:lstStyle/>
          <a:p>
            <a:pPr>
              <a:lnSpc>
                <a:spcPts val="4000"/>
              </a:lnSpc>
            </a:pPr>
            <a:r>
              <a:rPr lang="en-US" altLang="zh-CN" sz="2400" b="1" dirty="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21027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4502" y="1309229"/>
            <a:ext cx="11333527" cy="2580835"/>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用分子的相关知识解释下列生活中的现象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其中错误的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“酒香不怕巷子深”</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说明分子在不停运动</a:t>
            </a:r>
          </a:p>
          <a:p>
            <a:pPr>
              <a:lnSpc>
                <a:spcPts val="4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破碎的玻璃无法复原——分子间存在斥力</a:t>
            </a:r>
          </a:p>
          <a:p>
            <a:pPr>
              <a:lnSpc>
                <a:spcPts val="4000"/>
              </a:lnSpc>
            </a:pPr>
            <a:r>
              <a:rPr lang="en-US" altLang="zh-CN" sz="2400" b="1" dirty="0">
                <a:latin typeface="宋体" pitchFamily="2" charset="-122"/>
                <a:ea typeface="宋体" pitchFamily="2" charset="-122"/>
              </a:rPr>
              <a:t>C.20 mL</a:t>
            </a:r>
            <a:r>
              <a:rPr lang="zh-CN" altLang="zh-CN" sz="2400" b="1" dirty="0">
                <a:latin typeface="宋体" pitchFamily="2" charset="-122"/>
                <a:ea typeface="宋体" pitchFamily="2" charset="-122"/>
              </a:rPr>
              <a:t>酒精和</a:t>
            </a:r>
            <a:r>
              <a:rPr lang="en-US" altLang="zh-CN" sz="2400" b="1" dirty="0">
                <a:latin typeface="宋体" pitchFamily="2" charset="-122"/>
                <a:ea typeface="宋体" pitchFamily="2" charset="-122"/>
              </a:rPr>
              <a:t>20 mL</a:t>
            </a:r>
            <a:r>
              <a:rPr lang="zh-CN" altLang="zh-CN" sz="2400" b="1" dirty="0">
                <a:latin typeface="宋体" pitchFamily="2" charset="-122"/>
                <a:ea typeface="宋体" pitchFamily="2" charset="-122"/>
              </a:rPr>
              <a:t>水混合后体积小于</a:t>
            </a:r>
            <a:r>
              <a:rPr lang="en-US" altLang="zh-CN" sz="2400" b="1" dirty="0">
                <a:latin typeface="宋体" pitchFamily="2" charset="-122"/>
                <a:ea typeface="宋体" pitchFamily="2" charset="-122"/>
              </a:rPr>
              <a:t>40 mL,</a:t>
            </a:r>
            <a:r>
              <a:rPr lang="zh-CN" altLang="zh-CN" sz="2400" b="1" dirty="0">
                <a:latin typeface="宋体" pitchFamily="2" charset="-122"/>
                <a:ea typeface="宋体" pitchFamily="2" charset="-122"/>
              </a:rPr>
              <a:t>说明分子间有间隙</a:t>
            </a:r>
          </a:p>
          <a:p>
            <a:pPr>
              <a:lnSpc>
                <a:spcPts val="4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湿衣服在夏天比冬天容易晾干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说明分子的运动速率随温度升高而</a:t>
            </a:r>
            <a:r>
              <a:rPr lang="zh-CN" altLang="zh-CN" sz="2400" b="1" dirty="0" smtClean="0">
                <a:latin typeface="宋体" pitchFamily="2" charset="-122"/>
                <a:ea typeface="宋体" pitchFamily="2" charset="-122"/>
              </a:rPr>
              <a:t>加快</a:t>
            </a:r>
            <a:endParaRPr lang="zh-CN" altLang="zh-CN" sz="2400" b="1" dirty="0">
              <a:latin typeface="宋体" pitchFamily="2" charset="-122"/>
              <a:ea typeface="宋体" pitchFamily="2" charset="-122"/>
            </a:endParaRPr>
          </a:p>
        </p:txBody>
      </p:sp>
      <p:sp>
        <p:nvSpPr>
          <p:cNvPr id="10" name="矩形 9"/>
          <p:cNvSpPr/>
          <p:nvPr/>
        </p:nvSpPr>
        <p:spPr>
          <a:xfrm>
            <a:off x="11135024" y="1408139"/>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4" name="TextBox 3"/>
          <p:cNvSpPr txBox="1"/>
          <p:nvPr/>
        </p:nvSpPr>
        <p:spPr>
          <a:xfrm>
            <a:off x="504502" y="3984683"/>
            <a:ext cx="10770301" cy="2580835"/>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·唐山滦州市一模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从分子的角度分析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下列解释不合理的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热胀冷缩——分子的间隔随温度变化而改变</a:t>
            </a:r>
          </a:p>
          <a:p>
            <a:pPr>
              <a:lnSpc>
                <a:spcPts val="4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湿衣服在太阳光下更容易晒干——温度越高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分子运动越剧烈</a:t>
            </a:r>
          </a:p>
          <a:p>
            <a:pPr>
              <a:lnSpc>
                <a:spcPts val="4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水壶烧开水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壶盖顶开——分子间空隙变大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分子变大</a:t>
            </a:r>
          </a:p>
          <a:p>
            <a:pPr>
              <a:lnSpc>
                <a:spcPts val="4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防“新冠肺炎”喷洒消毒液后公共场所充满气味——分子在不停地</a:t>
            </a:r>
            <a:r>
              <a:rPr lang="zh-CN" altLang="zh-CN" sz="2400" b="1" dirty="0" smtClean="0">
                <a:latin typeface="宋体" pitchFamily="2" charset="-122"/>
                <a:ea typeface="宋体" pitchFamily="2" charset="-122"/>
              </a:rPr>
              <a:t>运动</a:t>
            </a:r>
            <a:endParaRPr lang="zh-CN" altLang="zh-CN" sz="2400" b="1" dirty="0">
              <a:latin typeface="宋体" pitchFamily="2" charset="-122"/>
              <a:ea typeface="宋体" pitchFamily="2" charset="-122"/>
            </a:endParaRPr>
          </a:p>
        </p:txBody>
      </p:sp>
      <p:sp>
        <p:nvSpPr>
          <p:cNvPr id="5" name="矩形 4"/>
          <p:cNvSpPr/>
          <p:nvPr/>
        </p:nvSpPr>
        <p:spPr>
          <a:xfrm>
            <a:off x="9911630" y="4052070"/>
            <a:ext cx="448604" cy="461665"/>
          </a:xfrm>
          <a:prstGeom prst="rect">
            <a:avLst/>
          </a:prstGeom>
        </p:spPr>
        <p:txBody>
          <a:bodyPr wrap="square">
            <a:spAutoFit/>
          </a:bodyPr>
          <a:lstStyle/>
          <a:p>
            <a:r>
              <a:rPr lang="en-US" altLang="zh-CN" sz="2400" b="1" dirty="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99595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14561" y="1633276"/>
            <a:ext cx="4132940" cy="627895"/>
            <a:chOff x="1034884" y="629878"/>
            <a:chExt cx="4132940" cy="627895"/>
          </a:xfrm>
        </p:grpSpPr>
        <p:sp>
          <p:nvSpPr>
            <p:cNvPr id="17" name="圆角矩形 6">
              <a:hlinkClick r:id=""/>
            </p:cNvPr>
            <p:cNvSpPr/>
            <p:nvPr>
              <p:custDataLst>
                <p:tags r:id="rId1"/>
              </p:custDataLst>
            </p:nvPr>
          </p:nvSpPr>
          <p:spPr>
            <a:xfrm flipH="1">
              <a:off x="2642677" y="664479"/>
              <a:ext cx="2525147"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科学方法</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665561" y="2399084"/>
            <a:ext cx="1079380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一般出现在中考第</a:t>
            </a:r>
            <a:r>
              <a:rPr lang="en-US" altLang="zh-CN" sz="2400" b="1" dirty="0">
                <a:latin typeface="宋体" pitchFamily="2" charset="-122"/>
                <a:ea typeface="宋体" pitchFamily="2" charset="-122"/>
              </a:rPr>
              <a:t>13</a:t>
            </a:r>
            <a:r>
              <a:rPr lang="zh-CN" altLang="zh-CN" sz="2400" b="1" dirty="0">
                <a:latin typeface="宋体" pitchFamily="2" charset="-122"/>
                <a:ea typeface="宋体" pitchFamily="2" charset="-122"/>
              </a:rPr>
              <a:t>小题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化学部分多为第</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小题。</a:t>
            </a:r>
          </a:p>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·石家庄长安区模拟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分类是学习和研究科学的常用方法。下列分类正确的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碳、铁、氧属于人体的常量元素</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氯化钠、氯酸钾、硫酸铜都属于盐</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冰、玻璃、石蜡都是晶体</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盐水、大地、陶瓷都是</a:t>
            </a:r>
            <a:r>
              <a:rPr lang="zh-CN" altLang="zh-CN" sz="2400" b="1" dirty="0" smtClean="0">
                <a:latin typeface="宋体" pitchFamily="2" charset="-122"/>
                <a:ea typeface="宋体" pitchFamily="2" charset="-122"/>
              </a:rPr>
              <a:t>导体</a:t>
            </a:r>
            <a:r>
              <a:rPr lang="zh-CN"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28" name="矩形 27"/>
          <p:cNvSpPr/>
          <p:nvPr/>
        </p:nvSpPr>
        <p:spPr>
          <a:xfrm>
            <a:off x="2230832" y="3472875"/>
            <a:ext cx="436868" cy="579967"/>
          </a:xfrm>
          <a:prstGeom prst="rect">
            <a:avLst/>
          </a:prstGeom>
        </p:spPr>
        <p:txBody>
          <a:bodyPr wrap="square">
            <a:spAutoFit/>
          </a:bodyPr>
          <a:lstStyle/>
          <a:p>
            <a:pPr>
              <a:lnSpc>
                <a:spcPct val="150000"/>
              </a:lnSpc>
            </a:pPr>
            <a:r>
              <a:rPr lang="en-US" altLang="zh-CN" sz="2400" b="1" dirty="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1" name="组合 10"/>
          <p:cNvGrpSpPr/>
          <p:nvPr/>
        </p:nvGrpSpPr>
        <p:grpSpPr>
          <a:xfrm>
            <a:off x="8071557" y="824822"/>
            <a:ext cx="1746910" cy="457900"/>
            <a:chOff x="8480182" y="1575737"/>
            <a:chExt cx="1678579" cy="520692"/>
          </a:xfrm>
        </p:grpSpPr>
        <p:sp>
          <p:nvSpPr>
            <p:cNvPr id="12" name="圆角矩形 11">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9">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98558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9060" y="1022987"/>
            <a:ext cx="7887321" cy="321113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ts val="4000"/>
              </a:lnSpc>
            </a:pPr>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·保定二模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下列对物质的分类正确的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非晶体—玻璃、石蜡、海波</a:t>
            </a:r>
          </a:p>
          <a:p>
            <a:pPr>
              <a:lnSpc>
                <a:spcPts val="4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混合物—白醋、石灰水、盐酸</a:t>
            </a:r>
          </a:p>
          <a:p>
            <a:pPr>
              <a:lnSpc>
                <a:spcPts val="4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绝缘体—塑料、橡胶、石墨</a:t>
            </a:r>
          </a:p>
          <a:p>
            <a:pPr>
              <a:lnSpc>
                <a:spcPts val="4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复合肥—硝酸铵、硝酸钾、磷酸氢二</a:t>
            </a:r>
            <a:r>
              <a:rPr lang="zh-CN" altLang="zh-CN" sz="2400" b="1" dirty="0" smtClean="0">
                <a:latin typeface="宋体" pitchFamily="2" charset="-122"/>
                <a:ea typeface="宋体" pitchFamily="2" charset="-122"/>
              </a:rPr>
              <a:t>铵</a:t>
            </a:r>
            <a:endParaRPr lang="zh-CN" altLang="zh-CN" sz="2400" b="1" dirty="0">
              <a:latin typeface="宋体" pitchFamily="2" charset="-122"/>
              <a:ea typeface="宋体" pitchFamily="2" charset="-122"/>
            </a:endParaRPr>
          </a:p>
        </p:txBody>
      </p:sp>
      <p:sp>
        <p:nvSpPr>
          <p:cNvPr id="10" name="矩形 9"/>
          <p:cNvSpPr/>
          <p:nvPr/>
        </p:nvSpPr>
        <p:spPr>
          <a:xfrm>
            <a:off x="7485813" y="1643772"/>
            <a:ext cx="448604" cy="461665"/>
          </a:xfrm>
          <a:prstGeom prst="rect">
            <a:avLst/>
          </a:prstGeom>
        </p:spPr>
        <p:txBody>
          <a:bodyPr wrap="square">
            <a:spAutoFit/>
          </a:bodyPr>
          <a:lstStyle/>
          <a:p>
            <a:r>
              <a:rPr lang="en-US" altLang="zh-CN" sz="2400" b="1" dirty="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4" name="TextBox 3"/>
          <p:cNvSpPr txBox="1"/>
          <p:nvPr/>
        </p:nvSpPr>
        <p:spPr>
          <a:xfrm>
            <a:off x="689060" y="4237059"/>
            <a:ext cx="10652856" cy="2144177"/>
          </a:xfrm>
          <a:prstGeom prst="rect">
            <a:avLst/>
          </a:prstGeom>
          <a:noFill/>
        </p:spPr>
        <p:txBody>
          <a:bodyPr wrap="square" rtlCol="0">
            <a:spAutoFit/>
          </a:bodyPr>
          <a:lstStyle/>
          <a:p>
            <a:pPr>
              <a:lnSpc>
                <a:spcPts val="4000"/>
              </a:lnSpc>
            </a:pP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·石家庄十八县一模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归纳总结是理化学习的重要方法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下列归纳总结正确的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含碳元素的化合物一定是</a:t>
            </a:r>
            <a:r>
              <a:rPr lang="zh-CN" altLang="zh-CN" sz="2400" b="1" dirty="0" smtClean="0">
                <a:latin typeface="宋体" pitchFamily="2" charset="-122"/>
                <a:ea typeface="宋体" pitchFamily="2" charset="-122"/>
              </a:rPr>
              <a:t>有机物</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虚像不能用光屏承接</a:t>
            </a:r>
          </a:p>
          <a:p>
            <a:pPr>
              <a:lnSpc>
                <a:spcPts val="4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催化剂一定能加快化学</a:t>
            </a:r>
            <a:r>
              <a:rPr lang="zh-CN" altLang="zh-CN" sz="2400" b="1" dirty="0" smtClean="0">
                <a:latin typeface="宋体" pitchFamily="2" charset="-122"/>
                <a:ea typeface="宋体" pitchFamily="2" charset="-122"/>
              </a:rPr>
              <a:t>反应速率</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运动的物体一定受到了力的</a:t>
            </a:r>
            <a:r>
              <a:rPr lang="zh-CN" altLang="zh-CN" sz="2400" b="1" dirty="0" smtClean="0">
                <a:latin typeface="宋体" pitchFamily="2" charset="-122"/>
                <a:ea typeface="宋体" pitchFamily="2" charset="-122"/>
              </a:rPr>
              <a:t>作用</a:t>
            </a:r>
            <a:endParaRPr lang="zh-CN" altLang="zh-CN" sz="2400" b="1" dirty="0">
              <a:latin typeface="宋体" pitchFamily="2" charset="-122"/>
              <a:ea typeface="宋体" pitchFamily="2" charset="-122"/>
            </a:endParaRPr>
          </a:p>
        </p:txBody>
      </p:sp>
      <p:sp>
        <p:nvSpPr>
          <p:cNvPr id="5" name="矩形 4"/>
          <p:cNvSpPr/>
          <p:nvPr/>
        </p:nvSpPr>
        <p:spPr>
          <a:xfrm>
            <a:off x="2260870" y="4822115"/>
            <a:ext cx="448604" cy="461665"/>
          </a:xfrm>
          <a:prstGeom prst="rect">
            <a:avLst/>
          </a:prstGeom>
        </p:spPr>
        <p:txBody>
          <a:bodyPr wrap="square">
            <a:spAutoFit/>
          </a:bodyPr>
          <a:lstStyle/>
          <a:p>
            <a:r>
              <a:rPr lang="en-US" altLang="zh-CN" sz="2400" b="1" dirty="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44455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9787" y="2230208"/>
            <a:ext cx="10183072"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·张家口桥东区模拟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分类法是学习的重要方法。下列分类错误的是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可燃性气体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氢气、一氧化碳、氧气</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在水中明显放热的物质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氢氧化钠固体、浓硫酸、生石灰</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导体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盐水、水银、人体、石墨</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撬棒、羊角锤都是省力</a:t>
            </a:r>
            <a:r>
              <a:rPr lang="zh-CN" altLang="zh-CN" sz="2400" b="1" dirty="0" smtClean="0">
                <a:latin typeface="宋体" pitchFamily="2" charset="-122"/>
                <a:ea typeface="宋体" pitchFamily="2" charset="-122"/>
              </a:rPr>
              <a:t>杠杆</a:t>
            </a:r>
            <a:endParaRPr lang="zh-CN" altLang="zh-CN" sz="2400" b="1" dirty="0">
              <a:latin typeface="宋体" pitchFamily="2" charset="-122"/>
              <a:ea typeface="宋体" pitchFamily="2" charset="-122"/>
            </a:endParaRPr>
          </a:p>
        </p:txBody>
      </p:sp>
      <p:sp>
        <p:nvSpPr>
          <p:cNvPr id="10" name="矩形 9"/>
          <p:cNvSpPr/>
          <p:nvPr/>
        </p:nvSpPr>
        <p:spPr>
          <a:xfrm>
            <a:off x="1722576" y="2868095"/>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582822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3009" y="1324197"/>
            <a:ext cx="10216628" cy="507831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“控制变量法”是科学探究中常用的方法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在下列五个实验中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利用此方法的是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探究铁锈蚀的条件</a:t>
            </a: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探究空气中氧气的含量</a:t>
            </a:r>
          </a:p>
          <a:p>
            <a:pPr>
              <a:lnSpc>
                <a:spcPct val="1500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探究电流与电压的关系</a:t>
            </a:r>
          </a:p>
          <a:p>
            <a:pPr>
              <a:lnSpc>
                <a:spcPct val="150000"/>
              </a:lnSpc>
            </a:pPr>
            <a:r>
              <a:rPr lang="en-US" altLang="zh-CN" sz="2400" b="1" dirty="0">
                <a:latin typeface="宋体" pitchFamily="2" charset="-122"/>
                <a:ea typeface="宋体" pitchFamily="2" charset="-122"/>
              </a:rPr>
              <a:t>④</a:t>
            </a:r>
            <a:r>
              <a:rPr lang="zh-CN" altLang="zh-CN" sz="2400" b="1" dirty="0">
                <a:latin typeface="宋体" pitchFamily="2" charset="-122"/>
                <a:ea typeface="宋体" pitchFamily="2" charset="-122"/>
              </a:rPr>
              <a:t>探究影响电阻大小的因素</a:t>
            </a:r>
          </a:p>
          <a:p>
            <a:pPr>
              <a:lnSpc>
                <a:spcPct val="150000"/>
              </a:lnSpc>
            </a:pPr>
            <a:r>
              <a:rPr lang="en-US" altLang="zh-CN" sz="2400" b="1" dirty="0">
                <a:latin typeface="宋体" pitchFamily="2" charset="-122"/>
                <a:ea typeface="宋体" pitchFamily="2" charset="-122"/>
              </a:rPr>
              <a:t>⑤</a:t>
            </a:r>
            <a:r>
              <a:rPr lang="zh-CN" altLang="zh-CN" sz="2400" b="1" dirty="0">
                <a:latin typeface="宋体" pitchFamily="2" charset="-122"/>
                <a:ea typeface="宋体" pitchFamily="2" charset="-122"/>
              </a:rPr>
              <a:t>探究物质燃烧的条件</a:t>
            </a:r>
          </a:p>
          <a:p>
            <a:pPr>
              <a:lnSpc>
                <a:spcPct val="150000"/>
              </a:lnSpc>
            </a:pPr>
            <a:r>
              <a:rPr lang="en-US" altLang="zh-CN" sz="2400" b="1" dirty="0">
                <a:latin typeface="宋体" pitchFamily="2" charset="-122"/>
                <a:ea typeface="宋体" pitchFamily="2" charset="-122"/>
              </a:rPr>
              <a:t>A.①②③⑤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.①②④</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C.①③④⑤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②③④⑤</a:t>
            </a:r>
            <a:endParaRPr lang="zh-CN" altLang="zh-CN" sz="2400" b="1" dirty="0">
              <a:latin typeface="宋体" pitchFamily="2" charset="-122"/>
              <a:ea typeface="宋体" pitchFamily="2" charset="-122"/>
            </a:endParaRPr>
          </a:p>
        </p:txBody>
      </p:sp>
      <p:sp>
        <p:nvSpPr>
          <p:cNvPr id="10" name="矩形 9"/>
          <p:cNvSpPr/>
          <p:nvPr/>
        </p:nvSpPr>
        <p:spPr>
          <a:xfrm>
            <a:off x="4591611" y="1979332"/>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981811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1004" y="2083803"/>
            <a:ext cx="11005194"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·张家口宣化区模拟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分析推理是一种重要的思维方法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以下推理不正确的是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声音是由物体振动产生的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所以有声音一定有物体振动</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物体间有温度差才能进行热传递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所以物体间有热传递一定存在温度差</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有机化合物中都含碳元素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故含有碳元素的化合物一定是有机物</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化合物中含有多种元素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所以含有多种元素的纯净物一定属于</a:t>
            </a:r>
            <a:r>
              <a:rPr lang="zh-CN" altLang="zh-CN" sz="2400" b="1" dirty="0" smtClean="0">
                <a:latin typeface="宋体" pitchFamily="2" charset="-122"/>
                <a:ea typeface="宋体" pitchFamily="2" charset="-122"/>
              </a:rPr>
              <a:t>化合物</a:t>
            </a:r>
            <a:endParaRPr lang="zh-CN" altLang="zh-CN" sz="2400" b="1" dirty="0">
              <a:latin typeface="宋体" pitchFamily="2" charset="-122"/>
              <a:ea typeface="宋体" pitchFamily="2" charset="-122"/>
            </a:endParaRPr>
          </a:p>
        </p:txBody>
      </p:sp>
      <p:sp>
        <p:nvSpPr>
          <p:cNvPr id="10" name="矩形 9"/>
          <p:cNvSpPr/>
          <p:nvPr/>
        </p:nvSpPr>
        <p:spPr>
          <a:xfrm>
            <a:off x="1697409" y="2759508"/>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729880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14561" y="1271355"/>
            <a:ext cx="6372799" cy="627895"/>
            <a:chOff x="1034884" y="629878"/>
            <a:chExt cx="6372799" cy="627895"/>
          </a:xfrm>
        </p:grpSpPr>
        <p:sp>
          <p:nvSpPr>
            <p:cNvPr id="17" name="圆角矩形 6">
              <a:hlinkClick r:id=""/>
            </p:cNvPr>
            <p:cNvSpPr/>
            <p:nvPr>
              <p:custDataLst>
                <p:tags r:id="rId1"/>
              </p:custDataLst>
            </p:nvPr>
          </p:nvSpPr>
          <p:spPr>
            <a:xfrm flipH="1">
              <a:off x="2642675" y="664479"/>
              <a:ext cx="4765008"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教材中的实验或兴趣小实验</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a:t>
              </a:r>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514561" y="2021580"/>
            <a:ext cx="11439751"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一般出现在中考</a:t>
            </a:r>
            <a:r>
              <a:rPr lang="en-US" altLang="zh-CN" sz="2400" b="1" dirty="0">
                <a:latin typeface="宋体" pitchFamily="2" charset="-122"/>
                <a:ea typeface="宋体" pitchFamily="2" charset="-122"/>
              </a:rPr>
              <a:t>27</a:t>
            </a:r>
            <a:r>
              <a:rPr lang="zh-CN" altLang="zh-CN" sz="2400" b="1" dirty="0">
                <a:latin typeface="宋体" pitchFamily="2" charset="-122"/>
                <a:ea typeface="宋体" pitchFamily="2" charset="-122"/>
              </a:rPr>
              <a:t>小题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三个空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两个物理知识一个化学知识</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28</a:t>
            </a:r>
          </a:p>
          <a:p>
            <a:pPr>
              <a:lnSpc>
                <a:spcPct val="150000"/>
              </a:lnSpc>
            </a:pPr>
            <a:r>
              <a:rPr lang="zh-CN" altLang="zh-CN" sz="2400" b="1" dirty="0" smtClean="0">
                <a:latin typeface="宋体" pitchFamily="2" charset="-122"/>
                <a:ea typeface="宋体" pitchFamily="2" charset="-122"/>
              </a:rPr>
              <a:t>小</a:t>
            </a:r>
            <a:r>
              <a:rPr lang="zh-CN" altLang="zh-CN" sz="2400" b="1" dirty="0">
                <a:latin typeface="宋体" pitchFamily="2" charset="-122"/>
                <a:ea typeface="宋体" pitchFamily="2" charset="-122"/>
              </a:rPr>
              <a:t>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三个空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一个物理知识两个化学知识。</a:t>
            </a:r>
          </a:p>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·石家庄十八县联考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为探究</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确实能与</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发生</a:t>
            </a:r>
            <a:r>
              <a:rPr lang="zh-CN" altLang="zh-CN" sz="2400" b="1" dirty="0" smtClean="0">
                <a:latin typeface="宋体" pitchFamily="2" charset="-122"/>
                <a:ea typeface="宋体" pitchFamily="2" charset="-122"/>
              </a:rPr>
              <a:t>化</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小明同学选用了如图装置进行实验。请回答下列问题</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将氢氧化钠加入锥形瓶后打开止水夹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可以观察到</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产生该现象的原因用化学方程式表示为</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小芳同学对该实验的准确性提出疑义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她的理由</a:t>
            </a:r>
            <a:r>
              <a:rPr lang="zh-CN" altLang="zh-CN" sz="2400" b="1" dirty="0" smtClean="0">
                <a:latin typeface="宋体" pitchFamily="2" charset="-122"/>
                <a:ea typeface="宋体" pitchFamily="2" charset="-122"/>
              </a:rPr>
              <a:t>是</a:t>
            </a:r>
            <a:r>
              <a:rPr lang="en-US" altLang="zh-CN" sz="2400" b="1" dirty="0" smtClean="0">
                <a:latin typeface="+mn-ea"/>
              </a:rPr>
              <a:t>_____________________________</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p>
          <a:p>
            <a:pPr>
              <a:lnSpc>
                <a:spcPct val="150000"/>
              </a:lnSpc>
            </a:pP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28" name="矩形 27"/>
          <p:cNvSpPr/>
          <p:nvPr/>
        </p:nvSpPr>
        <p:spPr>
          <a:xfrm>
            <a:off x="7809300" y="4233241"/>
            <a:ext cx="274405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水倒流到锥形瓶内</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1" name="HX+2LX07.eps" descr="id:2147509468;FounderCES"/>
          <p:cNvPicPr/>
          <p:nvPr/>
        </p:nvPicPr>
        <p:blipFill>
          <a:blip r:embed="rId4"/>
          <a:stretch>
            <a:fillRect/>
          </a:stretch>
        </p:blipFill>
        <p:spPr>
          <a:xfrm>
            <a:off x="9734838" y="2225679"/>
            <a:ext cx="1712422" cy="1833990"/>
          </a:xfrm>
          <a:prstGeom prst="rect">
            <a:avLst/>
          </a:prstGeom>
        </p:spPr>
      </p:pic>
      <p:sp>
        <p:nvSpPr>
          <p:cNvPr id="14" name="矩形 13"/>
          <p:cNvSpPr/>
          <p:nvPr/>
        </p:nvSpPr>
        <p:spPr>
          <a:xfrm>
            <a:off x="7809300" y="5337555"/>
            <a:ext cx="3851077"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二氧化碳</a:t>
            </a:r>
            <a:r>
              <a:rPr lang="zh-CN" altLang="zh-CN" sz="2400" b="1" dirty="0">
                <a:solidFill>
                  <a:srgbClr val="FF0000"/>
                </a:solidFill>
                <a:latin typeface="宋体" pitchFamily="2" charset="-122"/>
                <a:ea typeface="宋体" pitchFamily="2" charset="-122"/>
              </a:rPr>
              <a:t>能溶于水</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还能与</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15" name="矩形 14"/>
          <p:cNvSpPr/>
          <p:nvPr/>
        </p:nvSpPr>
        <p:spPr>
          <a:xfrm>
            <a:off x="721217" y="5835203"/>
            <a:ext cx="299486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水反应产生类似</a:t>
            </a:r>
            <a:r>
              <a:rPr lang="zh-CN" altLang="zh-CN" sz="2400" b="1" dirty="0" smtClean="0">
                <a:solidFill>
                  <a:srgbClr val="FF0000"/>
                </a:solidFill>
                <a:latin typeface="宋体" pitchFamily="2" charset="-122"/>
                <a:ea typeface="宋体" pitchFamily="2" charset="-122"/>
              </a:rPr>
              <a:t>现象</a:t>
            </a:r>
            <a:endParaRPr lang="zh-CN" altLang="zh-CN" sz="2400" b="1" dirty="0">
              <a:solidFill>
                <a:srgbClr val="FF0000"/>
              </a:solidFill>
              <a:latin typeface="宋体" pitchFamily="2" charset="-122"/>
              <a:ea typeface="宋体" pitchFamily="2" charset="-122"/>
            </a:endParaRPr>
          </a:p>
        </p:txBody>
      </p:sp>
      <p:grpSp>
        <p:nvGrpSpPr>
          <p:cNvPr id="25" name="组合 24"/>
          <p:cNvGrpSpPr/>
          <p:nvPr/>
        </p:nvGrpSpPr>
        <p:grpSpPr>
          <a:xfrm>
            <a:off x="6450488" y="4766839"/>
            <a:ext cx="3926693" cy="461665"/>
            <a:chOff x="6450488" y="4766839"/>
            <a:chExt cx="3926693" cy="461665"/>
          </a:xfrm>
        </p:grpSpPr>
        <p:sp>
          <p:nvSpPr>
            <p:cNvPr id="13" name="矩形 12"/>
            <p:cNvSpPr/>
            <p:nvPr/>
          </p:nvSpPr>
          <p:spPr>
            <a:xfrm>
              <a:off x="6450488" y="4766839"/>
              <a:ext cx="3926693"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CO</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+2NaOH</a:t>
              </a:r>
              <a:r>
                <a:rPr lang="en-US" altLang="zh-CN" sz="2400" b="1" dirty="0" smtClean="0">
                  <a:solidFill>
                    <a:srgbClr val="FF0000"/>
                  </a:solidFill>
                  <a:uFill>
                    <a:solidFill>
                      <a:srgbClr val="FF0000"/>
                    </a:solidFill>
                  </a:u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Na</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CO</a:t>
              </a:r>
              <a:r>
                <a:rPr lang="en-US" altLang="zh-CN" sz="2400" b="1" baseline="-25000" dirty="0" smtClean="0">
                  <a:solidFill>
                    <a:srgbClr val="FF0000"/>
                  </a:solidFill>
                  <a:latin typeface="宋体" pitchFamily="2" charset="-122"/>
                  <a:ea typeface="宋体" pitchFamily="2" charset="-122"/>
                </a:rPr>
                <a:t>3</a:t>
              </a:r>
              <a:r>
                <a:rPr lang="en-US" altLang="zh-CN" sz="2400" b="1" dirty="0" smtClean="0">
                  <a:solidFill>
                    <a:srgbClr val="FF0000"/>
                  </a:solidFill>
                  <a:latin typeface="宋体" pitchFamily="2" charset="-122"/>
                  <a:ea typeface="宋体" pitchFamily="2" charset="-122"/>
                </a:rPr>
                <a:t>+H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32" name="组合 31"/>
            <p:cNvGrpSpPr/>
            <p:nvPr/>
          </p:nvGrpSpPr>
          <p:grpSpPr>
            <a:xfrm>
              <a:off x="7952439" y="4973163"/>
              <a:ext cx="461395" cy="49015"/>
              <a:chOff x="5301842" y="6066035"/>
              <a:chExt cx="461395" cy="49015"/>
            </a:xfrm>
          </p:grpSpPr>
          <p:cxnSp>
            <p:nvCxnSpPr>
              <p:cNvPr id="33" name="直接连接符 32"/>
              <p:cNvCxnSpPr/>
              <p:nvPr/>
            </p:nvCxnSpPr>
            <p:spPr>
              <a:xfrm>
                <a:off x="5301842" y="6066035"/>
                <a:ext cx="461395" cy="0"/>
              </a:xfrm>
              <a:prstGeom prst="line">
                <a:avLst/>
              </a:prstGeom>
              <a:ln w="1016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01842" y="6115050"/>
                <a:ext cx="461395" cy="0"/>
              </a:xfrm>
              <a:prstGeom prst="line">
                <a:avLst/>
              </a:prstGeom>
              <a:ln w="9525">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8071557" y="824822"/>
            <a:ext cx="1746910" cy="457900"/>
            <a:chOff x="8480182" y="1575737"/>
            <a:chExt cx="1678579" cy="520692"/>
          </a:xfrm>
        </p:grpSpPr>
        <p:sp>
          <p:nvSpPr>
            <p:cNvPr id="36" name="圆角矩形 35">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框 9">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62966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4"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9616" y="1793746"/>
            <a:ext cx="11409530"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·张家口桥东区模拟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如图装置中“暖宝宝贴”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主要</a:t>
            </a:r>
            <a:r>
              <a:rPr lang="zh-CN" altLang="zh-CN" sz="2400" b="1" dirty="0" smtClean="0">
                <a:latin typeface="宋体" pitchFamily="2" charset="-122"/>
                <a:ea typeface="宋体" pitchFamily="2" charset="-122"/>
              </a:rPr>
              <a:t>成分</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为</a:t>
            </a:r>
            <a:r>
              <a:rPr lang="zh-CN" altLang="zh-CN" sz="2400" b="1" dirty="0">
                <a:latin typeface="宋体" pitchFamily="2" charset="-122"/>
                <a:ea typeface="宋体" pitchFamily="2" charset="-122"/>
              </a:rPr>
              <a:t>铁粉、木炭和食盐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铁粉锈蚀消耗的水忽略不计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玻璃瓶容积</a:t>
            </a:r>
            <a:r>
              <a:rPr lang="zh-CN" altLang="zh-CN" sz="2400" b="1" dirty="0" smtClean="0">
                <a:latin typeface="宋体" pitchFamily="2" charset="-122"/>
                <a:ea typeface="宋体" pitchFamily="2" charset="-122"/>
              </a:rPr>
              <a:t>为</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220 </a:t>
            </a:r>
            <a:r>
              <a:rPr lang="en-US" altLang="zh-CN" sz="2400" b="1" dirty="0">
                <a:latin typeface="宋体" pitchFamily="2" charset="-122"/>
                <a:ea typeface="宋体" pitchFamily="2" charset="-122"/>
              </a:rPr>
              <a:t>mL,</a:t>
            </a:r>
            <a:r>
              <a:rPr lang="zh-CN" altLang="zh-CN" sz="2400" b="1" dirty="0">
                <a:latin typeface="宋体" pitchFamily="2" charset="-122"/>
                <a:ea typeface="宋体" pitchFamily="2" charset="-122"/>
              </a:rPr>
              <a:t>实验结束后玻璃瓶中水的总体积为</a:t>
            </a:r>
            <a:r>
              <a:rPr lang="en-US" altLang="zh-CN" sz="2400" b="1" dirty="0">
                <a:latin typeface="宋体" pitchFamily="2" charset="-122"/>
                <a:ea typeface="宋体" pitchFamily="2" charset="-122"/>
              </a:rPr>
              <a:t>58 mL</a:t>
            </a:r>
            <a:r>
              <a:rPr lang="zh-CN" altLang="zh-CN" sz="2400" b="1" dirty="0">
                <a:latin typeface="宋体" pitchFamily="2" charset="-122"/>
                <a:ea typeface="宋体" pitchFamily="2" charset="-122"/>
              </a:rPr>
              <a:t>。</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铁粉生锈实际上是铁与</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共同</a:t>
            </a:r>
            <a:r>
              <a:rPr lang="zh-CN" altLang="zh-CN" sz="2400" b="1" dirty="0">
                <a:latin typeface="宋体" pitchFamily="2" charset="-122"/>
                <a:ea typeface="宋体" pitchFamily="2" charset="-122"/>
              </a:rPr>
              <a:t>作用的结果。</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反应后水进入玻璃瓶的原因是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实验测得空气中氧气的体积分数为</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10" name="矩形 9"/>
          <p:cNvSpPr/>
          <p:nvPr/>
        </p:nvSpPr>
        <p:spPr>
          <a:xfrm>
            <a:off x="4183753" y="4061183"/>
            <a:ext cx="144007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氧气、水</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08.eps" descr="id:2147509492;FounderCES"/>
          <p:cNvPicPr/>
          <p:nvPr/>
        </p:nvPicPr>
        <p:blipFill>
          <a:blip r:embed="rId2"/>
          <a:stretch>
            <a:fillRect/>
          </a:stretch>
        </p:blipFill>
        <p:spPr>
          <a:xfrm>
            <a:off x="9468171" y="2486318"/>
            <a:ext cx="2167360" cy="1900042"/>
          </a:xfrm>
          <a:prstGeom prst="rect">
            <a:avLst/>
          </a:prstGeom>
        </p:spPr>
      </p:pic>
      <p:sp>
        <p:nvSpPr>
          <p:cNvPr id="5" name="矩形 4"/>
          <p:cNvSpPr/>
          <p:nvPr/>
        </p:nvSpPr>
        <p:spPr>
          <a:xfrm>
            <a:off x="5066949" y="4544547"/>
            <a:ext cx="620785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铁生锈消耗瓶内氧气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使容器内外产生压强差</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6" name="矩形 5"/>
          <p:cNvSpPr/>
          <p:nvPr/>
        </p:nvSpPr>
        <p:spPr>
          <a:xfrm>
            <a:off x="5774829" y="5113816"/>
            <a:ext cx="796323"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19% </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7" name="组合 6"/>
          <p:cNvGrpSpPr/>
          <p:nvPr/>
        </p:nvGrpSpPr>
        <p:grpSpPr>
          <a:xfrm>
            <a:off x="8071557" y="824822"/>
            <a:ext cx="1746910" cy="457900"/>
            <a:chOff x="8480182" y="1575737"/>
            <a:chExt cx="1678579" cy="520692"/>
          </a:xfrm>
        </p:grpSpPr>
        <p:sp>
          <p:nvSpPr>
            <p:cNvPr id="8" name="圆角矩形 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6333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8787" y="1954927"/>
            <a:ext cx="9193169"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·石家庄一模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如图是常用的学习用品圆规。</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一定是合成材料的是</a:t>
            </a:r>
            <a:r>
              <a:rPr lang="zh-CN" altLang="zh-CN" sz="2400" b="1" u="sng" dirty="0">
                <a:latin typeface="宋体" pitchFamily="2" charset="-122"/>
                <a:ea typeface="宋体" pitchFamily="2" charset="-122"/>
              </a:rPr>
              <a:t>　　　</a:t>
            </a:r>
            <a:r>
              <a:rPr lang="zh-CN"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填数字序号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铅笔芯的主要成分是石墨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再写出一个石墨</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用途</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使用圆规画圆时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即使轻轻操作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圆规的尖端也会把纸扎个小孔</a:t>
            </a:r>
            <a:r>
              <a:rPr lang="en-US" altLang="zh-CN" sz="2400" b="1" dirty="0" smtClean="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这是因为</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endParaRPr lang="en-US" altLang="zh-CN" sz="2400" dirty="0" smtClean="0"/>
          </a:p>
        </p:txBody>
      </p:sp>
      <p:sp>
        <p:nvSpPr>
          <p:cNvPr id="10" name="矩形 9"/>
          <p:cNvSpPr/>
          <p:nvPr/>
        </p:nvSpPr>
        <p:spPr>
          <a:xfrm>
            <a:off x="4301983" y="2540924"/>
            <a:ext cx="899191"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④⑤</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09.eps" descr="id:2147509499;FounderCES"/>
          <p:cNvPicPr/>
          <p:nvPr/>
        </p:nvPicPr>
        <p:blipFill>
          <a:blip r:embed="rId2"/>
          <a:stretch>
            <a:fillRect/>
          </a:stretch>
        </p:blipFill>
        <p:spPr>
          <a:xfrm>
            <a:off x="8039828" y="2273417"/>
            <a:ext cx="3092363" cy="1653696"/>
          </a:xfrm>
          <a:prstGeom prst="rect">
            <a:avLst/>
          </a:prstGeom>
        </p:spPr>
      </p:pic>
      <p:sp>
        <p:nvSpPr>
          <p:cNvPr id="5" name="矩形 4"/>
          <p:cNvSpPr/>
          <p:nvPr/>
        </p:nvSpPr>
        <p:spPr>
          <a:xfrm>
            <a:off x="1951873" y="3624972"/>
            <a:ext cx="270401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作电极</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合理即可</a:t>
            </a:r>
            <a:r>
              <a:rPr lang="en-US" altLang="zh-CN" sz="2400" b="1" dirty="0">
                <a:solidFill>
                  <a:srgbClr val="FF0000"/>
                </a:solidFill>
                <a:latin typeface="宋体" pitchFamily="2" charset="-122"/>
                <a:ea typeface="宋体" pitchFamily="2" charset="-122"/>
              </a:rPr>
              <a:t>)</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6" name="矩形 5"/>
          <p:cNvSpPr/>
          <p:nvPr/>
        </p:nvSpPr>
        <p:spPr>
          <a:xfrm>
            <a:off x="2417256" y="4641438"/>
            <a:ext cx="4017100" cy="646331"/>
          </a:xfrm>
          <a:prstGeom prst="rect">
            <a:avLst/>
          </a:prstGeom>
        </p:spPr>
        <p:txBody>
          <a:bodyPr wrap="square">
            <a:spAutoFit/>
          </a:bodyPr>
          <a:lstStyle/>
          <a:p>
            <a:pPr>
              <a:lnSpc>
                <a:spcPct val="150000"/>
              </a:lnSpc>
            </a:pPr>
            <a:r>
              <a:rPr lang="zh-CN" altLang="zh-CN" sz="2400" b="1" dirty="0">
                <a:solidFill>
                  <a:srgbClr val="FF0000"/>
                </a:solidFill>
                <a:latin typeface="宋体" pitchFamily="2" charset="-122"/>
                <a:ea typeface="宋体" pitchFamily="2" charset="-122"/>
              </a:rPr>
              <a:t>纸的受力面积较小压强较大</a:t>
            </a:r>
          </a:p>
        </p:txBody>
      </p:sp>
      <p:grpSp>
        <p:nvGrpSpPr>
          <p:cNvPr id="7" name="组合 6"/>
          <p:cNvGrpSpPr/>
          <p:nvPr/>
        </p:nvGrpSpPr>
        <p:grpSpPr>
          <a:xfrm>
            <a:off x="8071557" y="824822"/>
            <a:ext cx="1746910" cy="457900"/>
            <a:chOff x="8480182" y="1575737"/>
            <a:chExt cx="1678579" cy="520692"/>
          </a:xfrm>
        </p:grpSpPr>
        <p:sp>
          <p:nvSpPr>
            <p:cNvPr id="8" name="圆角矩形 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6400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63343" y="1368939"/>
            <a:ext cx="11047019"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smtClean="0">
                <a:latin typeface="宋体" pitchFamily="2" charset="-122"/>
                <a:ea typeface="宋体" pitchFamily="2" charset="-122"/>
              </a:rPr>
              <a:t>因素</a:t>
            </a:r>
            <a:r>
              <a:rPr lang="zh-CN" altLang="zh-CN" sz="2400" b="1" dirty="0">
                <a:latin typeface="宋体" pitchFamily="2" charset="-122"/>
                <a:ea typeface="宋体" pitchFamily="2" charset="-122"/>
              </a:rPr>
              <a:t>相同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只改变其中一个因素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探究其规律。控制变量的实验往往同时有对比实验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对比实验通常将进行研究的对象分成两个或几个相似的组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然后通过不同条件下的不同实验现象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运用对比分析的方法找出不同条件对实验结果的影响</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应用控制变量法的探究实验</a:t>
            </a:r>
            <a:r>
              <a:rPr lang="zh-CN" altLang="zh-CN" sz="2400" b="1" dirty="0" smtClean="0">
                <a:latin typeface="宋体" pitchFamily="2" charset="-122"/>
                <a:ea typeface="宋体" pitchFamily="2" charset="-122"/>
              </a:rPr>
              <a:t>包括</a:t>
            </a:r>
            <a:endParaRPr lang="zh-CN" altLang="zh-CN" sz="2400" b="1" dirty="0">
              <a:latin typeface="黑体" panose="02010609060101010101" pitchFamily="49" charset="-122"/>
              <a:ea typeface="黑体" panose="02010609060101010101" pitchFamily="49" charset="-122"/>
            </a:endParaRPr>
          </a:p>
        </p:txBody>
      </p:sp>
      <mc:AlternateContent xmlns:mc="http://schemas.openxmlformats.org/markup-compatibility/2006">
        <mc:Choice xmlns:a14="http://schemas.microsoft.com/office/drawing/2010/main" xmlns="" Requires="a14">
          <p:sp>
            <p:nvSpPr>
              <p:cNvPr id="5" name="TextBox 4"/>
              <p:cNvSpPr txBox="1"/>
              <p:nvPr/>
            </p:nvSpPr>
            <p:spPr>
              <a:xfrm>
                <a:off x="755009" y="3697380"/>
                <a:ext cx="1929468" cy="2359172"/>
              </a:xfrm>
              <a:prstGeom prst="rect">
                <a:avLst/>
              </a:prstGeom>
              <a:noFill/>
            </p:spPr>
            <p:txBody>
              <a:bodyPr wrap="square" rtlCol="0">
                <a:spAutoFit/>
              </a:bodyPr>
              <a:lstStyle/>
              <a:p>
                <a:r>
                  <a:rPr lang="zh-CN" altLang="en-US" sz="2400" b="1" dirty="0" smtClean="0">
                    <a:latin typeface="宋体" pitchFamily="2" charset="-122"/>
                    <a:ea typeface="宋体" pitchFamily="2" charset="-122"/>
                  </a:rPr>
                  <a:t>化学方面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①</m:t>
                            </m:r>
                          </m:e>
                          <m:e>
                            <m:r>
                              <a:rPr lang="en-US" altLang="zh-CN" sz="2400" b="1" i="1" smtClean="0">
                                <a:latin typeface="Cambria Math"/>
                                <a:ea typeface="宋体" pitchFamily="2" charset="-122"/>
                              </a:rPr>
                              <m:t>②</m:t>
                            </m:r>
                          </m:e>
                          <m:e>
                            <m:r>
                              <a:rPr lang="en-US" altLang="zh-CN" sz="2400" b="1" i="1" smtClean="0">
                                <a:latin typeface="Cambria Math"/>
                                <a:ea typeface="宋体" pitchFamily="2" charset="-122"/>
                              </a:rPr>
                              <m:t>③</m:t>
                            </m:r>
                          </m:e>
                          <m:e>
                            <m:r>
                              <a:rPr lang="en-US" altLang="zh-CN" sz="2400" b="1" i="1" smtClean="0">
                                <a:latin typeface="Cambria Math"/>
                                <a:ea typeface="宋体" pitchFamily="2" charset="-122"/>
                              </a:rPr>
                              <m:t>④</m:t>
                            </m:r>
                          </m:e>
                          <m:e>
                            <m:r>
                              <a:rPr lang="en-US" altLang="zh-CN" sz="2400" b="1" i="1" smtClean="0">
                                <a:latin typeface="Cambria Math"/>
                                <a:ea typeface="宋体" pitchFamily="2" charset="-122"/>
                              </a:rPr>
                              <m:t>⑤</m:t>
                            </m:r>
                          </m:e>
                          <m:e>
                            <m:r>
                              <a:rPr lang="en-US" altLang="zh-CN" sz="2400" b="1" i="1" smtClean="0">
                                <a:latin typeface="Cambria Math"/>
                                <a:ea typeface="宋体" pitchFamily="2" charset="-122"/>
                              </a:rPr>
                              <m:t>⑥</m:t>
                            </m:r>
                          </m:e>
                        </m:eqArr>
                      </m:e>
                    </m:d>
                  </m:oMath>
                </a14:m>
                <a:endParaRPr lang="zh-CN" altLang="en-US" b="1" dirty="0">
                  <a:latin typeface="宋体" pitchFamily="2" charset="-122"/>
                  <a:ea typeface="宋体" pitchFamily="2" charset="-122"/>
                </a:endParaRPr>
              </a:p>
            </p:txBody>
          </p:sp>
        </mc:Choice>
        <mc:Fallback>
          <p:sp>
            <p:nvSpPr>
              <p:cNvPr id="5" name="TextBox 4"/>
              <p:cNvSpPr txBox="1">
                <a:spLocks noRot="1" noChangeAspect="1" noMove="1" noResize="1" noEditPoints="1" noAdjustHandles="1" noChangeArrowheads="1" noChangeShapeType="1" noTextEdit="1"/>
              </p:cNvSpPr>
              <p:nvPr/>
            </p:nvSpPr>
            <p:spPr>
              <a:xfrm>
                <a:off x="755009" y="3697380"/>
                <a:ext cx="1929468" cy="2359172"/>
              </a:xfrm>
              <a:prstGeom prst="rect">
                <a:avLst/>
              </a:prstGeom>
              <a:blipFill rotWithShape="1">
                <a:blip r:embed="rId2"/>
                <a:stretch>
                  <a:fillRect l="-5063"/>
                </a:stretch>
              </a:blipFill>
            </p:spPr>
            <p:txBody>
              <a:bodyPr/>
              <a:lstStyle/>
              <a:p>
                <a:r>
                  <a:rPr lang="zh-CN" altLang="en-US">
                    <a:noFill/>
                  </a:rPr>
                  <a:t> </a:t>
                </a:r>
              </a:p>
            </p:txBody>
          </p:sp>
        </mc:Fallback>
      </mc:AlternateContent>
      <p:sp>
        <p:nvSpPr>
          <p:cNvPr id="7" name="TextBox 6"/>
          <p:cNvSpPr txBox="1"/>
          <p:nvPr/>
        </p:nvSpPr>
        <p:spPr>
          <a:xfrm>
            <a:off x="2554447" y="3713179"/>
            <a:ext cx="5020811" cy="2356414"/>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探究催化剂对化学反应速率的影响</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探究燃烧的条件</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探究金属活动性顺序</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探究铁的锈蚀条件</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探究影响物质溶解性的因素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探究影响化学反应速率的因素</a:t>
            </a:r>
            <a:endParaRPr lang="zh-CN" altLang="en-US" sz="2400" b="1" dirty="0">
              <a:latin typeface="宋体" pitchFamily="2" charset="-122"/>
              <a:ea typeface="宋体" pitchFamily="2" charset="-122"/>
            </a:endParaRPr>
          </a:p>
        </p:txBody>
      </p:sp>
    </p:spTree>
    <p:extLst>
      <p:ext uri="{BB962C8B-B14F-4D97-AF65-F5344CB8AC3E}">
        <p14:creationId xmlns:p14="http://schemas.microsoft.com/office/powerpoint/2010/main" xmlns="" val="5364705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7784" y="1638505"/>
            <a:ext cx="10761911"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·唐山滦州市一模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广口瓶中盛有少量</a:t>
            </a:r>
            <a:r>
              <a:rPr lang="zh-CN" altLang="zh-CN" sz="2400" b="1" dirty="0" smtClean="0">
                <a:latin typeface="宋体" pitchFamily="2" charset="-122"/>
                <a:ea typeface="宋体" pitchFamily="2" charset="-122"/>
              </a:rPr>
              <a:t>饱和</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澄清</a:t>
            </a:r>
            <a:r>
              <a:rPr lang="zh-CN" altLang="zh-CN" sz="2400" b="1" dirty="0">
                <a:latin typeface="宋体" pitchFamily="2" charset="-122"/>
                <a:ea typeface="宋体" pitchFamily="2" charset="-122"/>
              </a:rPr>
              <a:t>石灰水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小试管和</a:t>
            </a:r>
            <a:r>
              <a:rPr lang="en-US" altLang="zh-CN" sz="2400" b="1" dirty="0">
                <a:latin typeface="宋体" pitchFamily="2" charset="-122"/>
                <a:ea typeface="宋体" pitchFamily="2" charset="-122"/>
              </a:rPr>
              <a:t>U</a:t>
            </a:r>
            <a:r>
              <a:rPr lang="zh-CN" altLang="zh-CN" sz="2400" b="1" dirty="0">
                <a:latin typeface="宋体" pitchFamily="2" charset="-122"/>
                <a:ea typeface="宋体" pitchFamily="2" charset="-122"/>
              </a:rPr>
              <a:t>形管均有适量水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现向小试管中注入</a:t>
            </a:r>
            <a:r>
              <a:rPr lang="zh-CN" altLang="zh-CN" sz="2400" b="1" dirty="0" smtClean="0">
                <a:latin typeface="宋体" pitchFamily="2" charset="-122"/>
                <a:ea typeface="宋体" pitchFamily="2" charset="-122"/>
              </a:rPr>
              <a:t>适</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量</a:t>
            </a:r>
            <a:r>
              <a:rPr lang="zh-CN" altLang="zh-CN" sz="2400" b="1" dirty="0">
                <a:latin typeface="宋体" pitchFamily="2" charset="-122"/>
                <a:ea typeface="宋体" pitchFamily="2" charset="-122"/>
              </a:rPr>
              <a:t>氢氧化钠固体。请回答</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可观察到饱和澄清石灰水</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原因是氢氧化钠溶于水</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选填“放热”或“吸热”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而氢氧化钙的溶解度</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(2)U</a:t>
            </a:r>
            <a:r>
              <a:rPr lang="zh-CN" altLang="zh-CN" sz="2400" b="1" dirty="0">
                <a:latin typeface="宋体" pitchFamily="2" charset="-122"/>
                <a:ea typeface="宋体" pitchFamily="2" charset="-122"/>
              </a:rPr>
              <a:t>形管中</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液面变化情况是</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选填序号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err="1">
                <a:latin typeface="宋体" pitchFamily="2" charset="-122"/>
                <a:ea typeface="宋体" pitchFamily="2" charset="-122"/>
              </a:rPr>
              <a:t>A.a</a:t>
            </a:r>
            <a:r>
              <a:rPr lang="zh-CN" altLang="zh-CN" sz="2400" b="1" dirty="0">
                <a:latin typeface="宋体" pitchFamily="2" charset="-122"/>
                <a:ea typeface="宋体" pitchFamily="2" charset="-122"/>
              </a:rPr>
              <a:t>液面上升</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液面下降</a:t>
            </a:r>
          </a:p>
          <a:p>
            <a:pPr>
              <a:lnSpc>
                <a:spcPct val="150000"/>
              </a:lnSpc>
            </a:pPr>
            <a:r>
              <a:rPr lang="en-US" altLang="zh-CN" sz="2400" b="1" dirty="0" err="1">
                <a:latin typeface="宋体" pitchFamily="2" charset="-122"/>
                <a:ea typeface="宋体" pitchFamily="2" charset="-122"/>
              </a:rPr>
              <a:t>B.a</a:t>
            </a:r>
            <a:r>
              <a:rPr lang="zh-CN" altLang="zh-CN" sz="2400" b="1" dirty="0">
                <a:latin typeface="宋体" pitchFamily="2" charset="-122"/>
                <a:ea typeface="宋体" pitchFamily="2" charset="-122"/>
              </a:rPr>
              <a:t>液面下降</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液面</a:t>
            </a:r>
            <a:r>
              <a:rPr lang="zh-CN" altLang="zh-CN" sz="2400" b="1" dirty="0" smtClean="0">
                <a:latin typeface="宋体" pitchFamily="2" charset="-122"/>
                <a:ea typeface="宋体" pitchFamily="2" charset="-122"/>
              </a:rPr>
              <a:t>上升</a:t>
            </a:r>
            <a:endParaRPr lang="zh-CN" altLang="zh-CN" sz="2400" b="1" dirty="0">
              <a:latin typeface="宋体" pitchFamily="2" charset="-122"/>
              <a:ea typeface="宋体" pitchFamily="2" charset="-122"/>
            </a:endParaRPr>
          </a:p>
        </p:txBody>
      </p:sp>
      <p:sp>
        <p:nvSpPr>
          <p:cNvPr id="10" name="矩形 9"/>
          <p:cNvSpPr/>
          <p:nvPr/>
        </p:nvSpPr>
        <p:spPr>
          <a:xfrm>
            <a:off x="4869078" y="3356054"/>
            <a:ext cx="118777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变浑浊</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10.eps" descr="id:2147509506;FounderCES"/>
          <p:cNvPicPr/>
          <p:nvPr/>
        </p:nvPicPr>
        <p:blipFill>
          <a:blip r:embed="rId2"/>
          <a:stretch>
            <a:fillRect/>
          </a:stretch>
        </p:blipFill>
        <p:spPr>
          <a:xfrm>
            <a:off x="9357717" y="1828799"/>
            <a:ext cx="1942253" cy="1372542"/>
          </a:xfrm>
          <a:prstGeom prst="rect">
            <a:avLst/>
          </a:prstGeom>
        </p:spPr>
      </p:pic>
      <p:sp>
        <p:nvSpPr>
          <p:cNvPr id="5" name="矩形 4"/>
          <p:cNvSpPr/>
          <p:nvPr/>
        </p:nvSpPr>
        <p:spPr>
          <a:xfrm>
            <a:off x="9585090" y="3356053"/>
            <a:ext cx="82564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放热</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6" name="矩形 5"/>
          <p:cNvSpPr/>
          <p:nvPr/>
        </p:nvSpPr>
        <p:spPr>
          <a:xfrm>
            <a:off x="6767788" y="3882762"/>
            <a:ext cx="275019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随温度升高而减小</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7" name="矩形 6"/>
          <p:cNvSpPr/>
          <p:nvPr/>
        </p:nvSpPr>
        <p:spPr>
          <a:xfrm>
            <a:off x="5402972" y="4435894"/>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8" name="组合 7"/>
          <p:cNvGrpSpPr/>
          <p:nvPr/>
        </p:nvGrpSpPr>
        <p:grpSpPr>
          <a:xfrm>
            <a:off x="8071557" y="824822"/>
            <a:ext cx="1746910" cy="457900"/>
            <a:chOff x="8480182" y="1575737"/>
            <a:chExt cx="1678579" cy="520692"/>
          </a:xfrm>
        </p:grpSpPr>
        <p:sp>
          <p:nvSpPr>
            <p:cNvPr id="9" name="圆角矩形 8">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6400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TextBox 1"/>
              <p:cNvSpPr txBox="1"/>
              <p:nvPr/>
            </p:nvSpPr>
            <p:spPr>
              <a:xfrm>
                <a:off x="621948" y="1977077"/>
                <a:ext cx="11013582" cy="3416320"/>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4.(2021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某同学在研究物质燃烧的条件时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做</a:t>
                </a:r>
                <a:r>
                  <a:rPr lang="zh-CN" altLang="zh-CN" sz="2400" b="1" dirty="0" smtClean="0">
                    <a:latin typeface="宋体" pitchFamily="2" charset="-122"/>
                    <a:ea typeface="宋体" pitchFamily="2" charset="-122"/>
                  </a:rPr>
                  <a:t>了如</a:t>
                </a:r>
                <a:r>
                  <a:rPr lang="zh-CN" altLang="zh-CN" sz="2400" b="1" dirty="0">
                    <a:latin typeface="宋体" pitchFamily="2" charset="-122"/>
                    <a:ea typeface="宋体" pitchFamily="2" charset="-122"/>
                  </a:rPr>
                  <a:t>图所示的实验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把一条粗铜丝绕成线圈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罩在一支蜡烛</a:t>
                </a:r>
                <a:r>
                  <a:rPr lang="zh-CN" altLang="zh-CN" sz="2400" b="1" dirty="0" smtClean="0">
                    <a:latin typeface="宋体" pitchFamily="2" charset="-122"/>
                    <a:ea typeface="宋体" pitchFamily="2" charset="-122"/>
                  </a:rPr>
                  <a:t>的火焰</a:t>
                </a:r>
                <a:r>
                  <a:rPr lang="zh-CN" altLang="zh-CN" sz="2400" b="1" dirty="0">
                    <a:latin typeface="宋体" pitchFamily="2" charset="-122"/>
                    <a:ea typeface="宋体" pitchFamily="2" charset="-122"/>
                  </a:rPr>
                  <a:t>上</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火焰很快就熄灭了。</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蜡烛火焰熄灭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说明铜丝具有良好的</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r>
                <a:r>
                  <a:rPr lang="zh-CN" altLang="zh-CN" sz="2400" b="1" dirty="0" smtClean="0">
                    <a:latin typeface="宋体" pitchFamily="2" charset="-122"/>
                    <a:ea typeface="宋体" pitchFamily="2" charset="-122"/>
                  </a:rPr>
                  <a:t>性</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部分铜丝受热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表面会产生黑色物质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其反应的化学</a:t>
                </a:r>
                <a:r>
                  <a:rPr lang="zh-CN" altLang="zh-CN" sz="2400" b="1" dirty="0" smtClean="0">
                    <a:latin typeface="宋体" pitchFamily="2" charset="-122"/>
                    <a:ea typeface="宋体" pitchFamily="2" charset="-122"/>
                  </a:rPr>
                  <a:t>方程</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式</a:t>
                </a:r>
                <a:r>
                  <a:rPr lang="zh-CN" altLang="zh-CN" sz="2400" b="1" dirty="0">
                    <a:latin typeface="宋体" pitchFamily="2" charset="-122"/>
                    <a:ea typeface="宋体" pitchFamily="2" charset="-122"/>
                  </a:rPr>
                  <a:t>为</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r>
                <a:r>
                  <a:rPr lang="zh-CN" altLang="zh-CN" sz="2400" b="1" dirty="0" smtClean="0">
                    <a:latin typeface="宋体" pitchFamily="2" charset="-122"/>
                    <a:ea typeface="宋体" pitchFamily="2" charset="-122"/>
                  </a:rPr>
                  <a:t>。</a:t>
                </a:r>
                <a14:m>
                  <m:oMath xmlns:m="http://schemas.openxmlformats.org/officeDocument/2006/math">
                    <m:r>
                      <a:rPr lang="en-US" altLang="zh-CN" sz="2400" b="1" i="1" smtClean="0">
                        <a:latin typeface="Cambria Math"/>
                        <a:ea typeface="宋体" pitchFamily="2" charset="-122"/>
                      </a:rPr>
                      <m:t> </m:t>
                    </m:r>
                  </m:oMath>
                </a14:m>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实验结束后为了除去黑色物质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应将铜丝浸泡到</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中。</a:t>
                </a:r>
                <a:endParaRPr lang="en-US" altLang="zh-CN" sz="2400" b="1" dirty="0" smtClean="0">
                  <a:latin typeface="宋体" pitchFamily="2" charset="-122"/>
                  <a:ea typeface="宋体" pitchFamily="2" charset="-122"/>
                </a:endParaRPr>
              </a:p>
            </p:txBody>
          </p:sp>
        </mc:Choice>
        <mc:Fallback>
          <p:sp>
            <p:nvSpPr>
              <p:cNvPr id="2" name="TextBox 1"/>
              <p:cNvSpPr txBox="1">
                <a:spLocks noRot="1" noChangeAspect="1" noMove="1" noResize="1" noEditPoints="1" noAdjustHandles="1" noChangeArrowheads="1" noChangeShapeType="1" noTextEdit="1"/>
              </p:cNvSpPr>
              <p:nvPr/>
            </p:nvSpPr>
            <p:spPr>
              <a:xfrm>
                <a:off x="621948" y="1977077"/>
                <a:ext cx="11013582" cy="3416320"/>
              </a:xfrm>
              <a:prstGeom prst="rect">
                <a:avLst/>
              </a:prstGeom>
              <a:blipFill rotWithShape="1">
                <a:blip r:embed="rId2"/>
                <a:stretch>
                  <a:fillRect l="-830" r="-111" b="-535"/>
                </a:stretch>
              </a:blipFill>
            </p:spPr>
            <p:txBody>
              <a:bodyPr/>
              <a:lstStyle/>
              <a:p>
                <a:r>
                  <a:rPr lang="zh-CN" altLang="en-US">
                    <a:noFill/>
                  </a:rPr>
                  <a:t> </a:t>
                </a:r>
              </a:p>
            </p:txBody>
          </p:sp>
        </mc:Fallback>
      </mc:AlternateContent>
      <p:sp>
        <p:nvSpPr>
          <p:cNvPr id="10" name="矩形 9"/>
          <p:cNvSpPr/>
          <p:nvPr/>
        </p:nvSpPr>
        <p:spPr>
          <a:xfrm>
            <a:off x="6053239" y="3128152"/>
            <a:ext cx="84251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导热</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11.eps" descr="id:2147509513;FounderCES"/>
          <p:cNvPicPr/>
          <p:nvPr/>
        </p:nvPicPr>
        <p:blipFill>
          <a:blip r:embed="rId3"/>
          <a:stretch>
            <a:fillRect/>
          </a:stretch>
        </p:blipFill>
        <p:spPr>
          <a:xfrm>
            <a:off x="9653262" y="2886197"/>
            <a:ext cx="1218870" cy="1407240"/>
          </a:xfrm>
          <a:prstGeom prst="rect">
            <a:avLst/>
          </a:prstGeom>
        </p:spPr>
      </p:pic>
      <mc:AlternateContent xmlns:mc="http://schemas.openxmlformats.org/markup-compatibility/2006">
        <mc:Choice xmlns:a14="http://schemas.microsoft.com/office/drawing/2010/main" xmlns="" Requires="a14">
          <p:sp>
            <p:nvSpPr>
              <p:cNvPr id="5" name="矩形 4"/>
              <p:cNvSpPr/>
              <p:nvPr/>
            </p:nvSpPr>
            <p:spPr>
              <a:xfrm>
                <a:off x="1440692" y="4126038"/>
                <a:ext cx="2426634" cy="629916"/>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2Cu+O</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ea typeface="宋体" panose="02010600030101010101" pitchFamily="2" charset="-122"/>
                    <a:cs typeface="Cambria Math" panose="02040503050406030204" charset="0"/>
                  </a:rPr>
                  <a:t/>
                </a:r>
                <a14:m>
                  <m:oMath xmlns:m="http://schemas.openxmlformats.org/officeDocument/2006/math">
                    <m:f>
                      <m:fPr>
                        <m:ctrlPr>
                          <a:rPr lang="en-US" altLang="zh-CN" sz="24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400" b="1" i="1" dirty="0">
                                <a:solidFill>
                                  <a:srgbClr val="FF0000"/>
                                </a:solidFill>
                                <a:latin typeface="Cambria Math"/>
                                <a:ea typeface="宋体" panose="02010600030101010101" pitchFamily="2" charset="-122"/>
                                <a:cs typeface="Cambria Math" panose="02040503050406030204" charset="0"/>
                              </a:rPr>
                            </m:ctrlPr>
                          </m:barPr>
                          <m:e>
                            <m:r>
                              <a:rPr lang="en-US" altLang="zh-CN" sz="2400" b="1" dirty="0">
                                <a:solidFill>
                                  <a:srgbClr val="FF0000"/>
                                </a:solidFill>
                                <a:latin typeface="Cambria Math"/>
                                <a:ea typeface="宋体" panose="02010600030101010101" pitchFamily="2" charset="-122"/>
                                <a:cs typeface="Cambria Math" panose="02040503050406030204" charset="0"/>
                              </a:rPr>
                              <m:t>  </m:t>
                            </m:r>
                            <m:r>
                              <a:rPr lang="en-US" altLang="zh-CN" sz="2400" b="1" i="1" dirty="0">
                                <a:solidFill>
                                  <a:srgbClr val="FF0000"/>
                                </a:solidFill>
                                <a:latin typeface="Cambria Math"/>
                                <a:ea typeface="宋体" panose="02010600030101010101" pitchFamily="2" charset="-122"/>
                                <a:cs typeface="Cambria Math" panose="02040503050406030204" charset="0"/>
                              </a:rPr>
                              <m:t>  </m:t>
                            </m:r>
                            <m:r>
                              <a:rPr lang="zh-CN" altLang="en-US" sz="2400" b="1" i="1" dirty="0">
                                <a:solidFill>
                                  <a:srgbClr val="FF0000"/>
                                </a:solidFill>
                                <a:latin typeface="Cambria Math"/>
                                <a:ea typeface="宋体" panose="02010600030101010101" pitchFamily="2" charset="-122"/>
                                <a:cs typeface="Cambria Math" panose="02040503050406030204" charset="0"/>
                              </a:rPr>
                              <m:t>△</m:t>
                            </m:r>
                            <m:r>
                              <a:rPr lang="en-US" altLang="zh-CN" sz="24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4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4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宋体" pitchFamily="2" charset="-122"/>
                    <a:ea typeface="宋体" pitchFamily="2" charset="-122"/>
                  </a:rPr>
                  <a:t>2CuO</a:t>
                </a:r>
                <a:endParaRPr lang="zh-CN" altLang="zh-CN" sz="2400" b="1" dirty="0">
                  <a:solidFill>
                    <a:srgbClr val="FF0000"/>
                  </a:solidFill>
                  <a:latin typeface="Times New Roman" pitchFamily="18" charset="0"/>
                  <a:ea typeface="宋体" pitchFamily="2" charset="-122"/>
                  <a:cs typeface="Times New Roman" pitchFamily="18" charset="0"/>
                </a:endParaRPr>
              </a:p>
            </p:txBody>
          </p:sp>
        </mc:Choice>
        <mc:Fallback>
          <p:sp>
            <p:nvSpPr>
              <p:cNvPr id="5" name="矩形 4"/>
              <p:cNvSpPr>
                <a:spLocks noRot="1" noChangeAspect="1" noMove="1" noResize="1" noEditPoints="1" noAdjustHandles="1" noChangeArrowheads="1" noChangeShapeType="1" noTextEdit="1"/>
              </p:cNvSpPr>
              <p:nvPr/>
            </p:nvSpPr>
            <p:spPr>
              <a:xfrm>
                <a:off x="1440692" y="4126038"/>
                <a:ext cx="2426634" cy="629916"/>
              </a:xfrm>
              <a:prstGeom prst="rect">
                <a:avLst/>
              </a:prstGeom>
              <a:blipFill rotWithShape="1">
                <a:blip r:embed="rId4"/>
                <a:stretch>
                  <a:fillRect l="-3769" r="-1005" b="-4854"/>
                </a:stretch>
              </a:blipFill>
            </p:spPr>
            <p:txBody>
              <a:bodyPr/>
              <a:lstStyle/>
              <a:p>
                <a:r>
                  <a:rPr lang="zh-CN" altLang="en-US">
                    <a:noFill/>
                  </a:rPr>
                  <a:t> </a:t>
                </a:r>
              </a:p>
            </p:txBody>
          </p:sp>
        </mc:Fallback>
      </mc:AlternateContent>
      <p:sp>
        <p:nvSpPr>
          <p:cNvPr id="6" name="矩形 5"/>
          <p:cNvSpPr/>
          <p:nvPr/>
        </p:nvSpPr>
        <p:spPr>
          <a:xfrm>
            <a:off x="7666720" y="4649223"/>
            <a:ext cx="2433625" cy="559769"/>
          </a:xfrm>
          <a:prstGeom prst="rect">
            <a:avLst/>
          </a:prstGeom>
        </p:spPr>
        <p:txBody>
          <a:bodyPr wrap="square">
            <a:spAutoFit/>
          </a:bodyPr>
          <a:lstStyle/>
          <a:p>
            <a:pPr>
              <a:lnSpc>
                <a:spcPct val="150000"/>
              </a:lnSpc>
            </a:pPr>
            <a:r>
              <a:rPr lang="zh-CN" altLang="zh-CN" sz="2400" b="1" dirty="0">
                <a:solidFill>
                  <a:srgbClr val="FF0000"/>
                </a:solidFill>
                <a:latin typeface="宋体" pitchFamily="2" charset="-122"/>
                <a:ea typeface="宋体" pitchFamily="2" charset="-122"/>
              </a:rPr>
              <a:t>稀盐酸或稀硫酸</a:t>
            </a:r>
          </a:p>
        </p:txBody>
      </p:sp>
      <p:grpSp>
        <p:nvGrpSpPr>
          <p:cNvPr id="7" name="组合 6"/>
          <p:cNvGrpSpPr/>
          <p:nvPr/>
        </p:nvGrpSpPr>
        <p:grpSpPr>
          <a:xfrm>
            <a:off x="8071557" y="824822"/>
            <a:ext cx="1746910" cy="457900"/>
            <a:chOff x="8480182" y="1575737"/>
            <a:chExt cx="1678579" cy="520692"/>
          </a:xfrm>
        </p:grpSpPr>
        <p:sp>
          <p:nvSpPr>
            <p:cNvPr id="8" name="圆角矩形 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9">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396737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animBg="1"/>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1004" y="1731792"/>
            <a:ext cx="10233408"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·河北模拟精点型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可用如图所示</a:t>
            </a:r>
            <a:r>
              <a:rPr lang="zh-CN" altLang="zh-CN" sz="2400" b="1" dirty="0" smtClean="0">
                <a:latin typeface="宋体" pitchFamily="2" charset="-122"/>
                <a:ea typeface="宋体" pitchFamily="2" charset="-122"/>
              </a:rPr>
              <a:t>方法</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自制汽水</a:t>
            </a:r>
            <a:r>
              <a:rPr lang="zh-CN" altLang="zh-CN" sz="2400" b="1" dirty="0">
                <a:latin typeface="宋体" pitchFamily="2" charset="-122"/>
                <a:ea typeface="宋体" pitchFamily="2" charset="-122"/>
              </a:rPr>
              <a:t>来消暑解热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制汽水时</a:t>
            </a:r>
            <a:r>
              <a:rPr lang="en-US" altLang="zh-CN" sz="2400" b="1" dirty="0" smtClean="0">
                <a:latin typeface="宋体" pitchFamily="2" charset="-122"/>
                <a:ea typeface="宋体" pitchFamily="2" charset="-122"/>
              </a:rPr>
              <a:t>,NaHCO</a:t>
            </a:r>
            <a:r>
              <a:rPr lang="en-US" altLang="zh-CN" sz="2400" b="1" baseline="-25000" dirty="0" smtClean="0">
                <a:latin typeface="宋体" pitchFamily="2" charset="-122"/>
                <a:ea typeface="宋体" pitchFamily="2" charset="-122"/>
              </a:rPr>
              <a:t>3</a:t>
            </a:r>
            <a:r>
              <a:rPr lang="zh-CN" altLang="zh-CN" sz="2400" b="1" dirty="0">
                <a:latin typeface="宋体" pitchFamily="2" charset="-122"/>
                <a:ea typeface="宋体" pitchFamily="2" charset="-122"/>
              </a:rPr>
              <a:t>与</a:t>
            </a:r>
            <a:r>
              <a:rPr lang="zh-CN" altLang="zh-CN" sz="2400" b="1" dirty="0" smtClean="0">
                <a:latin typeface="宋体" pitchFamily="2" charset="-122"/>
                <a:ea typeface="宋体" pitchFamily="2" charset="-122"/>
              </a:rPr>
              <a:t>柠檬</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酸</a:t>
            </a:r>
            <a:r>
              <a:rPr lang="zh-CN" altLang="zh-CN" sz="2400" b="1" dirty="0">
                <a:latin typeface="宋体" pitchFamily="2" charset="-122"/>
                <a:ea typeface="宋体" pitchFamily="2" charset="-122"/>
              </a:rPr>
              <a:t>反应</a:t>
            </a:r>
            <a:r>
              <a:rPr lang="zh-CN" altLang="zh-CN" sz="2400" b="1" dirty="0" smtClean="0">
                <a:latin typeface="宋体" pitchFamily="2" charset="-122"/>
                <a:ea typeface="宋体" pitchFamily="2" charset="-122"/>
              </a:rPr>
              <a:t>生成</a:t>
            </a:r>
            <a:r>
              <a:rPr lang="zh-CN" altLang="zh-CN" sz="2400" b="1" dirty="0">
                <a:latin typeface="宋体" pitchFamily="2" charset="-122"/>
                <a:ea typeface="宋体" pitchFamily="2" charset="-122"/>
              </a:rPr>
              <a:t>柠檬酸钠、二氧化碳和水</a:t>
            </a:r>
            <a:r>
              <a:rPr lang="zh-CN"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据此推测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通常条件下不能与柠檬酸反应</a:t>
            </a:r>
            <a:r>
              <a:rPr lang="zh-CN" altLang="zh-CN" sz="2400" b="1" dirty="0" smtClean="0">
                <a:latin typeface="宋体" pitchFamily="2" charset="-122"/>
                <a:ea typeface="宋体" pitchFamily="2" charset="-122"/>
              </a:rPr>
              <a:t>的物质</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填字母</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smtClean="0">
                <a:latin typeface="宋体" pitchFamily="2" charset="-122"/>
                <a:ea typeface="宋体" pitchFamily="2" charset="-122"/>
              </a:rPr>
              <a:t>铁丝</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氯化钠</a:t>
            </a: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烧碱</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自制汽水最好要冷藏保存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是因为气体在水中的溶解度和</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有关</a:t>
            </a:r>
            <a:r>
              <a:rPr lang="en-US" altLang="zh-CN" sz="2400" b="1" dirty="0" smtClean="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打开</a:t>
            </a:r>
            <a:r>
              <a:rPr lang="zh-CN" altLang="zh-CN" sz="2400" b="1" dirty="0">
                <a:latin typeface="宋体" pitchFamily="2" charset="-122"/>
                <a:ea typeface="宋体" pitchFamily="2" charset="-122"/>
              </a:rPr>
              <a:t>汽水瓶盖时汽水会自动喷出来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此时瓶内大气压</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选填</a:t>
            </a:r>
            <a:r>
              <a:rPr lang="zh-CN" altLang="zh-CN" sz="2400" b="1" dirty="0" smtClean="0">
                <a:latin typeface="宋体" pitchFamily="2" charset="-122"/>
                <a:ea typeface="宋体" pitchFamily="2" charset="-122"/>
              </a:rPr>
              <a:t>“大于”</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或</a:t>
            </a:r>
            <a:r>
              <a:rPr lang="zh-CN" altLang="zh-CN" sz="2400" b="1" dirty="0">
                <a:latin typeface="宋体" pitchFamily="2" charset="-122"/>
                <a:ea typeface="宋体" pitchFamily="2" charset="-122"/>
              </a:rPr>
              <a:t>“小于”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外界大气压。</a:t>
            </a:r>
            <a:r>
              <a:rPr lang="en-US" altLang="zh-CN" sz="2400" dirty="0"/>
              <a:t> </a:t>
            </a:r>
            <a:endParaRPr lang="zh-CN" altLang="zh-CN" sz="2400" dirty="0"/>
          </a:p>
        </p:txBody>
      </p:sp>
      <p:sp>
        <p:nvSpPr>
          <p:cNvPr id="10" name="矩形 9"/>
          <p:cNvSpPr/>
          <p:nvPr/>
        </p:nvSpPr>
        <p:spPr>
          <a:xfrm>
            <a:off x="7762649" y="3423911"/>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2LX12.eps" descr="id:2147509520;FounderCES"/>
          <p:cNvPicPr/>
          <p:nvPr/>
        </p:nvPicPr>
        <p:blipFill>
          <a:blip r:embed="rId2"/>
          <a:stretch>
            <a:fillRect/>
          </a:stretch>
        </p:blipFill>
        <p:spPr>
          <a:xfrm>
            <a:off x="7232787" y="1803631"/>
            <a:ext cx="4184630" cy="1532064"/>
          </a:xfrm>
          <a:prstGeom prst="rect">
            <a:avLst/>
          </a:prstGeom>
        </p:spPr>
      </p:pic>
      <p:sp>
        <p:nvSpPr>
          <p:cNvPr id="5" name="矩形 4"/>
          <p:cNvSpPr/>
          <p:nvPr/>
        </p:nvSpPr>
        <p:spPr>
          <a:xfrm>
            <a:off x="9035716" y="4503821"/>
            <a:ext cx="868225" cy="461665"/>
          </a:xfrm>
          <a:prstGeom prst="rect">
            <a:avLst/>
          </a:prstGeom>
        </p:spPr>
        <p:txBody>
          <a:bodyPr wrap="square">
            <a:spAutoFit/>
          </a:bodyPr>
          <a:lstStyle/>
          <a:p>
            <a:r>
              <a:rPr lang="zh-CN" altLang="en-US" sz="2400" b="1" dirty="0">
                <a:solidFill>
                  <a:srgbClr val="FF0000"/>
                </a:solidFill>
                <a:latin typeface="Times New Roman" pitchFamily="18" charset="0"/>
                <a:ea typeface="宋体" pitchFamily="2" charset="-122"/>
                <a:cs typeface="Times New Roman" pitchFamily="18" charset="0"/>
              </a:rPr>
              <a:t>温度</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6" name="矩形 5"/>
          <p:cNvSpPr/>
          <p:nvPr/>
        </p:nvSpPr>
        <p:spPr>
          <a:xfrm>
            <a:off x="7828192" y="5040190"/>
            <a:ext cx="914400" cy="461665"/>
          </a:xfrm>
          <a:prstGeom prst="rect">
            <a:avLst/>
          </a:prstGeom>
        </p:spPr>
        <p:txBody>
          <a:bodyPr wrap="square">
            <a:spAutoFit/>
          </a:bodyPr>
          <a:lstStyle/>
          <a:p>
            <a:r>
              <a:rPr lang="zh-CN" altLang="en-US" sz="2400" b="1" dirty="0">
                <a:solidFill>
                  <a:srgbClr val="FF0000"/>
                </a:solidFill>
                <a:latin typeface="Times New Roman" pitchFamily="18" charset="0"/>
                <a:ea typeface="宋体" pitchFamily="2" charset="-122"/>
                <a:cs typeface="Times New Roman" pitchFamily="18" charset="0"/>
              </a:rPr>
              <a:t>大于</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7" name="组合 6"/>
          <p:cNvGrpSpPr/>
          <p:nvPr/>
        </p:nvGrpSpPr>
        <p:grpSpPr>
          <a:xfrm>
            <a:off x="8071557" y="824822"/>
            <a:ext cx="1746910" cy="457900"/>
            <a:chOff x="8480182" y="1575737"/>
            <a:chExt cx="1678579" cy="520692"/>
          </a:xfrm>
        </p:grpSpPr>
        <p:sp>
          <p:nvSpPr>
            <p:cNvPr id="8" name="圆角矩形 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396737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8417" y="1607852"/>
            <a:ext cx="11500144"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6.(2021</a:t>
            </a:r>
            <a:r>
              <a:rPr lang="zh-CN" altLang="zh-CN" sz="2400" b="1" dirty="0">
                <a:latin typeface="宋体" pitchFamily="2" charset="-122"/>
                <a:ea typeface="宋体" pitchFamily="2" charset="-122"/>
              </a:rPr>
              <a:t>·河北模拟冲刺型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如图所示在一烧杯内放置一枚新鲜鸡蛋</a:t>
            </a:r>
            <a:r>
              <a:rPr lang="en-US" altLang="zh-CN" sz="2400" b="1" dirty="0" smtClean="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往</a:t>
            </a:r>
            <a:r>
              <a:rPr lang="zh-CN" altLang="zh-CN" sz="2400" b="1" dirty="0">
                <a:latin typeface="宋体" pitchFamily="2" charset="-122"/>
                <a:ea typeface="宋体" pitchFamily="2" charset="-122"/>
              </a:rPr>
              <a:t>烧杯中倒入稀盐酸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可以看到蛋壳表面附着一层气泡。</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产生气泡的原因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用化学方程式表示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反应一段时间后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鸡蛋在溶液中上浮</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其主要的原因</a:t>
            </a:r>
            <a:r>
              <a:rPr lang="zh-CN" altLang="zh-CN" sz="2400" b="1" dirty="0" smtClean="0">
                <a:latin typeface="宋体" pitchFamily="2" charset="-122"/>
                <a:ea typeface="宋体" pitchFamily="2" charset="-122"/>
              </a:rPr>
              <a:t>是</a:t>
            </a:r>
            <a:r>
              <a:rPr lang="en-US" altLang="zh-CN" sz="2400" b="1" dirty="0" smtClean="0">
                <a:latin typeface="+mn-ea"/>
              </a:rPr>
              <a:t>___________________________</a:t>
            </a:r>
          </a:p>
          <a:p>
            <a:pPr>
              <a:lnSpc>
                <a:spcPct val="150000"/>
              </a:lnSpc>
            </a:pPr>
            <a:r>
              <a:rPr lang="en-US" altLang="zh-CN" sz="2400" b="1" u="sng" dirty="0" smtClean="0">
                <a:latin typeface="宋体" pitchFamily="2" charset="-122"/>
                <a:ea typeface="宋体" pitchFamily="2" charset="-122"/>
              </a:rPr>
              <a:t>________________________________________________________________________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鸡蛋浮出水面又会下沉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其原因</a:t>
            </a:r>
            <a:r>
              <a:rPr lang="zh-CN" altLang="zh-CN" sz="2400" b="1" dirty="0" smtClean="0">
                <a:latin typeface="宋体" pitchFamily="2" charset="-122"/>
                <a:ea typeface="宋体" pitchFamily="2" charset="-122"/>
              </a:rPr>
              <a:t>是</a:t>
            </a:r>
            <a:r>
              <a:rPr lang="en-US" altLang="zh-CN" sz="2400" b="1" dirty="0" smtClean="0">
                <a:latin typeface="+mn-ea"/>
              </a:rPr>
              <a:t>_____________________________</a:t>
            </a:r>
          </a:p>
          <a:p>
            <a:pPr>
              <a:lnSpc>
                <a:spcPct val="150000"/>
              </a:lnSpc>
            </a:pPr>
            <a:r>
              <a:rPr lang="en-US" altLang="zh-CN" sz="2400" b="1" u="sng" dirty="0" smtClean="0">
                <a:latin typeface="宋体" pitchFamily="2" charset="-122"/>
                <a:ea typeface="宋体" pitchFamily="2" charset="-122"/>
              </a:rPr>
              <a:t>________________________________________________________________________</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solidFill>
                  <a:srgbClr val="FF0000"/>
                </a:solidFill>
              </a:rPr>
              <a:t> </a:t>
            </a:r>
            <a:endParaRPr lang="zh-CN" altLang="zh-CN" sz="2400" dirty="0">
              <a:solidFill>
                <a:srgbClr val="FF0000"/>
              </a:solidFill>
            </a:endParaRPr>
          </a:p>
        </p:txBody>
      </p:sp>
      <p:pic>
        <p:nvPicPr>
          <p:cNvPr id="4" name="HX+2LX13.eps" descr="id:2147509527;FounderCES"/>
          <p:cNvPicPr/>
          <p:nvPr/>
        </p:nvPicPr>
        <p:blipFill>
          <a:blip r:embed="rId2"/>
          <a:stretch>
            <a:fillRect/>
          </a:stretch>
        </p:blipFill>
        <p:spPr>
          <a:xfrm>
            <a:off x="9742065" y="1751253"/>
            <a:ext cx="1715125" cy="802048"/>
          </a:xfrm>
          <a:prstGeom prst="rect">
            <a:avLst/>
          </a:prstGeom>
        </p:spPr>
      </p:pic>
      <p:sp>
        <p:nvSpPr>
          <p:cNvPr id="5" name="矩形 4"/>
          <p:cNvSpPr/>
          <p:nvPr/>
        </p:nvSpPr>
        <p:spPr>
          <a:xfrm>
            <a:off x="8049027" y="3317035"/>
            <a:ext cx="374275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反应一段时间后</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蛋壳</a:t>
            </a:r>
            <a:r>
              <a:rPr lang="zh-CN" altLang="zh-CN" sz="2400" b="1" dirty="0" smtClean="0">
                <a:solidFill>
                  <a:srgbClr val="FF0000"/>
                </a:solidFill>
                <a:latin typeface="宋体" pitchFamily="2" charset="-122"/>
                <a:ea typeface="宋体" pitchFamily="2" charset="-122"/>
              </a:rPr>
              <a:t>表面</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3" name="组合 2"/>
          <p:cNvGrpSpPr/>
          <p:nvPr/>
        </p:nvGrpSpPr>
        <p:grpSpPr>
          <a:xfrm>
            <a:off x="6309724" y="2707416"/>
            <a:ext cx="4546201" cy="461665"/>
            <a:chOff x="6309726" y="2692396"/>
            <a:chExt cx="4546201" cy="461665"/>
          </a:xfrm>
        </p:grpSpPr>
        <p:sp>
          <p:nvSpPr>
            <p:cNvPr id="10" name="矩形 9"/>
            <p:cNvSpPr/>
            <p:nvPr/>
          </p:nvSpPr>
          <p:spPr>
            <a:xfrm>
              <a:off x="6309726" y="2692396"/>
              <a:ext cx="4546201"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CaCO</a:t>
              </a:r>
              <a:r>
                <a:rPr lang="en-US" altLang="zh-CN" sz="2400" b="1" baseline="-25000" dirty="0" smtClean="0">
                  <a:solidFill>
                    <a:srgbClr val="FF0000"/>
                  </a:solidFill>
                  <a:latin typeface="宋体" pitchFamily="2" charset="-122"/>
                  <a:ea typeface="宋体" pitchFamily="2" charset="-122"/>
                </a:rPr>
                <a:t>3</a:t>
              </a:r>
              <a:r>
                <a:rPr lang="en-US" altLang="zh-CN" sz="2400" b="1" dirty="0" smtClean="0">
                  <a:solidFill>
                    <a:srgbClr val="FF0000"/>
                  </a:solidFill>
                  <a:latin typeface="宋体" pitchFamily="2" charset="-122"/>
                  <a:ea typeface="宋体" pitchFamily="2" charset="-122"/>
                </a:rPr>
                <a:t>+2HCl    CaCl</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O+CO</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943108" y="2893065"/>
              <a:ext cx="463550" cy="60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7" name="矩形 6"/>
          <p:cNvSpPr/>
          <p:nvPr/>
        </p:nvSpPr>
        <p:spPr>
          <a:xfrm>
            <a:off x="556335" y="3811017"/>
            <a:ext cx="1104563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附着一层气泡</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鸡蛋排开的水的体积变大</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受到的浮力变大</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大于鸡蛋的重力</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因此</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8" name="矩形 7"/>
          <p:cNvSpPr/>
          <p:nvPr/>
        </p:nvSpPr>
        <p:spPr>
          <a:xfrm>
            <a:off x="522780" y="4380385"/>
            <a:ext cx="2664758"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鸡蛋在溶液中上浮</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9" name="矩形 8"/>
          <p:cNvSpPr/>
          <p:nvPr/>
        </p:nvSpPr>
        <p:spPr>
          <a:xfrm>
            <a:off x="7772821" y="4388616"/>
            <a:ext cx="3938488"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鸡蛋浮出水面后表面</a:t>
            </a:r>
            <a:r>
              <a:rPr lang="zh-CN" altLang="zh-CN" sz="2400" b="1" dirty="0" smtClean="0">
                <a:solidFill>
                  <a:srgbClr val="FF0000"/>
                </a:solidFill>
                <a:latin typeface="宋体" pitchFamily="2" charset="-122"/>
                <a:ea typeface="宋体" pitchFamily="2" charset="-122"/>
              </a:rPr>
              <a:t>附着</a:t>
            </a:r>
            <a:r>
              <a:rPr lang="zh-CN" altLang="en-US" sz="2400" b="1" dirty="0">
                <a:solidFill>
                  <a:srgbClr val="FF0000"/>
                </a:solidFill>
                <a:latin typeface="宋体" pitchFamily="2" charset="-122"/>
                <a:ea typeface="宋体" pitchFamily="2" charset="-122"/>
              </a:rPr>
              <a:t>的</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11" name="矩形 10"/>
          <p:cNvSpPr/>
          <p:nvPr/>
        </p:nvSpPr>
        <p:spPr>
          <a:xfrm>
            <a:off x="522780" y="4949270"/>
            <a:ext cx="1111275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气泡消失</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鸡蛋排开的水的体积变小</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鸡蛋受到的浮力变小</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当受到的浮力小于鸡蛋</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12" name="矩形 11"/>
          <p:cNvSpPr/>
          <p:nvPr/>
        </p:nvSpPr>
        <p:spPr>
          <a:xfrm>
            <a:off x="598557" y="5498015"/>
            <a:ext cx="329393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的重力时鸡蛋又会下沉</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3" name="组合 12"/>
          <p:cNvGrpSpPr/>
          <p:nvPr/>
        </p:nvGrpSpPr>
        <p:grpSpPr>
          <a:xfrm>
            <a:off x="8071557" y="824822"/>
            <a:ext cx="1746910" cy="457900"/>
            <a:chOff x="8480182" y="1575737"/>
            <a:chExt cx="1678579" cy="520692"/>
          </a:xfrm>
        </p:grpSpPr>
        <p:sp>
          <p:nvSpPr>
            <p:cNvPr id="14" name="圆角矩形 13">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9">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6400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6" name="TextBox 5"/>
              <p:cNvSpPr txBox="1"/>
              <p:nvPr/>
            </p:nvSpPr>
            <p:spPr>
              <a:xfrm>
                <a:off x="1770075" y="1469789"/>
                <a:ext cx="2181139" cy="4343368"/>
              </a:xfrm>
              <a:prstGeom prst="rect">
                <a:avLst/>
              </a:prstGeom>
              <a:noFill/>
            </p:spPr>
            <p:txBody>
              <a:bodyPr wrap="square" rtlCol="0">
                <a:spAutoFit/>
              </a:bodyPr>
              <a:lstStyle/>
              <a:p>
                <a:r>
                  <a:rPr lang="zh-CN" altLang="en-US" sz="2400" b="1" dirty="0" smtClean="0">
                    <a:latin typeface="宋体" pitchFamily="2" charset="-122"/>
                    <a:ea typeface="宋体" pitchFamily="2" charset="-122"/>
                  </a:rPr>
                  <a:t>物理方面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0" i="1" smtClean="0">
                                <a:latin typeface="Cambria Math"/>
                                <a:ea typeface="宋体" pitchFamily="2" charset="-122"/>
                              </a:rPr>
                            </m:ctrlPr>
                          </m:eqArrPr>
                          <m:e>
                            <m:r>
                              <a:rPr lang="en-US" altLang="zh-CN" sz="2400" b="0" i="1" smtClean="0">
                                <a:latin typeface="Cambria Math"/>
                                <a:ea typeface="宋体" pitchFamily="2" charset="-122"/>
                              </a:rPr>
                              <m:t>①</m:t>
                            </m:r>
                          </m:e>
                          <m:e>
                            <m:r>
                              <a:rPr lang="en-US" altLang="zh-CN" sz="2400" b="0" i="1" smtClean="0">
                                <a:latin typeface="Cambria Math"/>
                                <a:ea typeface="宋体" pitchFamily="2" charset="-122"/>
                              </a:rPr>
                              <m:t>②</m:t>
                            </m:r>
                          </m:e>
                          <m:e>
                            <m:r>
                              <a:rPr lang="en-US" altLang="zh-CN" sz="2400" b="0" i="1" smtClean="0">
                                <a:latin typeface="Cambria Math"/>
                                <a:ea typeface="宋体" pitchFamily="2" charset="-122"/>
                              </a:rPr>
                              <m:t>③</m:t>
                            </m:r>
                          </m:e>
                          <m:e>
                            <m:r>
                              <a:rPr lang="en-US" altLang="zh-CN" sz="2400" b="0" i="1" smtClean="0">
                                <a:latin typeface="Cambria Math"/>
                                <a:ea typeface="宋体" pitchFamily="2" charset="-122"/>
                              </a:rPr>
                              <m:t>④</m:t>
                            </m:r>
                          </m:e>
                          <m:e>
                            <m:r>
                              <a:rPr lang="en-US" altLang="zh-CN" sz="2400" b="0" i="1" smtClean="0">
                                <a:latin typeface="Cambria Math"/>
                                <a:ea typeface="宋体" pitchFamily="2" charset="-122"/>
                              </a:rPr>
                              <m:t>⑤</m:t>
                            </m:r>
                          </m:e>
                          <m:e>
                            <m:r>
                              <a:rPr lang="en-US" altLang="zh-CN" sz="2400" b="0" i="1" smtClean="0">
                                <a:latin typeface="Cambria Math"/>
                                <a:ea typeface="宋体" pitchFamily="2" charset="-122"/>
                              </a:rPr>
                              <m:t>⑥</m:t>
                            </m:r>
                          </m:e>
                          <m:e>
                            <m:r>
                              <a:rPr lang="en-US" altLang="zh-CN" sz="2400" b="0" i="1" smtClean="0">
                                <a:latin typeface="Cambria Math"/>
                                <a:ea typeface="宋体" pitchFamily="2" charset="-122"/>
                              </a:rPr>
                              <m:t>⑦</m:t>
                            </m:r>
                          </m:e>
                          <m:e>
                            <m:r>
                              <a:rPr lang="en-US" altLang="zh-CN" sz="2400" b="0" i="1" smtClean="0">
                                <a:latin typeface="Cambria Math"/>
                                <a:ea typeface="宋体" pitchFamily="2" charset="-122"/>
                              </a:rPr>
                              <m:t>⑧</m:t>
                            </m:r>
                          </m:e>
                          <m:e>
                            <m:r>
                              <a:rPr lang="en-US" altLang="zh-CN" sz="2400" b="0" i="1" smtClean="0">
                                <a:latin typeface="Cambria Math"/>
                                <a:ea typeface="宋体" pitchFamily="2" charset="-122"/>
                              </a:rPr>
                              <m:t>⑨</m:t>
                            </m:r>
                          </m:e>
                          <m:e>
                            <m:r>
                              <a:rPr lang="en-US" altLang="zh-CN" sz="2400" b="0" i="1" smtClean="0">
                                <a:latin typeface="Cambria Math"/>
                                <a:ea typeface="宋体" pitchFamily="2" charset="-122"/>
                              </a:rPr>
                              <m:t>⑩</m:t>
                            </m:r>
                          </m:e>
                          <m:e>
                            <m:r>
                              <a:rPr lang="en-US" altLang="zh-CN" sz="2400" i="1">
                                <a:latin typeface="Cambria Math"/>
                                <a:ea typeface="宋体" pitchFamily="2" charset="-122"/>
                              </a:rPr>
                              <m:t>⑪</m:t>
                            </m:r>
                          </m:e>
                        </m:eqArr>
                      </m:e>
                    </m:d>
                  </m:oMath>
                </a14:m>
                <a:endParaRPr lang="zh-CN" altLang="en-US" sz="2400" b="1" dirty="0">
                  <a:latin typeface="宋体" pitchFamily="2" charset="-122"/>
                  <a:ea typeface="宋体" pitchFamily="2" charset="-122"/>
                </a:endParaRPr>
              </a:p>
            </p:txBody>
          </p:sp>
        </mc:Choice>
        <mc:Fallback>
          <p:sp>
            <p:nvSpPr>
              <p:cNvPr id="6" name="TextBox 5"/>
              <p:cNvSpPr txBox="1">
                <a:spLocks noRot="1" noChangeAspect="1" noMove="1" noResize="1" noEditPoints="1" noAdjustHandles="1" noChangeArrowheads="1" noChangeShapeType="1" noTextEdit="1"/>
              </p:cNvSpPr>
              <p:nvPr/>
            </p:nvSpPr>
            <p:spPr>
              <a:xfrm>
                <a:off x="1770075" y="1469789"/>
                <a:ext cx="2181139" cy="4343368"/>
              </a:xfrm>
              <a:prstGeom prst="rect">
                <a:avLst/>
              </a:prstGeom>
              <a:blipFill rotWithShape="1">
                <a:blip r:embed="rId2"/>
                <a:stretch>
                  <a:fillRect l="-4190"/>
                </a:stretch>
              </a:blipFill>
            </p:spPr>
            <p:txBody>
              <a:bodyPr/>
              <a:lstStyle/>
              <a:p>
                <a:r>
                  <a:rPr lang="zh-CN" altLang="en-US">
                    <a:noFill/>
                  </a:rPr>
                  <a:t> </a:t>
                </a:r>
              </a:p>
            </p:txBody>
          </p:sp>
        </mc:Fallback>
      </mc:AlternateContent>
      <p:sp>
        <p:nvSpPr>
          <p:cNvPr id="7" name="TextBox 6"/>
          <p:cNvSpPr txBox="1"/>
          <p:nvPr/>
        </p:nvSpPr>
        <p:spPr>
          <a:xfrm>
            <a:off x="3594679" y="1507895"/>
            <a:ext cx="5322817" cy="4324261"/>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探究影响滑动摩擦力大小的因素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探究影响压力作用效果的因素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探究影响液体内部压强大小的因素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探究影响浮力的大小的因素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探究影响物体动能的因素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探究影响滑轮组的机械效率的因素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探究影响导体电阻大小的因素</a:t>
            </a:r>
            <a:endParaRPr lang="en-US" altLang="zh-CN" sz="2400" b="1" dirty="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探究电流产生的热量与哪些因素有关</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探究影响电磁铁磁性强弱的因素</a:t>
            </a:r>
            <a:endParaRPr lang="en-US" altLang="zh-CN" sz="2400" b="1" dirty="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探究阻力对运动的影响</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探究电流与电压和电阻的关系</a:t>
            </a:r>
            <a:endParaRPr lang="zh-CN" altLang="en-US" sz="2400" b="1" dirty="0">
              <a:latin typeface="宋体" pitchFamily="2" charset="-122"/>
              <a:ea typeface="宋体" pitchFamily="2" charset="-122"/>
            </a:endParaRPr>
          </a:p>
        </p:txBody>
      </p:sp>
    </p:spTree>
    <p:extLst>
      <p:ext uri="{BB962C8B-B14F-4D97-AF65-F5344CB8AC3E}">
        <p14:creationId xmlns:p14="http://schemas.microsoft.com/office/powerpoint/2010/main" xmlns="" val="23886343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9"/>
          <p:cNvSpPr txBox="1">
            <a:spLocks noChangeArrowheads="1"/>
          </p:cNvSpPr>
          <p:nvPr/>
        </p:nvSpPr>
        <p:spPr bwMode="auto">
          <a:xfrm>
            <a:off x="470567" y="703217"/>
            <a:ext cx="11240464" cy="2775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dirty="0"/>
              <a:t> </a:t>
            </a:r>
            <a:r>
              <a:rPr lang="en-US" altLang="zh-CN" sz="2000" b="1" dirty="0">
                <a:latin typeface="宋体" pitchFamily="2" charset="-122"/>
                <a:ea typeface="宋体" pitchFamily="2" charset="-122"/>
              </a:rPr>
              <a:t>(</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推理法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反例分析法</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推理法主要是以科学原理或事实为依据进行分析和推理。通常以选择题的形式出现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利用前面的事实为依据判断后面的推理和结论的正误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常用连接词“所以”“因此”等作衔接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特别要注意结论中的“一定”字眼。旨在考查学生对基础知识的掌握程度与审题的能力。</a:t>
            </a:r>
          </a:p>
        </p:txBody>
      </p:sp>
      <mc:AlternateContent xmlns:mc="http://schemas.openxmlformats.org/markup-compatibility/2006">
        <mc:Choice xmlns:a14="http://schemas.microsoft.com/office/drawing/2010/main" xmlns="" Requires="a14">
          <p:sp>
            <p:nvSpPr>
              <p:cNvPr id="3" name="TextBox 2"/>
              <p:cNvSpPr txBox="1"/>
              <p:nvPr/>
            </p:nvSpPr>
            <p:spPr>
              <a:xfrm>
                <a:off x="470567" y="3451356"/>
                <a:ext cx="2072081" cy="3114442"/>
              </a:xfrm>
              <a:prstGeom prst="rect">
                <a:avLst/>
              </a:prstGeom>
              <a:noFill/>
            </p:spPr>
            <p:txBody>
              <a:bodyPr wrap="square" rtlCol="0">
                <a:spAutoFit/>
              </a:bodyPr>
              <a:lstStyle/>
              <a:p>
                <a:r>
                  <a:rPr lang="zh-CN" altLang="en-US" sz="2400" b="1" dirty="0" smtClean="0">
                    <a:latin typeface="宋体" pitchFamily="2" charset="-122"/>
                    <a:ea typeface="宋体" pitchFamily="2" charset="-122"/>
                  </a:rPr>
                  <a:t>化学方面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0" smtClean="0">
                                <a:latin typeface="Cambria Math"/>
                                <a:ea typeface="宋体" pitchFamily="2" charset="-122"/>
                              </a:rPr>
                              <m:t>①</m:t>
                            </m:r>
                          </m:e>
                          <m:e>
                            <m:r>
                              <a:rPr lang="en-US" altLang="zh-CN" sz="2400" b="1" i="0" smtClean="0">
                                <a:latin typeface="Cambria Math"/>
                                <a:ea typeface="宋体" pitchFamily="2" charset="-122"/>
                              </a:rPr>
                              <m:t>②</m:t>
                            </m:r>
                          </m:e>
                          <m:e>
                            <m:r>
                              <a:rPr lang="en-US" altLang="zh-CN" sz="2400" b="1" i="0" smtClean="0">
                                <a:latin typeface="Cambria Math"/>
                                <a:ea typeface="宋体" pitchFamily="2" charset="-122"/>
                              </a:rPr>
                              <m:t>③</m:t>
                            </m:r>
                          </m:e>
                          <m:e>
                            <m:r>
                              <a:rPr lang="zh-CN" altLang="en-US" sz="2400" b="1" i="1" smtClean="0">
                                <a:latin typeface="Cambria Math"/>
                                <a:ea typeface="宋体" pitchFamily="2" charset="-122"/>
                              </a:rPr>
                              <m:t>碳</m:t>
                            </m:r>
                          </m:e>
                          <m:e>
                            <m:r>
                              <a:rPr lang="en-US" altLang="zh-CN" sz="2400" b="1" i="0" smtClean="0">
                                <a:latin typeface="Cambria Math"/>
                                <a:ea typeface="宋体" pitchFamily="2" charset="-122"/>
                              </a:rPr>
                              <m:t>④</m:t>
                            </m:r>
                          </m:e>
                          <m:e>
                            <m:r>
                              <a:rPr lang="zh-CN" altLang="en-US" sz="2400" b="1" i="1" smtClean="0">
                                <a:latin typeface="Cambria Math"/>
                                <a:ea typeface="宋体" pitchFamily="2" charset="-122"/>
                              </a:rPr>
                              <m:t>与</m:t>
                            </m:r>
                          </m:e>
                          <m:e>
                            <m:r>
                              <a:rPr lang="zh-CN" altLang="en-US" sz="2400" b="1" i="1" smtClean="0">
                                <a:latin typeface="Cambria Math"/>
                                <a:ea typeface="宋体" pitchFamily="2" charset="-122"/>
                              </a:rPr>
                              <m:t>⑤</m:t>
                            </m:r>
                          </m:e>
                          <m:e>
                            <m:r>
                              <a:rPr lang="zh-CN" altLang="en-US" sz="2400" b="1" i="1" smtClean="0">
                                <a:latin typeface="Cambria Math"/>
                                <a:ea typeface="宋体" pitchFamily="2" charset="-122"/>
                              </a:rPr>
                              <m:t>⑥</m:t>
                            </m:r>
                          </m:e>
                        </m:eqArr>
                      </m:e>
                    </m:d>
                  </m:oMath>
                </a14:m>
                <a:endParaRPr lang="zh-CN" altLang="en-US" sz="2200" b="1" dirty="0">
                  <a:latin typeface="宋体" pitchFamily="2" charset="-122"/>
                  <a:ea typeface="宋体" pitchFamily="2" charset="-122"/>
                </a:endParaRPr>
              </a:p>
            </p:txBody>
          </p:sp>
        </mc:Choice>
        <mc:Fallback>
          <p:sp>
            <p:nvSpPr>
              <p:cNvPr id="3" name="TextBox 2"/>
              <p:cNvSpPr txBox="1">
                <a:spLocks noRot="1" noChangeAspect="1" noMove="1" noResize="1" noEditPoints="1" noAdjustHandles="1" noChangeArrowheads="1" noChangeShapeType="1" noTextEdit="1"/>
              </p:cNvSpPr>
              <p:nvPr/>
            </p:nvSpPr>
            <p:spPr>
              <a:xfrm>
                <a:off x="470567" y="3451356"/>
                <a:ext cx="2072081" cy="3114442"/>
              </a:xfrm>
              <a:prstGeom prst="rect">
                <a:avLst/>
              </a:prstGeom>
              <a:blipFill rotWithShape="1">
                <a:blip r:embed="rId2"/>
                <a:stretch>
                  <a:fillRect l="-4412"/>
                </a:stretch>
              </a:blipFill>
            </p:spPr>
            <p:txBody>
              <a:bodyPr/>
              <a:lstStyle/>
              <a:p>
                <a:r>
                  <a:rPr lang="zh-CN" altLang="en-US">
                    <a:noFill/>
                  </a:rPr>
                  <a:t> </a:t>
                </a:r>
              </a:p>
            </p:txBody>
          </p:sp>
        </mc:Fallback>
      </mc:AlternateContent>
      <p:sp>
        <p:nvSpPr>
          <p:cNvPr id="4" name="TextBox 3"/>
          <p:cNvSpPr txBox="1"/>
          <p:nvPr/>
        </p:nvSpPr>
        <p:spPr>
          <a:xfrm>
            <a:off x="2269221" y="3469488"/>
            <a:ext cx="9441810" cy="3123676"/>
          </a:xfrm>
          <a:prstGeom prst="rect">
            <a:avLst/>
          </a:prstGeom>
          <a:noFill/>
        </p:spPr>
        <p:txBody>
          <a:bodyPr wrap="square" rtlCol="0">
            <a:spAutoFit/>
          </a:bodyPr>
          <a:lstStyle/>
          <a:p>
            <a:pPr>
              <a:lnSpc>
                <a:spcPts val="2960"/>
              </a:lnSpc>
            </a:pPr>
            <a:r>
              <a:rPr lang="zh-CN" altLang="en-US" sz="2300" b="1" dirty="0" smtClean="0">
                <a:latin typeface="宋体" pitchFamily="2" charset="-122"/>
                <a:ea typeface="宋体" pitchFamily="2" charset="-122"/>
              </a:rPr>
              <a:t>离子是带电荷的微粒，但带电荷的微粒不一定是离子</a:t>
            </a:r>
            <a:endParaRPr lang="en-US" altLang="zh-CN" sz="2300" b="1" dirty="0" smtClean="0">
              <a:latin typeface="宋体" pitchFamily="2" charset="-122"/>
              <a:ea typeface="宋体" pitchFamily="2" charset="-122"/>
            </a:endParaRPr>
          </a:p>
          <a:p>
            <a:pPr>
              <a:lnSpc>
                <a:spcPts val="2960"/>
              </a:lnSpc>
            </a:pPr>
            <a:r>
              <a:rPr lang="en-US" altLang="zh-CN" sz="2300" b="1" dirty="0" smtClean="0">
                <a:latin typeface="宋体" pitchFamily="2" charset="-122"/>
                <a:ea typeface="宋体" pitchFamily="2" charset="-122"/>
              </a:rPr>
              <a:t>O</a:t>
            </a:r>
            <a:r>
              <a:rPr lang="en-US" altLang="zh-CN" sz="2300" b="1" baseline="-25000" dirty="0" smtClean="0">
                <a:latin typeface="宋体" pitchFamily="2" charset="-122"/>
                <a:ea typeface="宋体" pitchFamily="2" charset="-122"/>
              </a:rPr>
              <a:t>2</a:t>
            </a:r>
            <a:r>
              <a:rPr lang="zh-CN" altLang="en-US" sz="2300" b="1" dirty="0" smtClean="0">
                <a:latin typeface="宋体" pitchFamily="2" charset="-122"/>
                <a:ea typeface="宋体" pitchFamily="2" charset="-122"/>
              </a:rPr>
              <a:t>和</a:t>
            </a:r>
            <a:r>
              <a:rPr lang="en-US" altLang="zh-CN" sz="2300" b="1" dirty="0" smtClean="0">
                <a:latin typeface="宋体" pitchFamily="2" charset="-122"/>
                <a:ea typeface="宋体" pitchFamily="2" charset="-122"/>
              </a:rPr>
              <a:t>O</a:t>
            </a:r>
            <a:r>
              <a:rPr lang="en-US" altLang="zh-CN" sz="2300" b="1" baseline="-25000" dirty="0" smtClean="0">
                <a:latin typeface="宋体" pitchFamily="2" charset="-122"/>
                <a:ea typeface="宋体" pitchFamily="2" charset="-122"/>
              </a:rPr>
              <a:t>3</a:t>
            </a:r>
            <a:r>
              <a:rPr lang="zh-CN" altLang="en-US" sz="2300" b="1" dirty="0" smtClean="0">
                <a:latin typeface="宋体" pitchFamily="2" charset="-122"/>
                <a:ea typeface="宋体" pitchFamily="2" charset="-122"/>
              </a:rPr>
              <a:t>的分子构成不同，所以它们的化学性质不同</a:t>
            </a:r>
            <a:endParaRPr lang="en-US" altLang="zh-CN" sz="2300" b="1" dirty="0" smtClean="0">
              <a:latin typeface="宋体" pitchFamily="2" charset="-122"/>
              <a:ea typeface="宋体" pitchFamily="2" charset="-122"/>
            </a:endParaRPr>
          </a:p>
          <a:p>
            <a:pPr>
              <a:lnSpc>
                <a:spcPts val="2960"/>
              </a:lnSpc>
            </a:pPr>
            <a:r>
              <a:rPr lang="zh-CN" altLang="en-US" sz="2300" b="1" dirty="0" smtClean="0">
                <a:latin typeface="宋体" pitchFamily="2" charset="-122"/>
                <a:ea typeface="宋体" pitchFamily="2" charset="-122"/>
              </a:rPr>
              <a:t>含碳元素的物质充分燃烧生成</a:t>
            </a:r>
            <a:r>
              <a:rPr lang="en-US" altLang="zh-CN" sz="2300" b="1" dirty="0" smtClean="0">
                <a:latin typeface="宋体" pitchFamily="2" charset="-122"/>
                <a:ea typeface="宋体" pitchFamily="2" charset="-122"/>
              </a:rPr>
              <a:t>CO</a:t>
            </a:r>
            <a:r>
              <a:rPr lang="en-US" altLang="zh-CN" sz="2300" b="1" baseline="-25000" dirty="0" smtClean="0">
                <a:latin typeface="宋体" pitchFamily="2" charset="-122"/>
                <a:ea typeface="宋体" pitchFamily="2" charset="-122"/>
              </a:rPr>
              <a:t>2</a:t>
            </a:r>
            <a:r>
              <a:rPr lang="zh-CN" altLang="en-US" sz="2300" b="1" dirty="0" smtClean="0">
                <a:latin typeface="宋体" pitchFamily="2" charset="-122"/>
                <a:ea typeface="宋体" pitchFamily="2" charset="-122"/>
              </a:rPr>
              <a:t>，所以燃烧生成</a:t>
            </a:r>
            <a:r>
              <a:rPr lang="en-US" altLang="zh-CN" sz="2300" b="1" dirty="0">
                <a:latin typeface="宋体" pitchFamily="2" charset="-122"/>
                <a:ea typeface="宋体" pitchFamily="2" charset="-122"/>
              </a:rPr>
              <a:t>CO</a:t>
            </a:r>
            <a:r>
              <a:rPr lang="en-US" altLang="zh-CN" sz="2300" b="1" baseline="-25000" dirty="0">
                <a:latin typeface="宋体" pitchFamily="2" charset="-122"/>
                <a:ea typeface="宋体" pitchFamily="2" charset="-122"/>
              </a:rPr>
              <a:t>2</a:t>
            </a:r>
            <a:r>
              <a:rPr lang="zh-CN" altLang="en-US" sz="2300" b="1" dirty="0" smtClean="0">
                <a:latin typeface="宋体" pitchFamily="2" charset="-122"/>
                <a:ea typeface="宋体" pitchFamily="2" charset="-122"/>
              </a:rPr>
              <a:t>的物质中一定含有元素</a:t>
            </a:r>
            <a:endParaRPr lang="en-US" altLang="zh-CN" sz="2300" b="1" dirty="0" smtClean="0">
              <a:latin typeface="宋体" pitchFamily="2" charset="-122"/>
              <a:ea typeface="宋体" pitchFamily="2" charset="-122"/>
            </a:endParaRPr>
          </a:p>
          <a:p>
            <a:pPr>
              <a:lnSpc>
                <a:spcPts val="2960"/>
              </a:lnSpc>
            </a:pPr>
            <a:r>
              <a:rPr lang="zh-CN" altLang="en-US" sz="2300" b="1" dirty="0" smtClean="0">
                <a:latin typeface="宋体" pitchFamily="2" charset="-122"/>
                <a:ea typeface="宋体" pitchFamily="2" charset="-122"/>
              </a:rPr>
              <a:t>酸能使紫色石蕊溶液变红，通入</a:t>
            </a:r>
            <a:r>
              <a:rPr lang="en-US" altLang="zh-CN" sz="2300" b="1" dirty="0">
                <a:latin typeface="宋体" pitchFamily="2" charset="-122"/>
                <a:ea typeface="宋体" pitchFamily="2" charset="-122"/>
              </a:rPr>
              <a:t>CO</a:t>
            </a:r>
            <a:r>
              <a:rPr lang="en-US" altLang="zh-CN" sz="2300" b="1" baseline="-25000" dirty="0">
                <a:latin typeface="宋体" pitchFamily="2" charset="-122"/>
                <a:ea typeface="宋体" pitchFamily="2" charset="-122"/>
              </a:rPr>
              <a:t>2</a:t>
            </a:r>
            <a:r>
              <a:rPr lang="zh-CN" altLang="en-US" sz="2300" b="1" dirty="0" smtClean="0">
                <a:latin typeface="宋体" pitchFamily="2" charset="-122"/>
                <a:ea typeface="宋体" pitchFamily="2" charset="-122"/>
              </a:rPr>
              <a:t>后的紫色石蕊溶液变红，是二氧化碳水反应生成的碳酸使紫色石蕊溶液变红</a:t>
            </a:r>
            <a:endParaRPr lang="en-US" altLang="zh-CN" sz="2300" b="1" dirty="0" smtClean="0">
              <a:latin typeface="宋体" pitchFamily="2" charset="-122"/>
              <a:ea typeface="宋体" pitchFamily="2" charset="-122"/>
            </a:endParaRPr>
          </a:p>
          <a:p>
            <a:pPr>
              <a:lnSpc>
                <a:spcPts val="2960"/>
              </a:lnSpc>
            </a:pPr>
            <a:r>
              <a:rPr lang="zh-CN" altLang="en-US" sz="2300" b="1" dirty="0" smtClean="0">
                <a:latin typeface="宋体" pitchFamily="2" charset="-122"/>
                <a:ea typeface="宋体" pitchFamily="2" charset="-122"/>
              </a:rPr>
              <a:t>溶液具有均一性和稳定性，但具有均一性和稳定性的液体不一定是溶液</a:t>
            </a:r>
            <a:endParaRPr lang="en-US" altLang="zh-CN" sz="2300" b="1" dirty="0">
              <a:latin typeface="宋体" pitchFamily="2" charset="-122"/>
              <a:ea typeface="宋体" pitchFamily="2" charset="-122"/>
            </a:endParaRPr>
          </a:p>
          <a:p>
            <a:pPr>
              <a:lnSpc>
                <a:spcPts val="2960"/>
              </a:lnSpc>
            </a:pPr>
            <a:r>
              <a:rPr lang="zh-CN" altLang="en-US" sz="2300" b="1" dirty="0" smtClean="0">
                <a:latin typeface="宋体" pitchFamily="2" charset="-122"/>
                <a:ea typeface="宋体" pitchFamily="2" charset="-122"/>
              </a:rPr>
              <a:t>酸性溶液的</a:t>
            </a:r>
            <a:r>
              <a:rPr lang="en-US" altLang="zh-CN" sz="2300" b="1" dirty="0" smtClean="0">
                <a:latin typeface="宋体" pitchFamily="2" charset="-122"/>
                <a:ea typeface="宋体" pitchFamily="2" charset="-122"/>
              </a:rPr>
              <a:t>pH</a:t>
            </a:r>
            <a:r>
              <a:rPr lang="zh-CN" altLang="en-US" sz="2300" b="1" dirty="0" smtClean="0">
                <a:latin typeface="宋体" pitchFamily="2" charset="-122"/>
                <a:ea typeface="宋体" pitchFamily="2" charset="-122"/>
              </a:rPr>
              <a:t>小于</a:t>
            </a:r>
            <a:r>
              <a:rPr lang="en-US" altLang="zh-CN" sz="2300" b="1" dirty="0" smtClean="0">
                <a:latin typeface="宋体" pitchFamily="2" charset="-122"/>
                <a:ea typeface="宋体" pitchFamily="2" charset="-122"/>
              </a:rPr>
              <a:t>7</a:t>
            </a:r>
            <a:r>
              <a:rPr lang="zh-CN" altLang="en-US" sz="2300" b="1" dirty="0" smtClean="0">
                <a:latin typeface="宋体" pitchFamily="2" charset="-122"/>
                <a:ea typeface="宋体" pitchFamily="2" charset="-122"/>
              </a:rPr>
              <a:t>，所以食醋的</a:t>
            </a:r>
            <a:r>
              <a:rPr lang="en-US" altLang="zh-CN" sz="2300" b="1" dirty="0">
                <a:latin typeface="宋体" pitchFamily="2" charset="-122"/>
                <a:ea typeface="宋体" pitchFamily="2" charset="-122"/>
              </a:rPr>
              <a:t>pH</a:t>
            </a:r>
            <a:r>
              <a:rPr lang="zh-CN" altLang="en-US" sz="2300" b="1" dirty="0">
                <a:latin typeface="宋体" pitchFamily="2" charset="-122"/>
                <a:ea typeface="宋体" pitchFamily="2" charset="-122"/>
              </a:rPr>
              <a:t>小于</a:t>
            </a:r>
            <a:r>
              <a:rPr lang="en-US" altLang="zh-CN" sz="2300" b="1" dirty="0">
                <a:latin typeface="宋体" pitchFamily="2" charset="-122"/>
                <a:ea typeface="宋体" pitchFamily="2" charset="-122"/>
              </a:rPr>
              <a:t>7</a:t>
            </a:r>
            <a:endParaRPr lang="en-US" altLang="zh-CN" sz="2300" b="1" dirty="0" smtClean="0">
              <a:latin typeface="宋体" pitchFamily="2" charset="-122"/>
              <a:ea typeface="宋体" pitchFamily="2" charset="-122"/>
            </a:endParaRPr>
          </a:p>
        </p:txBody>
      </p:sp>
    </p:spTree>
    <p:extLst>
      <p:ext uri="{BB962C8B-B14F-4D97-AF65-F5344CB8AC3E}">
        <p14:creationId xmlns:p14="http://schemas.microsoft.com/office/powerpoint/2010/main" xmlns="" val="37569334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5" name="TextBox 4"/>
              <p:cNvSpPr txBox="1"/>
              <p:nvPr/>
            </p:nvSpPr>
            <p:spPr>
              <a:xfrm>
                <a:off x="394282" y="739214"/>
                <a:ext cx="2055303" cy="4958473"/>
              </a:xfrm>
              <a:prstGeom prst="rect">
                <a:avLst/>
              </a:prstGeom>
              <a:noFill/>
            </p:spPr>
            <p:txBody>
              <a:bodyPr wrap="square" rtlCol="0">
                <a:spAutoFit/>
              </a:bodyPr>
              <a:lstStyle/>
              <a:p>
                <a:r>
                  <a:rPr lang="zh-CN" altLang="en-US" sz="2400" b="1" dirty="0" smtClean="0">
                    <a:latin typeface="宋体" pitchFamily="2" charset="-122"/>
                    <a:ea typeface="宋体" pitchFamily="2" charset="-122"/>
                  </a:rPr>
                  <a:t>化学方面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⑦</m:t>
                            </m:r>
                          </m:e>
                          <m:e>
                            <m:r>
                              <a:rPr lang="en-US" altLang="zh-CN" sz="2400" b="1" i="1" smtClean="0">
                                <a:latin typeface="Cambria Math"/>
                                <a:ea typeface="宋体" pitchFamily="2" charset="-122"/>
                              </a:rPr>
                              <m:t>⑧</m:t>
                            </m:r>
                          </m:e>
                          <m:e>
                            <m:r>
                              <a:rPr lang="en-US" altLang="zh-CN" sz="2400" b="1" i="1" smtClean="0">
                                <a:latin typeface="Cambria Math"/>
                                <a:ea typeface="宋体" pitchFamily="2" charset="-122"/>
                              </a:rPr>
                              <m:t>⑨</m:t>
                            </m:r>
                          </m:e>
                          <m:e>
                            <m:r>
                              <a:rPr lang="en-US" altLang="zh-CN" sz="2400" b="1" i="1" smtClean="0">
                                <a:latin typeface="Cambria Math"/>
                                <a:ea typeface="宋体" pitchFamily="2" charset="-122"/>
                              </a:rPr>
                              <m:t>⑩</m:t>
                            </m:r>
                          </m:e>
                          <m:e>
                            <m:r>
                              <a:rPr lang="en-US" altLang="zh-CN" sz="2400" b="1" i="1" smtClean="0">
                                <a:latin typeface="Cambria Math"/>
                                <a:ea typeface="宋体" pitchFamily="2" charset="-122"/>
                              </a:rPr>
                              <m:t>⑪</m:t>
                            </m:r>
                          </m:e>
                          <m:e>
                            <m:r>
                              <a:rPr lang="en-US" altLang="zh-CN" sz="2400" b="1" i="1" smtClean="0">
                                <a:latin typeface="Cambria Math"/>
                                <a:ea typeface="宋体" pitchFamily="2" charset="-122"/>
                              </a:rPr>
                              <m:t>⑫</m:t>
                            </m:r>
                          </m:e>
                          <m:e>
                            <m:r>
                              <a:rPr lang="zh-CN" altLang="en-US" sz="2400" b="1" i="1" smtClean="0">
                                <a:latin typeface="Cambria Math"/>
                                <a:ea typeface="宋体" pitchFamily="2" charset="-122"/>
                              </a:rPr>
                              <m:t>化</m:t>
                            </m:r>
                          </m:e>
                          <m:e>
                            <m:r>
                              <a:rPr lang="en-US" altLang="zh-CN" sz="2400" b="1" i="1" smtClean="0">
                                <a:latin typeface="Cambria Math"/>
                                <a:ea typeface="宋体" pitchFamily="2" charset="-122"/>
                              </a:rPr>
                              <m:t>⑬</m:t>
                            </m:r>
                          </m:e>
                          <m:e>
                            <m:r>
                              <a:rPr lang="en-US" altLang="zh-CN" sz="2400" b="1" i="1" smtClean="0">
                                <a:latin typeface="Cambria Math"/>
                                <a:ea typeface="宋体" pitchFamily="2" charset="-122"/>
                              </a:rPr>
                              <m:t>⑭</m:t>
                            </m:r>
                          </m:e>
                          <m:e>
                            <m:r>
                              <a:rPr lang="en-US" altLang="zh-CN" sz="2400" b="1" i="1" smtClean="0">
                                <a:latin typeface="Cambria Math"/>
                                <a:ea typeface="宋体" pitchFamily="2" charset="-122"/>
                              </a:rPr>
                              <m:t>⑮</m:t>
                            </m:r>
                          </m:e>
                          <m:e>
                            <m:r>
                              <a:rPr lang="en-US" altLang="zh-CN" sz="2400" b="1" i="1" smtClean="0">
                                <a:latin typeface="Cambria Math"/>
                                <a:ea typeface="宋体" pitchFamily="2" charset="-122"/>
                              </a:rPr>
                              <m:t>⑯</m:t>
                            </m:r>
                          </m:e>
                          <m:e>
                            <m:r>
                              <a:rPr lang="zh-CN" altLang="en-US" sz="2400" b="1" i="1">
                                <a:latin typeface="Cambria Math"/>
                                <a:ea typeface="宋体" pitchFamily="2" charset="-122"/>
                              </a:rPr>
                              <m:t>以</m:t>
                            </m:r>
                          </m:e>
                        </m:eqArr>
                      </m:e>
                    </m:d>
                  </m:oMath>
                </a14:m>
                <a:endParaRPr lang="zh-CN" altLang="en-US" sz="2400" b="1" dirty="0">
                  <a:latin typeface="宋体" pitchFamily="2" charset="-122"/>
                  <a:ea typeface="宋体" pitchFamily="2" charset="-122"/>
                </a:endParaRPr>
              </a:p>
            </p:txBody>
          </p:sp>
        </mc:Choice>
        <mc:Fallback>
          <p:sp>
            <p:nvSpPr>
              <p:cNvPr id="5" name="TextBox 4"/>
              <p:cNvSpPr txBox="1">
                <a:spLocks noRot="1" noChangeAspect="1" noMove="1" noResize="1" noEditPoints="1" noAdjustHandles="1" noChangeArrowheads="1" noChangeShapeType="1" noTextEdit="1"/>
              </p:cNvSpPr>
              <p:nvPr/>
            </p:nvSpPr>
            <p:spPr>
              <a:xfrm>
                <a:off x="394282" y="739214"/>
                <a:ext cx="2055303" cy="4958473"/>
              </a:xfrm>
              <a:prstGeom prst="rect">
                <a:avLst/>
              </a:prstGeom>
              <a:blipFill rotWithShape="1">
                <a:blip r:embed="rId2"/>
                <a:stretch>
                  <a:fillRect l="-4748"/>
                </a:stretch>
              </a:blipFill>
            </p:spPr>
            <p:txBody>
              <a:bodyPr/>
              <a:lstStyle/>
              <a:p>
                <a:r>
                  <a:rPr lang="zh-CN" altLang="en-US">
                    <a:noFill/>
                  </a:rPr>
                  <a:t> </a:t>
                </a:r>
              </a:p>
            </p:txBody>
          </p:sp>
        </mc:Fallback>
      </mc:AlternateContent>
      <p:sp>
        <p:nvSpPr>
          <p:cNvPr id="3" name="TextBox 2"/>
          <p:cNvSpPr txBox="1"/>
          <p:nvPr/>
        </p:nvSpPr>
        <p:spPr>
          <a:xfrm>
            <a:off x="2188126" y="739214"/>
            <a:ext cx="9936762" cy="5093702"/>
          </a:xfrm>
          <a:prstGeom prst="rect">
            <a:avLst/>
          </a:prstGeom>
          <a:noFill/>
        </p:spPr>
        <p:txBody>
          <a:bodyPr wrap="square" rtlCol="0">
            <a:spAutoFit/>
          </a:bodyPr>
          <a:lstStyle/>
          <a:p>
            <a:pPr>
              <a:lnSpc>
                <a:spcPts val="2960"/>
              </a:lnSpc>
            </a:pPr>
            <a:r>
              <a:rPr lang="zh-CN" altLang="en-US" sz="2200" b="1" dirty="0" smtClean="0">
                <a:latin typeface="宋体" pitchFamily="2" charset="-122"/>
                <a:ea typeface="宋体" pitchFamily="2" charset="-122"/>
              </a:rPr>
              <a:t>碱溶液一定呈碱性，但碱性溶液不一定是碱溶液</a:t>
            </a:r>
            <a:endParaRPr lang="en-US" altLang="zh-CN" sz="2200" b="1" dirty="0">
              <a:latin typeface="宋体" pitchFamily="2" charset="-122"/>
              <a:ea typeface="宋体" pitchFamily="2" charset="-122"/>
            </a:endParaRPr>
          </a:p>
          <a:p>
            <a:pPr>
              <a:lnSpc>
                <a:spcPts val="2960"/>
              </a:lnSpc>
            </a:pPr>
            <a:r>
              <a:rPr lang="zh-CN" altLang="en-US" sz="2200" b="1" dirty="0" smtClean="0">
                <a:latin typeface="宋体" pitchFamily="2" charset="-122"/>
                <a:ea typeface="宋体" pitchFamily="2" charset="-122"/>
              </a:rPr>
              <a:t>碱中含有氢氧根离子，所以碱中一定含有氢、氧元素</a:t>
            </a:r>
            <a:endParaRPr lang="en-US" altLang="zh-CN" sz="2200" b="1" dirty="0" smtClean="0">
              <a:latin typeface="宋体" pitchFamily="2" charset="-122"/>
              <a:ea typeface="宋体" pitchFamily="2" charset="-122"/>
            </a:endParaRPr>
          </a:p>
          <a:p>
            <a:pPr>
              <a:lnSpc>
                <a:spcPts val="2960"/>
              </a:lnSpc>
            </a:pPr>
            <a:r>
              <a:rPr lang="zh-CN" altLang="en-US" sz="2200" b="1" dirty="0" smtClean="0">
                <a:latin typeface="宋体" pitchFamily="2" charset="-122"/>
                <a:ea typeface="宋体" pitchFamily="2" charset="-122"/>
              </a:rPr>
              <a:t>中和反应生成盐和水，但生成盐和水的反应不一定是中和反应</a:t>
            </a:r>
            <a:endParaRPr lang="en-US" altLang="zh-CN" sz="2200" b="1" dirty="0">
              <a:latin typeface="宋体" pitchFamily="2" charset="-122"/>
              <a:ea typeface="宋体" pitchFamily="2" charset="-122"/>
            </a:endParaRPr>
          </a:p>
          <a:p>
            <a:pPr>
              <a:lnSpc>
                <a:spcPts val="2960"/>
              </a:lnSpc>
            </a:pPr>
            <a:r>
              <a:rPr lang="zh-CN" altLang="en-US" sz="2200" b="1" dirty="0" smtClean="0">
                <a:latin typeface="宋体" pitchFamily="2" charset="-122"/>
                <a:ea typeface="宋体" pitchFamily="2" charset="-122"/>
              </a:rPr>
              <a:t>某固体化肥和熟石灰混合研磨产生氨气，则该化肥一定是氨态氮肥</a:t>
            </a:r>
            <a:endParaRPr lang="en-US" altLang="zh-CN" sz="2200" b="1" dirty="0" smtClean="0">
              <a:latin typeface="宋体" pitchFamily="2" charset="-122"/>
              <a:ea typeface="宋体" pitchFamily="2" charset="-122"/>
            </a:endParaRPr>
          </a:p>
          <a:p>
            <a:pPr>
              <a:lnSpc>
                <a:spcPts val="3200"/>
              </a:lnSpc>
            </a:pPr>
            <a:r>
              <a:rPr lang="zh-CN" altLang="en-US" sz="2200" b="1" dirty="0" smtClean="0">
                <a:latin typeface="宋体" pitchFamily="2" charset="-122"/>
                <a:ea typeface="宋体" pitchFamily="2" charset="-122"/>
              </a:rPr>
              <a:t>单质是只含有一种元素的纯净物，所以只含有一种元素的纯净物一定是单质</a:t>
            </a:r>
            <a:endParaRPr lang="en-US" altLang="zh-CN" sz="2200" b="1" dirty="0">
              <a:latin typeface="宋体" pitchFamily="2" charset="-122"/>
              <a:ea typeface="宋体" pitchFamily="2" charset="-122"/>
            </a:endParaRPr>
          </a:p>
          <a:p>
            <a:pPr>
              <a:lnSpc>
                <a:spcPts val="3400"/>
              </a:lnSpc>
            </a:pPr>
            <a:r>
              <a:rPr lang="zh-CN" altLang="en-US" sz="2200" b="1" dirty="0" smtClean="0">
                <a:latin typeface="宋体" pitchFamily="2" charset="-122"/>
                <a:ea typeface="宋体" pitchFamily="2" charset="-122"/>
              </a:rPr>
              <a:t>化合物是由不同元素组成的纯净物，所以只含有一种元素的物质一定不是</a:t>
            </a:r>
            <a:endParaRPr lang="en-US" altLang="zh-CN" sz="2200" b="1" dirty="0" smtClean="0">
              <a:latin typeface="宋体" pitchFamily="2" charset="-122"/>
              <a:ea typeface="宋体" pitchFamily="2" charset="-122"/>
            </a:endParaRPr>
          </a:p>
          <a:p>
            <a:pPr>
              <a:lnSpc>
                <a:spcPts val="3400"/>
              </a:lnSpc>
            </a:pPr>
            <a:r>
              <a:rPr lang="zh-CN" altLang="en-US" sz="2200" b="1" dirty="0" smtClean="0">
                <a:latin typeface="宋体" pitchFamily="2" charset="-122"/>
                <a:ea typeface="宋体" pitchFamily="2" charset="-122"/>
              </a:rPr>
              <a:t>合物</a:t>
            </a:r>
            <a:endParaRPr lang="en-US" altLang="zh-CN" sz="2200" b="1" dirty="0" smtClean="0">
              <a:latin typeface="宋体" pitchFamily="2" charset="-122"/>
              <a:ea typeface="宋体" pitchFamily="2" charset="-122"/>
            </a:endParaRPr>
          </a:p>
          <a:p>
            <a:pPr>
              <a:lnSpc>
                <a:spcPts val="3300"/>
              </a:lnSpc>
            </a:pPr>
            <a:r>
              <a:rPr lang="zh-CN" altLang="en-US" sz="2200" b="1" dirty="0" smtClean="0">
                <a:latin typeface="宋体" pitchFamily="2" charset="-122"/>
                <a:ea typeface="宋体" pitchFamily="2" charset="-122"/>
              </a:rPr>
              <a:t>氧化物中含有氧元素，但含有氧元素的化合物不一定是氧化物</a:t>
            </a:r>
            <a:endParaRPr lang="en-US" altLang="zh-CN" sz="2200" b="1" dirty="0">
              <a:latin typeface="宋体" pitchFamily="2" charset="-122"/>
              <a:ea typeface="宋体" pitchFamily="2" charset="-122"/>
            </a:endParaRPr>
          </a:p>
          <a:p>
            <a:pPr>
              <a:lnSpc>
                <a:spcPts val="3300"/>
              </a:lnSpc>
            </a:pPr>
            <a:r>
              <a:rPr lang="zh-CN" altLang="en-US" sz="2200" b="1" dirty="0" smtClean="0">
                <a:latin typeface="宋体" pitchFamily="2" charset="-122"/>
                <a:ea typeface="宋体" pitchFamily="2" charset="-122"/>
              </a:rPr>
              <a:t>有机物中含有碳元素，但是含有碳元素的物质不一定是有机物</a:t>
            </a:r>
            <a:endParaRPr lang="en-US" altLang="zh-CN" sz="2200" b="1" dirty="0" smtClean="0">
              <a:latin typeface="宋体" pitchFamily="2" charset="-122"/>
              <a:ea typeface="宋体" pitchFamily="2" charset="-122"/>
            </a:endParaRPr>
          </a:p>
          <a:p>
            <a:pPr>
              <a:lnSpc>
                <a:spcPts val="3300"/>
              </a:lnSpc>
            </a:pPr>
            <a:r>
              <a:rPr lang="zh-CN" altLang="en-US" sz="2200" b="1" dirty="0" smtClean="0">
                <a:latin typeface="宋体" pitchFamily="2" charset="-122"/>
                <a:ea typeface="宋体" pitchFamily="2" charset="-122"/>
              </a:rPr>
              <a:t>用电解水的方法研究水的组成</a:t>
            </a:r>
            <a:endParaRPr lang="en-US" altLang="zh-CN" sz="2200" b="1" dirty="0">
              <a:latin typeface="宋体" pitchFamily="2" charset="-122"/>
              <a:ea typeface="宋体" pitchFamily="2" charset="-122"/>
            </a:endParaRPr>
          </a:p>
          <a:p>
            <a:pPr>
              <a:lnSpc>
                <a:spcPts val="3300"/>
              </a:lnSpc>
            </a:pPr>
            <a:r>
              <a:rPr lang="zh-CN" altLang="en-US" sz="2200" b="1" dirty="0" smtClean="0">
                <a:latin typeface="宋体" pitchFamily="2" charset="-122"/>
                <a:ea typeface="宋体" pitchFamily="2" charset="-122"/>
              </a:rPr>
              <a:t>通过蜡烛熄灭及其熄灭的顺序探究二氧化碳的密度与空气密度的大小关系</a:t>
            </a:r>
            <a:endParaRPr lang="en-US" altLang="zh-CN" sz="2200" b="1" dirty="0" smtClean="0">
              <a:latin typeface="宋体" pitchFamily="2" charset="-122"/>
              <a:ea typeface="宋体" pitchFamily="2" charset="-122"/>
            </a:endParaRPr>
          </a:p>
          <a:p>
            <a:pPr>
              <a:lnSpc>
                <a:spcPts val="3300"/>
              </a:lnSpc>
            </a:pPr>
            <a:r>
              <a:rPr lang="zh-CN" altLang="en-US" sz="2200" b="1" dirty="0" smtClean="0">
                <a:latin typeface="宋体" pitchFamily="2" charset="-122"/>
                <a:ea typeface="宋体" pitchFamily="2" charset="-122"/>
              </a:rPr>
              <a:t>及二氧化碳不燃烧也不支持燃烧的性质</a:t>
            </a:r>
            <a:endParaRPr lang="en-US" altLang="zh-CN" sz="2200" b="1" dirty="0" smtClean="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4" name="文本框 99"/>
              <p:cNvSpPr txBox="1">
                <a:spLocks noChangeArrowheads="1"/>
              </p:cNvSpPr>
              <p:nvPr/>
            </p:nvSpPr>
            <p:spPr bwMode="auto">
              <a:xfrm>
                <a:off x="394282" y="5415902"/>
                <a:ext cx="1929468" cy="117275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rPr>
                  <a:t>物理方面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①</m:t>
                            </m:r>
                          </m:e>
                          <m:e>
                            <m:r>
                              <a:rPr lang="en-US" altLang="zh-CN" sz="2400" b="1" i="1" smtClean="0">
                                <a:latin typeface="Cambria Math"/>
                                <a:ea typeface="宋体" pitchFamily="2" charset="-122"/>
                              </a:rPr>
                              <m:t>②</m:t>
                            </m:r>
                          </m:e>
                        </m:eqArr>
                      </m:e>
                    </m:d>
                  </m:oMath>
                </a14:m>
                <a:endParaRPr lang="en-US" altLang="zh-CN" sz="2400" b="1" dirty="0" smtClean="0">
                  <a:latin typeface="宋体" pitchFamily="2" charset="-122"/>
                  <a:ea typeface="宋体" pitchFamily="2" charset="-122"/>
                </a:endParaRPr>
              </a:p>
            </p:txBody>
          </p:sp>
        </mc:Choice>
        <mc:Fallback>
          <p:sp>
            <p:nvSpPr>
              <p:cNvPr id="4" name="文本框 99"/>
              <p:cNvSpPr txBox="1">
                <a:spLocks noRot="1" noChangeAspect="1" noMove="1" noResize="1" noEditPoints="1" noAdjustHandles="1" noChangeArrowheads="1" noChangeShapeType="1" noTextEdit="1"/>
              </p:cNvSpPr>
              <p:nvPr/>
            </p:nvSpPr>
            <p:spPr bwMode="auto">
              <a:xfrm>
                <a:off x="394282" y="5415902"/>
                <a:ext cx="1929468" cy="1172757"/>
              </a:xfrm>
              <a:prstGeom prst="rect">
                <a:avLst/>
              </a:prstGeom>
              <a:blipFill rotWithShape="1">
                <a:blip r:embed="rId3"/>
                <a:stretch>
                  <a:fillRect l="-506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6" name="TextBox 5"/>
          <p:cNvSpPr txBox="1"/>
          <p:nvPr/>
        </p:nvSpPr>
        <p:spPr>
          <a:xfrm>
            <a:off x="2121014" y="5699249"/>
            <a:ext cx="3115812" cy="861774"/>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研究牛顿第一定律</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研究真空中不能传声</a:t>
            </a:r>
            <a:endParaRPr lang="en-US" altLang="zh-CN" sz="2400" b="1" dirty="0" smtClean="0">
              <a:latin typeface="宋体" pitchFamily="2" charset="-122"/>
              <a:ea typeface="宋体" pitchFamily="2" charset="-122"/>
            </a:endParaRPr>
          </a:p>
        </p:txBody>
      </p:sp>
    </p:spTree>
    <p:extLst>
      <p:ext uri="{BB962C8B-B14F-4D97-AF65-F5344CB8AC3E}">
        <p14:creationId xmlns:p14="http://schemas.microsoft.com/office/powerpoint/2010/main" xmlns="" val="23886343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45898" y="761740"/>
            <a:ext cx="11357412" cy="2221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dirty="0"/>
              <a:t> </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转换法</a:t>
            </a:r>
          </a:p>
          <a:p>
            <a:pPr>
              <a:lnSpc>
                <a:spcPct val="150000"/>
              </a:lnSpc>
            </a:pPr>
            <a:r>
              <a:rPr lang="zh-CN" altLang="zh-CN" sz="2400" b="1" dirty="0">
                <a:latin typeface="宋体" pitchFamily="2" charset="-122"/>
                <a:ea typeface="宋体" pitchFamily="2" charset="-122"/>
              </a:rPr>
              <a:t>转换法是把要解决的问题转换成另一个与此有关的问题去解答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从而达到化难为易、化繁为简的目的。</a:t>
            </a:r>
          </a:p>
          <a:p>
            <a:pPr>
              <a:lnSpc>
                <a:spcPct val="150000"/>
              </a:lnSpc>
            </a:pPr>
            <a:r>
              <a:rPr lang="zh-CN" altLang="zh-CN" sz="2400" b="1" dirty="0">
                <a:latin typeface="宋体" pitchFamily="2" charset="-122"/>
                <a:ea typeface="宋体" pitchFamily="2" charset="-122"/>
              </a:rPr>
              <a:t>转换法在探究实验中的应用</a:t>
            </a:r>
          </a:p>
        </p:txBody>
      </p:sp>
      <mc:AlternateContent xmlns:mc="http://schemas.openxmlformats.org/markup-compatibility/2006">
        <mc:Choice xmlns:a14="http://schemas.microsoft.com/office/drawing/2010/main" xmlns="" Requires="a14">
          <p:sp>
            <p:nvSpPr>
              <p:cNvPr id="3" name="文本框 99"/>
              <p:cNvSpPr txBox="1">
                <a:spLocks noChangeArrowheads="1"/>
              </p:cNvSpPr>
              <p:nvPr/>
            </p:nvSpPr>
            <p:spPr bwMode="auto">
              <a:xfrm>
                <a:off x="445898" y="2803947"/>
                <a:ext cx="1929468" cy="1172757"/>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lang="zh-CN" altLang="en-US" sz="2400" b="1" dirty="0">
                    <a:latin typeface="宋体" pitchFamily="2" charset="-122"/>
                    <a:ea typeface="宋体" pitchFamily="2" charset="-122"/>
                  </a:rPr>
                  <a:t>化学</a:t>
                </a:r>
                <a:r>
                  <a:rPr lang="zh-CN" altLang="en-US" sz="2400" b="1" dirty="0" smtClean="0">
                    <a:latin typeface="宋体" pitchFamily="2" charset="-122"/>
                    <a:ea typeface="宋体" pitchFamily="2" charset="-122"/>
                  </a:rPr>
                  <a:t>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①</m:t>
                            </m:r>
                          </m:e>
                          <m:e>
                            <m:r>
                              <a:rPr lang="en-US" altLang="zh-CN" sz="2400" b="1" i="1" smtClean="0">
                                <a:latin typeface="Cambria Math"/>
                                <a:ea typeface="宋体" pitchFamily="2" charset="-122"/>
                              </a:rPr>
                              <m:t>②</m:t>
                            </m:r>
                          </m:e>
                        </m:eqArr>
                      </m:e>
                    </m:d>
                  </m:oMath>
                </a14:m>
                <a:endParaRPr lang="en-US" altLang="zh-CN" sz="2400" b="1" dirty="0" smtClean="0">
                  <a:latin typeface="宋体" pitchFamily="2" charset="-122"/>
                  <a:ea typeface="宋体" pitchFamily="2" charset="-122"/>
                </a:endParaRPr>
              </a:p>
            </p:txBody>
          </p:sp>
        </mc:Choice>
        <mc:Fallback>
          <p:sp>
            <p:nvSpPr>
              <p:cNvPr id="3" name="文本框 99"/>
              <p:cNvSpPr txBox="1">
                <a:spLocks noRot="1" noChangeAspect="1" noMove="1" noResize="1" noEditPoints="1" noAdjustHandles="1" noChangeArrowheads="1" noChangeShapeType="1" noTextEdit="1"/>
              </p:cNvSpPr>
              <p:nvPr/>
            </p:nvSpPr>
            <p:spPr bwMode="auto">
              <a:xfrm>
                <a:off x="445898" y="2803947"/>
                <a:ext cx="1929468" cy="1172757"/>
              </a:xfrm>
              <a:prstGeom prst="rect">
                <a:avLst/>
              </a:prstGeom>
              <a:blipFill rotWithShape="1">
                <a:blip r:embed="rId2"/>
                <a:stretch>
                  <a:fillRect l="-4732"/>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4" name="TextBox 3"/>
          <p:cNvSpPr txBox="1"/>
          <p:nvPr/>
        </p:nvSpPr>
        <p:spPr>
          <a:xfrm>
            <a:off x="2146181" y="3114930"/>
            <a:ext cx="9766186" cy="861774"/>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通过测量进入集气瓶中水的体积确定空气中氧气的体积分数</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通过把浓氨水和酚酞溶液罩在一个大烧杯里面证明分子是在不断运动的</a:t>
            </a:r>
            <a:endParaRPr lang="en-US" altLang="zh-CN" sz="2400" b="1" dirty="0" smtClean="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5" name="TextBox 4"/>
              <p:cNvSpPr txBox="1"/>
              <p:nvPr/>
            </p:nvSpPr>
            <p:spPr>
              <a:xfrm>
                <a:off x="445898" y="3989152"/>
                <a:ext cx="1929468" cy="2359172"/>
              </a:xfrm>
              <a:prstGeom prst="rect">
                <a:avLst/>
              </a:prstGeom>
              <a:noFill/>
            </p:spPr>
            <p:txBody>
              <a:bodyPr wrap="square" rtlCol="0">
                <a:spAutoFit/>
              </a:bodyPr>
              <a:lstStyle/>
              <a:p>
                <a:r>
                  <a:rPr lang="zh-CN" altLang="en-US" sz="2400" b="1" dirty="0">
                    <a:latin typeface="宋体" pitchFamily="2" charset="-122"/>
                    <a:ea typeface="宋体" pitchFamily="2" charset="-122"/>
                  </a:rPr>
                  <a:t>物理</a:t>
                </a:r>
                <a:r>
                  <a:rPr lang="zh-CN" altLang="en-US" sz="2400" b="1" dirty="0" smtClean="0">
                    <a:latin typeface="宋体" pitchFamily="2" charset="-122"/>
                    <a:ea typeface="宋体" pitchFamily="2" charset="-122"/>
                  </a:rPr>
                  <a:t>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①</m:t>
                            </m:r>
                          </m:e>
                          <m:e>
                            <m:r>
                              <a:rPr lang="en-US" altLang="zh-CN" sz="2400" b="1" i="1" smtClean="0">
                                <a:latin typeface="Cambria Math"/>
                                <a:ea typeface="宋体" pitchFamily="2" charset="-122"/>
                              </a:rPr>
                              <m:t>②</m:t>
                            </m:r>
                          </m:e>
                          <m:e>
                            <m:r>
                              <a:rPr lang="en-US" altLang="zh-CN" sz="2400" b="1" i="1" smtClean="0">
                                <a:latin typeface="Cambria Math"/>
                                <a:ea typeface="宋体" pitchFamily="2" charset="-122"/>
                              </a:rPr>
                              <m:t>③</m:t>
                            </m:r>
                          </m:e>
                          <m:e>
                            <m:r>
                              <a:rPr lang="en-US" altLang="zh-CN" sz="2400" b="1" i="1" smtClean="0">
                                <a:latin typeface="Cambria Math"/>
                                <a:ea typeface="宋体" pitchFamily="2" charset="-122"/>
                              </a:rPr>
                              <m:t>④</m:t>
                            </m:r>
                          </m:e>
                          <m:e>
                            <m:r>
                              <a:rPr lang="en-US" altLang="zh-CN" sz="2400" b="1" i="1" smtClean="0">
                                <a:latin typeface="Cambria Math"/>
                                <a:ea typeface="宋体" pitchFamily="2" charset="-122"/>
                              </a:rPr>
                              <m:t>⑤</m:t>
                            </m:r>
                          </m:e>
                          <m:e>
                            <m:r>
                              <a:rPr lang="en-US" altLang="zh-CN" sz="2400" b="1" i="1" smtClean="0">
                                <a:latin typeface="Cambria Math"/>
                                <a:ea typeface="宋体" pitchFamily="2" charset="-122"/>
                              </a:rPr>
                              <m:t>⑥</m:t>
                            </m:r>
                          </m:e>
                        </m:eqArr>
                      </m:e>
                    </m:d>
                  </m:oMath>
                </a14:m>
                <a:endParaRPr lang="zh-CN" altLang="en-US" b="1" dirty="0">
                  <a:latin typeface="宋体" pitchFamily="2" charset="-122"/>
                  <a:ea typeface="宋体" pitchFamily="2" charset="-122"/>
                </a:endParaRPr>
              </a:p>
            </p:txBody>
          </p:sp>
        </mc:Choice>
        <mc:Fallback>
          <p:sp>
            <p:nvSpPr>
              <p:cNvPr id="5" name="TextBox 4"/>
              <p:cNvSpPr txBox="1">
                <a:spLocks noRot="1" noChangeAspect="1" noMove="1" noResize="1" noEditPoints="1" noAdjustHandles="1" noChangeArrowheads="1" noChangeShapeType="1" noTextEdit="1"/>
              </p:cNvSpPr>
              <p:nvPr/>
            </p:nvSpPr>
            <p:spPr>
              <a:xfrm>
                <a:off x="445898" y="3989152"/>
                <a:ext cx="1929468" cy="2359172"/>
              </a:xfrm>
              <a:prstGeom prst="rect">
                <a:avLst/>
              </a:prstGeom>
              <a:blipFill rotWithShape="1">
                <a:blip r:embed="rId3"/>
                <a:stretch>
                  <a:fillRect l="-4732"/>
                </a:stretch>
              </a:blipFill>
            </p:spPr>
            <p:txBody>
              <a:bodyPr/>
              <a:lstStyle/>
              <a:p>
                <a:r>
                  <a:rPr lang="zh-CN" altLang="en-US">
                    <a:noFill/>
                  </a:rPr>
                  <a:t> </a:t>
                </a:r>
              </a:p>
            </p:txBody>
          </p:sp>
        </mc:Fallback>
      </mc:AlternateContent>
      <p:sp>
        <p:nvSpPr>
          <p:cNvPr id="6" name="TextBox 5"/>
          <p:cNvSpPr txBox="1"/>
          <p:nvPr/>
        </p:nvSpPr>
        <p:spPr>
          <a:xfrm>
            <a:off x="2204904" y="3999371"/>
            <a:ext cx="5454245" cy="2400657"/>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探究影响压力作用效果的因素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探究物体的动能跟哪些因素有关</a:t>
            </a:r>
            <a:endParaRPr lang="en-US" altLang="zh-CN" sz="2400" b="1" dirty="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探究影响导体电阻大小的因素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探究电流产生的热量与什么因素有关</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探究影响电磁铁磁性强弱的因素</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探究阻力对物体运动的影响</a:t>
            </a:r>
            <a:endParaRPr lang="zh-CN" altLang="en-US" sz="2400" b="1" dirty="0">
              <a:latin typeface="宋体" pitchFamily="2" charset="-122"/>
              <a:ea typeface="宋体" pitchFamily="2" charset="-122"/>
            </a:endParaRPr>
          </a:p>
        </p:txBody>
      </p:sp>
    </p:spTree>
    <p:extLst>
      <p:ext uri="{BB962C8B-B14F-4D97-AF65-F5344CB8AC3E}">
        <p14:creationId xmlns:p14="http://schemas.microsoft.com/office/powerpoint/2010/main" xmlns="" val="23886343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37509" y="862997"/>
            <a:ext cx="11332241" cy="2775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dirty="0"/>
              <a:t> </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等效替代法</a:t>
            </a:r>
          </a:p>
          <a:p>
            <a:pPr>
              <a:lnSpc>
                <a:spcPct val="150000"/>
              </a:lnSpc>
            </a:pPr>
            <a:r>
              <a:rPr lang="zh-CN" altLang="zh-CN" sz="2400" b="1" dirty="0">
                <a:latin typeface="宋体" pitchFamily="2" charset="-122"/>
                <a:ea typeface="宋体" pitchFamily="2" charset="-122"/>
              </a:rPr>
              <a:t>等效替代法是在保证某种效果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特性和关系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相同的前提下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将实际的、复杂的问题和过程转化为等效的、简单的、易于研究的问题和过程来研究和处理的方法。</a:t>
            </a:r>
          </a:p>
          <a:p>
            <a:pPr>
              <a:lnSpc>
                <a:spcPct val="150000"/>
              </a:lnSpc>
            </a:pPr>
            <a:r>
              <a:rPr lang="zh-CN" altLang="zh-CN" sz="2400" b="1" dirty="0">
                <a:latin typeface="宋体" pitchFamily="2" charset="-122"/>
                <a:ea typeface="宋体" pitchFamily="2" charset="-122"/>
              </a:rPr>
              <a:t>化学方面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研究金属活动性实验中铁钉与硫酸铜溶液或氯化铜溶液反应都能比较二者活动性</a:t>
            </a:r>
          </a:p>
        </p:txBody>
      </p:sp>
      <mc:AlternateContent xmlns:mc="http://schemas.openxmlformats.org/markup-compatibility/2006">
        <mc:Choice xmlns:a14="http://schemas.microsoft.com/office/drawing/2010/main" xmlns="" Requires="a14">
          <p:sp>
            <p:nvSpPr>
              <p:cNvPr id="3" name="文本框 99"/>
              <p:cNvSpPr txBox="1">
                <a:spLocks noChangeArrowheads="1"/>
              </p:cNvSpPr>
              <p:nvPr/>
            </p:nvSpPr>
            <p:spPr bwMode="auto">
              <a:xfrm>
                <a:off x="437509" y="2650721"/>
                <a:ext cx="1929468" cy="339708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宋体" pitchFamily="2" charset="-122"/>
                    <a:ea typeface="宋体" pitchFamily="2" charset="-122"/>
                  </a:rPr>
                  <a:t>物理方面</a:t>
                </a:r>
                <a14:m>
                  <m:oMath xmlns:m="http://schemas.openxmlformats.org/officeDocument/2006/math">
                    <m:d>
                      <m:dPr>
                        <m:begChr m:val="{"/>
                        <m:endChr m:val=""/>
                        <m:ctrlPr>
                          <a:rPr lang="en-US" altLang="zh-CN" sz="2400" b="1" i="1" smtClean="0">
                            <a:latin typeface="Cambria Math"/>
                            <a:ea typeface="宋体" pitchFamily="2" charset="-122"/>
                          </a:rPr>
                        </m:ctrlPr>
                      </m:dPr>
                      <m:e>
                        <m:eqArr>
                          <m:eqArrPr>
                            <m:ctrlPr>
                              <a:rPr lang="en-US" altLang="zh-CN" sz="2400" b="1" i="1" smtClean="0">
                                <a:latin typeface="Cambria Math"/>
                                <a:ea typeface="宋体" pitchFamily="2" charset="-122"/>
                              </a:rPr>
                            </m:ctrlPr>
                          </m:eqArrPr>
                          <m:e>
                            <m:r>
                              <a:rPr lang="en-US" altLang="zh-CN" sz="2400" b="1" i="1" smtClean="0">
                                <a:latin typeface="Cambria Math"/>
                                <a:ea typeface="宋体" pitchFamily="2" charset="-122"/>
                              </a:rPr>
                              <m:t>①</m:t>
                            </m:r>
                          </m:e>
                          <m:e>
                            <m:r>
                              <a:rPr lang="zh-CN" altLang="en-US" sz="2400" b="1" i="1" smtClean="0">
                                <a:latin typeface="Cambria Math"/>
                                <a:ea typeface="宋体" pitchFamily="2" charset="-122"/>
                              </a:rPr>
                              <m:t>一</m:t>
                            </m:r>
                          </m:e>
                          <m:e>
                            <m:r>
                              <a:rPr lang="en-US" altLang="zh-CN" sz="2400" b="1" i="1" smtClean="0">
                                <a:latin typeface="Cambria Math"/>
                                <a:ea typeface="宋体" pitchFamily="2" charset="-122"/>
                              </a:rPr>
                              <m:t>②</m:t>
                            </m:r>
                          </m:e>
                          <m:e>
                            <m:r>
                              <a:rPr lang="en-US" altLang="zh-CN" sz="2400" b="1" i="1" smtClean="0">
                                <a:latin typeface="Cambria Math"/>
                                <a:ea typeface="宋体" pitchFamily="2" charset="-122"/>
                              </a:rPr>
                              <m:t>③</m:t>
                            </m:r>
                          </m:e>
                          <m:e>
                            <m:r>
                              <a:rPr lang="en-US" altLang="zh-CN" sz="2400" b="1" i="1" smtClean="0">
                                <a:latin typeface="Cambria Math"/>
                                <a:ea typeface="宋体" pitchFamily="2" charset="-122"/>
                              </a:rPr>
                              <m:t>④</m:t>
                            </m:r>
                          </m:e>
                          <m:e>
                            <m:r>
                              <a:rPr lang="zh-CN" altLang="en-US" sz="2400" b="1" i="1" smtClean="0">
                                <a:latin typeface="Cambria Math"/>
                                <a:ea typeface="宋体" pitchFamily="2" charset="-122"/>
                              </a:rPr>
                              <m:t>另</m:t>
                            </m:r>
                          </m:e>
                        </m:eqArr>
                      </m:e>
                    </m:d>
                  </m:oMath>
                </a14:m>
                <a:endParaRPr lang="en-US" altLang="zh-CN" sz="2400" b="1" dirty="0" smtClean="0">
                  <a:latin typeface="宋体" pitchFamily="2" charset="-122"/>
                  <a:ea typeface="宋体" pitchFamily="2" charset="-122"/>
                </a:endParaRPr>
              </a:p>
            </p:txBody>
          </p:sp>
        </mc:Choice>
        <mc:Fallback>
          <p:sp>
            <p:nvSpPr>
              <p:cNvPr id="3" name="文本框 99"/>
              <p:cNvSpPr txBox="1">
                <a:spLocks noRot="1" noChangeAspect="1" noMove="1" noResize="1" noEditPoints="1" noAdjustHandles="1" noChangeArrowheads="1" noChangeShapeType="1" noTextEdit="1"/>
              </p:cNvSpPr>
              <p:nvPr/>
            </p:nvSpPr>
            <p:spPr bwMode="auto">
              <a:xfrm>
                <a:off x="437509" y="2650721"/>
                <a:ext cx="1929468" cy="3397084"/>
              </a:xfrm>
              <a:prstGeom prst="rect">
                <a:avLst/>
              </a:prstGeom>
              <a:blipFill rotWithShape="1">
                <a:blip r:embed="rId2"/>
                <a:stretch>
                  <a:fillRect l="-506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4" name="TextBox 3"/>
          <p:cNvSpPr txBox="1"/>
          <p:nvPr/>
        </p:nvSpPr>
        <p:spPr>
          <a:xfrm>
            <a:off x="2196513" y="3731036"/>
            <a:ext cx="9262847" cy="2400657"/>
          </a:xfrm>
          <a:prstGeom prst="rect">
            <a:avLst/>
          </a:prstGeom>
          <a:noFill/>
        </p:spPr>
        <p:txBody>
          <a:bodyPr wrap="square" rtlCol="0">
            <a:spAutoFit/>
          </a:bodyPr>
          <a:lstStyle/>
          <a:p>
            <a:pPr>
              <a:lnSpc>
                <a:spcPts val="3000"/>
              </a:lnSpc>
            </a:pPr>
            <a:r>
              <a:rPr lang="zh-CN" altLang="en-US" sz="2400" b="1" dirty="0" smtClean="0">
                <a:latin typeface="宋体" pitchFamily="2" charset="-122"/>
                <a:ea typeface="宋体" pitchFamily="2" charset="-122"/>
              </a:rPr>
              <a:t>在力的合成中，若干个共同作用的分力可以等同于作用效果相同的</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个合力；相反，一个力也可以分解为作用效果相同的若干个分力</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在电路中，若干个电阻可以等效为一个合适的电阻</a:t>
            </a:r>
            <a:endParaRPr lang="en-US" altLang="zh-CN" sz="2400" b="1" dirty="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在“曹冲称象”中用石头等效替换大象，效果相同</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在研究平面镜成像实验中，用两支完全相同的蜡烛，其中一支等效</a:t>
            </a:r>
            <a:endParaRPr lang="en-US" altLang="zh-CN" sz="2400" b="1" dirty="0" smtClean="0">
              <a:latin typeface="宋体" pitchFamily="2" charset="-122"/>
              <a:ea typeface="宋体" pitchFamily="2" charset="-122"/>
            </a:endParaRPr>
          </a:p>
          <a:p>
            <a:pPr>
              <a:lnSpc>
                <a:spcPts val="3000"/>
              </a:lnSpc>
            </a:pPr>
            <a:r>
              <a:rPr lang="zh-CN" altLang="en-US" sz="2400" b="1" dirty="0" smtClean="0">
                <a:latin typeface="宋体" pitchFamily="2" charset="-122"/>
                <a:ea typeface="宋体" pitchFamily="2" charset="-122"/>
              </a:rPr>
              <a:t>一支的像</a:t>
            </a:r>
            <a:endParaRPr lang="en-US" altLang="zh-CN" sz="2400" b="1" dirty="0" smtClean="0">
              <a:latin typeface="宋体" pitchFamily="2" charset="-122"/>
              <a:ea typeface="宋体" pitchFamily="2" charset="-122"/>
            </a:endParaRPr>
          </a:p>
        </p:txBody>
      </p:sp>
    </p:spTree>
    <p:extLst>
      <p:ext uri="{BB962C8B-B14F-4D97-AF65-F5344CB8AC3E}">
        <p14:creationId xmlns:p14="http://schemas.microsoft.com/office/powerpoint/2010/main" xmlns="" val="238863436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3059</TotalTime>
  <Words>2581</Words>
  <Application>Microsoft Office PowerPoint</Application>
  <PresentationFormat>自定义</PresentationFormat>
  <Paragraphs>356</Paragraphs>
  <Slides>43</Slides>
  <Notes>0</Notes>
  <HiddenSlides>0</HiddenSlides>
  <MMClips>0</MMClips>
  <ScaleCrop>false</ScaleCrop>
  <HeadingPairs>
    <vt:vector size="4" baseType="variant">
      <vt:variant>
        <vt:lpstr>主题</vt:lpstr>
      </vt:variant>
      <vt:variant>
        <vt:i4>2</vt:i4>
      </vt:variant>
      <vt:variant>
        <vt:lpstr>幻灯片标题</vt:lpstr>
      </vt:variant>
      <vt:variant>
        <vt:i4>43</vt:i4>
      </vt:variant>
    </vt:vector>
  </HeadingPairs>
  <TitlesOfParts>
    <vt:vector size="45"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658</cp:revision>
  <dcterms:created xsi:type="dcterms:W3CDTF">2021-10-26T10:56:00Z</dcterms:created>
  <dcterms:modified xsi:type="dcterms:W3CDTF">2022-02-25T15:09:08Z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5BD583E6F73145C78A4F5BF45C4A3CC1</vt:lpwstr>
  </property>
  <property fmtid="{D5CDD505-2E9C-101B-9397-08002B2CF9AE}" pid="3" name="KSOProductBuildVer">
    <vt:lpwstr>2052-11.1.0.10938</vt:lpwstr>
  </property>
</Properties>
</file>