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tags/tag24.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tags/tag29.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90"/>
  </p:notesMasterIdLst>
  <p:handoutMasterIdLst>
    <p:handoutMasterId r:id="rId91"/>
  </p:handoutMasterIdLst>
  <p:sldIdLst>
    <p:sldId id="277" r:id="rId6"/>
    <p:sldId id="275" r:id="rId7"/>
    <p:sldId id="261" r:id="rId8"/>
    <p:sldId id="280" r:id="rId9"/>
    <p:sldId id="281" r:id="rId10"/>
    <p:sldId id="282" r:id="rId11"/>
    <p:sldId id="283" r:id="rId12"/>
    <p:sldId id="284" r:id="rId13"/>
    <p:sldId id="323" r:id="rId14"/>
    <p:sldId id="285" r:id="rId15"/>
    <p:sldId id="286" r:id="rId16"/>
    <p:sldId id="287" r:id="rId17"/>
    <p:sldId id="288" r:id="rId18"/>
    <p:sldId id="289" r:id="rId19"/>
    <p:sldId id="324" r:id="rId20"/>
    <p:sldId id="325" r:id="rId21"/>
    <p:sldId id="327" r:id="rId22"/>
    <p:sldId id="326" r:id="rId23"/>
    <p:sldId id="329" r:id="rId24"/>
    <p:sldId id="328" r:id="rId25"/>
    <p:sldId id="330" r:id="rId26"/>
    <p:sldId id="322" r:id="rId27"/>
    <p:sldId id="272" r:id="rId28"/>
    <p:sldId id="290" r:id="rId29"/>
    <p:sldId id="291" r:id="rId30"/>
    <p:sldId id="292" r:id="rId31"/>
    <p:sldId id="293" r:id="rId32"/>
    <p:sldId id="331" r:id="rId33"/>
    <p:sldId id="294" r:id="rId34"/>
    <p:sldId id="295" r:id="rId35"/>
    <p:sldId id="332" r:id="rId36"/>
    <p:sldId id="296" r:id="rId37"/>
    <p:sldId id="335" r:id="rId38"/>
    <p:sldId id="348" r:id="rId39"/>
    <p:sldId id="349" r:id="rId40"/>
    <p:sldId id="350" r:id="rId41"/>
    <p:sldId id="351" r:id="rId42"/>
    <p:sldId id="341" r:id="rId43"/>
    <p:sldId id="344" r:id="rId44"/>
    <p:sldId id="346" r:id="rId45"/>
    <p:sldId id="347" r:id="rId46"/>
    <p:sldId id="279" r:id="rId47"/>
    <p:sldId id="273" r:id="rId48"/>
    <p:sldId id="298" r:id="rId49"/>
    <p:sldId id="352" r:id="rId50"/>
    <p:sldId id="353" r:id="rId51"/>
    <p:sldId id="354" r:id="rId52"/>
    <p:sldId id="355" r:id="rId53"/>
    <p:sldId id="356" r:id="rId54"/>
    <p:sldId id="360" r:id="rId55"/>
    <p:sldId id="361" r:id="rId56"/>
    <p:sldId id="362" r:id="rId57"/>
    <p:sldId id="357" r:id="rId58"/>
    <p:sldId id="358" r:id="rId59"/>
    <p:sldId id="359" r:id="rId60"/>
    <p:sldId id="363" r:id="rId61"/>
    <p:sldId id="364" r:id="rId62"/>
    <p:sldId id="365" r:id="rId63"/>
    <p:sldId id="366" r:id="rId64"/>
    <p:sldId id="367" r:id="rId65"/>
    <p:sldId id="368" r:id="rId66"/>
    <p:sldId id="369" r:id="rId67"/>
    <p:sldId id="370" r:id="rId68"/>
    <p:sldId id="371" r:id="rId69"/>
    <p:sldId id="372" r:id="rId70"/>
    <p:sldId id="373" r:id="rId71"/>
    <p:sldId id="374" r:id="rId72"/>
    <p:sldId id="375" r:id="rId73"/>
    <p:sldId id="376" r:id="rId74"/>
    <p:sldId id="377" r:id="rId75"/>
    <p:sldId id="392" r:id="rId76"/>
    <p:sldId id="379" r:id="rId77"/>
    <p:sldId id="380" r:id="rId78"/>
    <p:sldId id="381" r:id="rId79"/>
    <p:sldId id="382" r:id="rId80"/>
    <p:sldId id="383" r:id="rId81"/>
    <p:sldId id="384" r:id="rId82"/>
    <p:sldId id="385" r:id="rId83"/>
    <p:sldId id="386" r:id="rId84"/>
    <p:sldId id="387" r:id="rId85"/>
    <p:sldId id="388" r:id="rId86"/>
    <p:sldId id="389" r:id="rId87"/>
    <p:sldId id="390" r:id="rId88"/>
    <p:sldId id="391" r:id="rId8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7EB1EE"/>
    <a:srgbClr val="FFDC6D"/>
    <a:srgbClr val="01B0F0"/>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 xmlns:a16="http://schemas.microsoft.com/office/drawing/2014/main"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 xmlns:a16="http://schemas.microsoft.com/office/drawing/2014/main"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 xmlns:a16="http://schemas.microsoft.com/office/drawing/2014/main"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27</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29</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39</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40</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317897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extLst>
      <p:ext uri="{BB962C8B-B14F-4D97-AF65-F5344CB8AC3E}">
        <p14:creationId xmlns:p14="http://schemas.microsoft.com/office/powerpoint/2010/main" xmlns="" val="513774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120054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098182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118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59144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格式2">
    <p:spTree>
      <p:nvGrpSpPr>
        <p:cNvPr id="1" name=""/>
        <p:cNvGrpSpPr/>
        <p:nvPr/>
      </p:nvGrpSpPr>
      <p:grpSpPr>
        <a:xfrm>
          <a:off x="0" y="0"/>
          <a:ext cx="0" cy="0"/>
          <a:chOff x="0" y="0"/>
          <a:chExt cx="0" cy="0"/>
        </a:xfrm>
      </p:grpSpPr>
      <p:sp>
        <p:nvSpPr>
          <p:cNvPr id="18" name="矩形 6"/>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p:cNvSpPr txBox="1"/>
          <p:nvPr userDrawn="1"/>
        </p:nvSpPr>
        <p:spPr>
          <a:xfrm>
            <a:off x="306997" y="116050"/>
            <a:ext cx="8216114" cy="58356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空气  氧气</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实验剖析</a:t>
            </a:r>
            <a:endParaRPr kumimoji="1"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endParaRPr>
          </a:p>
        </p:txBody>
      </p:sp>
    </p:spTree>
    <p:extLst>
      <p:ext uri="{BB962C8B-B14F-4D97-AF65-F5344CB8AC3E}">
        <p14:creationId xmlns:p14="http://schemas.microsoft.com/office/powerpoint/2010/main" xmlns="" val="26723776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空气 氧气</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空气  氧气</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 xmlns:a16="http://schemas.microsoft.com/office/drawing/2014/main"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 xmlns:a16="http://schemas.microsoft.com/office/drawing/2014/main"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 xmlns:a16="http://schemas.microsoft.com/office/drawing/2014/main"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1</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空气  氧气</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 id="2147483673" r:id="rId10"/>
    <p:sldLayoutId id="2147483672" r:id="rId11"/>
    <p:sldLayoutId id="2147483656" r:id="rId12"/>
    <p:sldLayoutId id="2147483657" r:id="rId13"/>
    <p:sldLayoutId id="2147483658" r:id="rId14"/>
    <p:sldLayoutId id="2147483659" r:id="rId15"/>
    <p:sldLayoutId id="214748371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4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2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xml"/><Relationship Id="rId5" Type="http://schemas.openxmlformats.org/officeDocument/2006/relationships/tags" Target="../tags/tag5.xml"/><Relationship Id="rId10" Type="http://schemas.openxmlformats.org/officeDocument/2006/relationships/slide" Target="slide3.xml"/><Relationship Id="rId4" Type="http://schemas.openxmlformats.org/officeDocument/2006/relationships/tags" Target="../tags/tag4.xml"/><Relationship Id="rId9" Type="http://schemas.openxmlformats.org/officeDocument/2006/relationships/slideLayout" Target="../slideLayouts/slideLayout46.xml"/><Relationship Id="rId14" Type="http://schemas.openxmlformats.org/officeDocument/2006/relationships/slide" Target="slide7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 Target="slide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 Target="slide2.xml"/><Relationship Id="rId5" Type="http://schemas.openxmlformats.org/officeDocument/2006/relationships/image" Target="../media/image6.jpeg"/><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3.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slide" Target="slide22.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22.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slide" Target="slide22.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20.xml"/><Relationship Id="rId4" Type="http://schemas.openxmlformats.org/officeDocument/2006/relationships/slide" Target="slide22.xml"/></Relationships>
</file>

<file path=ppt/slides/_rels/slide28.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3.xml"/><Relationship Id="rId1" Type="http://schemas.openxmlformats.org/officeDocument/2006/relationships/slideLayout" Target="../slideLayouts/slideLayout9.xml"/><Relationship Id="rId5" Type="http://schemas.openxmlformats.org/officeDocument/2006/relationships/slide" Target="slide63.xml"/><Relationship Id="rId4" Type="http://schemas.openxmlformats.org/officeDocument/2006/relationships/slide" Target="slide5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slide" Target="slide42.xml"/><Relationship Id="rId4" Type="http://schemas.openxmlformats.org/officeDocument/2006/relationships/slide" Target="slide3.xml"/></Relationships>
</file>

<file path=ppt/slides/_rels/slide44.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36.jpeg"/><Relationship Id="rId5" Type="http://schemas.openxmlformats.org/officeDocument/2006/relationships/slide" Target="slide42.xml"/><Relationship Id="rId4" Type="http://schemas.openxmlformats.org/officeDocument/2006/relationships/slide" Target="slide3.xml"/></Relationships>
</file>

<file path=ppt/slides/_rels/slide5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 Target="slide42.xml"/><Relationship Id="rId1" Type="http://schemas.openxmlformats.org/officeDocument/2006/relationships/slideLayout" Target="../slideLayouts/slideLayout9.xml"/><Relationship Id="rId4" Type="http://schemas.openxmlformats.org/officeDocument/2006/relationships/image" Target="../media/image39.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 Target="slide42.xml"/><Relationship Id="rId4" Type="http://schemas.openxmlformats.org/officeDocument/2006/relationships/slide" Target="slide3.xml"/></Relationships>
</file>

<file path=ppt/slides/_rels/slide5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slide" Target="slide42.xml"/><Relationship Id="rId4" Type="http://schemas.openxmlformats.org/officeDocument/2006/relationships/slide" Target="slide3.xml"/></Relationships>
</file>

<file path=ppt/slides/_rels/slide64.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 Target="slide42.xml"/><Relationship Id="rId1" Type="http://schemas.openxmlformats.org/officeDocument/2006/relationships/slideLayout" Target="../slideLayouts/slideLayout9.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69.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72.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44.jpeg"/><Relationship Id="rId5" Type="http://schemas.openxmlformats.org/officeDocument/2006/relationships/slide" Target="slide71.xml"/><Relationship Id="rId4" Type="http://schemas.openxmlformats.org/officeDocument/2006/relationships/slide" Target="slide3.xml"/></Relationships>
</file>

<file path=ppt/slides/_rels/slide7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50.jpeg"/><Relationship Id="rId5" Type="http://schemas.openxmlformats.org/officeDocument/2006/relationships/slide" Target="slide71.xml"/><Relationship Id="rId4" Type="http://schemas.openxmlformats.org/officeDocument/2006/relationships/slide" Target="slide3.xml"/></Relationships>
</file>

<file path=ppt/slides/_rels/slide7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 Target="slide71.xml"/><Relationship Id="rId1" Type="http://schemas.openxmlformats.org/officeDocument/2006/relationships/slideLayout" Target="../slideLayouts/slideLayout16.xml"/><Relationship Id="rId4" Type="http://schemas.openxmlformats.org/officeDocument/2006/relationships/image" Target="../media/image52.pn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71.xml"/><Relationship Id="rId1" Type="http://schemas.openxmlformats.org/officeDocument/2006/relationships/slideLayout" Target="../slideLayouts/slideLayout16.xml"/><Relationship Id="rId5" Type="http://schemas.openxmlformats.org/officeDocument/2006/relationships/image" Target="../media/image56.jpeg"/><Relationship Id="rId4" Type="http://schemas.openxmlformats.org/officeDocument/2006/relationships/image" Target="../media/image55.jpeg"/></Relationships>
</file>

<file path=ppt/slides/_rels/slide8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523464"/>
            <a:ext cx="5990707" cy="872524"/>
            <a:chOff x="3027246" y="2016110"/>
            <a:chExt cx="5990707" cy="872524"/>
          </a:xfrm>
        </p:grpSpPr>
        <p:sp>
          <p:nvSpPr>
            <p:cNvPr id="38" name="圆角矩形 6">
              <a:hlinkClick r:id="rId10" action="ppaction://hlinksldjump"/>
            </p:cNvPr>
            <p:cNvSpPr/>
            <p:nvPr>
              <p:custDataLst>
                <p:tags r:id="rId7"/>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8"/>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11"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602251"/>
            <a:ext cx="5992288" cy="872524"/>
            <a:chOff x="3043127" y="3252773"/>
            <a:chExt cx="5992288" cy="872524"/>
          </a:xfrm>
        </p:grpSpPr>
        <p:sp>
          <p:nvSpPr>
            <p:cNvPr id="42" name="圆角矩形 6">
              <a:hlinkClick r:id="" action="ppaction://noaction"/>
            </p:cNvPr>
            <p:cNvSpPr/>
            <p:nvPr>
              <p:custDataLst>
                <p:tags r:id="rId5"/>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6"/>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2"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4647725"/>
            <a:ext cx="5990707" cy="872524"/>
            <a:chOff x="3027246" y="4456098"/>
            <a:chExt cx="5990707" cy="872524"/>
          </a:xfrm>
        </p:grpSpPr>
        <p:sp>
          <p:nvSpPr>
            <p:cNvPr id="34" name="圆角矩形 6"/>
            <p:cNvSpPr/>
            <p:nvPr>
              <p:custDataLst>
                <p:tags r:id="rId3"/>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4"/>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3"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575833" y="1293368"/>
            <a:ext cx="9712711" cy="949299"/>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 </a:t>
            </a:r>
            <a:r>
              <a:rPr lang="zh-CN" altLang="en-US" sz="4400" b="1"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空气 氧气</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 xmlns:a16="http://schemas.microsoft.com/office/drawing/2014/main"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 xmlns:a16="http://schemas.microsoft.com/office/drawing/2014/main"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 xmlns:a16="http://schemas.microsoft.com/office/drawing/2014/main"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 xmlns:a16="http://schemas.microsoft.com/office/drawing/2014/main"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grpSp>
        <p:nvGrpSpPr>
          <p:cNvPr id="26" name="组合 25"/>
          <p:cNvGrpSpPr/>
          <p:nvPr/>
        </p:nvGrpSpPr>
        <p:grpSpPr>
          <a:xfrm>
            <a:off x="3142840" y="5640745"/>
            <a:ext cx="5990707" cy="872524"/>
            <a:chOff x="3027246" y="4456098"/>
            <a:chExt cx="5990707" cy="872524"/>
          </a:xfrm>
        </p:grpSpPr>
        <p:sp>
          <p:nvSpPr>
            <p:cNvPr id="27"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8"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smtClean="0">
                  <a:solidFill>
                    <a:schemeClr val="bg1"/>
                  </a:solidFill>
                  <a:latin typeface="Times New Roman" pitchFamily="18" charset="0"/>
                  <a:ea typeface="FZDaHei-B02" panose="03000509000000000000" pitchFamily="66" charset="-122"/>
                  <a:cs typeface="Times New Roman" pitchFamily="18" charset="0"/>
                </a:rPr>
                <a:t>4</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29" name="文本框 16">
              <a:hlinkClick r:id="rId14" action="ppaction://hlinksldjump"/>
            </p:cNvPr>
            <p:cNvSpPr txBox="1"/>
            <p:nvPr/>
          </p:nvSpPr>
          <p:spPr>
            <a:xfrm>
              <a:off x="4859829" y="4477069"/>
              <a:ext cx="4015810" cy="738664"/>
            </a:xfrm>
            <a:prstGeom prst="rect">
              <a:avLst/>
            </a:prstGeom>
            <a:noFill/>
            <a:ln w="9525">
              <a:noFill/>
            </a:ln>
          </p:spPr>
          <p:txBody>
            <a:bodyPr wrap="square" anchor="t">
              <a:spAutoFit/>
            </a:bodyPr>
            <a:lstStyle/>
            <a:p>
              <a:pP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数据透视  实验剖析</a:t>
              </a:r>
              <a:endPar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endParaRPr>
            </a:p>
          </p:txBody>
        </p:sp>
        <p:sp>
          <p:nvSpPr>
            <p:cNvPr id="30" name="圆角矩形 29"/>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1797681"/>
            <a:ext cx="5538859" cy="627895"/>
            <a:chOff x="1034884" y="629878"/>
            <a:chExt cx="5538859" cy="627895"/>
          </a:xfrm>
        </p:grpSpPr>
        <p:sp>
          <p:nvSpPr>
            <p:cNvPr id="7" name="圆角矩形 6">
              <a:hlinkClick r:id="rId5" action="ppaction://hlinksldjump"/>
            </p:cNvPr>
            <p:cNvSpPr/>
            <p:nvPr>
              <p:custDataLst>
                <p:tags r:id="rId1"/>
              </p:custDataLst>
            </p:nvPr>
          </p:nvSpPr>
          <p:spPr>
            <a:xfrm flipH="1">
              <a:off x="2642677" y="664479"/>
              <a:ext cx="3931066"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空气中氧气含量的测定</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41416"/>
            <a:ext cx="9698813"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rPr>
              <a:t>8</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2015</a:t>
            </a:r>
            <a:r>
              <a:rPr lang="zh-CN" altLang="zh-CN" sz="2400" b="1" dirty="0">
                <a:latin typeface="Times New Roman" pitchFamily="18" charset="0"/>
                <a:ea typeface="宋体" pitchFamily="2" charset="-122"/>
              </a:rPr>
              <a:t>·</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测定</a:t>
            </a:r>
            <a:r>
              <a:rPr lang="zh-CN" altLang="zh-CN" sz="2400" b="1" dirty="0">
                <a:latin typeface="Times New Roman" pitchFamily="18" charset="0"/>
                <a:ea typeface="宋体" pitchFamily="2" charset="-122"/>
              </a:rPr>
              <a:t>空气中的氧气含量通常使用的</a:t>
            </a:r>
            <a:r>
              <a:rPr lang="zh-CN" altLang="zh-CN" sz="2400" b="1" dirty="0" smtClean="0">
                <a:latin typeface="Times New Roman" pitchFamily="18" charset="0"/>
                <a:ea typeface="宋体" pitchFamily="2" charset="-122"/>
              </a:rPr>
              <a:t>是</a:t>
            </a:r>
            <a:r>
              <a:rPr lang="zh-CN" altLang="en-US" sz="2400" b="1" dirty="0" smtClean="0">
                <a:latin typeface="Times New Roman" pitchFamily="18" charset="0"/>
                <a:ea typeface="宋体" pitchFamily="2" charset="-122"/>
              </a:rPr>
              <a:t>（</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硫</a:t>
            </a:r>
            <a:r>
              <a:rPr lang="en-US" altLang="zh-CN" sz="2400" b="1" dirty="0">
                <a:latin typeface="Times New Roman" pitchFamily="18" charset="0"/>
                <a:ea typeface="宋体" pitchFamily="2" charset="-122"/>
              </a:rPr>
              <a:t>	     </a:t>
            </a:r>
            <a:r>
              <a:rPr lang="en-US" altLang="zh-CN" sz="2400" b="1" dirty="0" smtClean="0">
                <a:latin typeface="Times New Roman" pitchFamily="18" charset="0"/>
                <a:ea typeface="宋体" pitchFamily="2" charset="-122"/>
              </a:rPr>
              <a:t>          </a:t>
            </a:r>
            <a:r>
              <a:rPr lang="en-US" altLang="zh-CN" sz="2400" b="1" dirty="0">
                <a:latin typeface="Times New Roman" pitchFamily="18" charset="0"/>
                <a:ea typeface="宋体" pitchFamily="2" charset="-122"/>
              </a:rPr>
              <a:t>B.</a:t>
            </a:r>
            <a:r>
              <a:rPr lang="zh-CN" altLang="zh-CN" sz="2400" b="1" dirty="0" smtClean="0">
                <a:latin typeface="Times New Roman" pitchFamily="18" charset="0"/>
                <a:ea typeface="宋体" pitchFamily="2" charset="-122"/>
              </a:rPr>
              <a:t>木炭</a:t>
            </a:r>
            <a:r>
              <a:rPr lang="en-US" altLang="zh-CN" sz="2400" b="1" dirty="0" smtClean="0">
                <a:latin typeface="Times New Roman" pitchFamily="18" charset="0"/>
                <a:ea typeface="宋体" pitchFamily="2" charset="-122"/>
              </a:rPr>
              <a:t>          </a:t>
            </a:r>
            <a:r>
              <a:rPr lang="en-US" altLang="zh-CN" sz="2400" b="1" dirty="0">
                <a:latin typeface="Times New Roman" pitchFamily="18" charset="0"/>
                <a:ea typeface="宋体" pitchFamily="2" charset="-122"/>
              </a:rPr>
              <a:t>	</a:t>
            </a:r>
            <a:r>
              <a:rPr lang="en-US" altLang="zh-CN" sz="2400" b="1" dirty="0" smtClean="0">
                <a:latin typeface="Times New Roman" pitchFamily="18" charset="0"/>
                <a:ea typeface="宋体" pitchFamily="2" charset="-122"/>
              </a:rPr>
              <a:t>C</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红磷</a:t>
            </a:r>
            <a:r>
              <a:rPr lang="en-US" altLang="zh-CN" sz="2400" b="1" dirty="0">
                <a:latin typeface="Times New Roman" pitchFamily="18" charset="0"/>
                <a:ea typeface="宋体" pitchFamily="2" charset="-122"/>
              </a:rPr>
              <a:t>	</a:t>
            </a:r>
            <a:r>
              <a:rPr lang="en-US" altLang="zh-CN" sz="2400" b="1" dirty="0" smtClean="0">
                <a:latin typeface="Times New Roman" pitchFamily="18" charset="0"/>
                <a:ea typeface="宋体" pitchFamily="2" charset="-122"/>
              </a:rPr>
              <a:t>                   D</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蜡烛</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740801" y="3444874"/>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423181" y="1307558"/>
            <a:ext cx="11128375"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9</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2018</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28</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如</a:t>
            </a:r>
            <a:r>
              <a:rPr lang="zh-CN" altLang="zh-CN" sz="2400" b="1" dirty="0">
                <a:latin typeface="Times New Roman" pitchFamily="18" charset="0"/>
                <a:ea typeface="宋体" pitchFamily="2" charset="-122"/>
                <a:cs typeface="Times New Roman" pitchFamily="18" charset="0"/>
              </a:rPr>
              <a:t>图所示的是测定空气里氧气含量的</a:t>
            </a:r>
            <a:r>
              <a:rPr lang="zh-CN" altLang="zh-CN" sz="2400" b="1" dirty="0" smtClean="0">
                <a:latin typeface="Times New Roman" pitchFamily="18" charset="0"/>
                <a:ea typeface="宋体" pitchFamily="2" charset="-122"/>
                <a:cs typeface="Times New Roman" pitchFamily="18" charset="0"/>
              </a:rPr>
              <a:t>装置</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气密性良好</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在</a:t>
            </a:r>
            <a:r>
              <a:rPr lang="zh-CN" altLang="zh-CN" sz="2400" b="1" dirty="0">
                <a:latin typeface="Times New Roman" pitchFamily="18" charset="0"/>
                <a:ea typeface="宋体" pitchFamily="2" charset="-122"/>
                <a:cs typeface="Times New Roman" pitchFamily="18" charset="0"/>
              </a:rPr>
              <a:t>集气瓶内加入少量</a:t>
            </a:r>
            <a:r>
              <a:rPr lang="zh-CN" altLang="zh-CN" sz="2400" b="1" dirty="0" smtClean="0">
                <a:latin typeface="Times New Roman" pitchFamily="18" charset="0"/>
                <a:ea typeface="宋体" pitchFamily="2" charset="-122"/>
                <a:cs typeface="Times New Roman" pitchFamily="18" charset="0"/>
              </a:rPr>
              <a:t>水</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将</a:t>
            </a:r>
            <a:r>
              <a:rPr lang="zh-CN" altLang="zh-CN" sz="2400" b="1" dirty="0">
                <a:latin typeface="Times New Roman" pitchFamily="18" charset="0"/>
                <a:ea typeface="宋体" pitchFamily="2" charset="-122"/>
                <a:cs typeface="Times New Roman" pitchFamily="18" charset="0"/>
              </a:rPr>
              <a:t>水面上方空间</a:t>
            </a:r>
            <a:r>
              <a:rPr lang="zh-CN" altLang="zh-CN" sz="2400" b="1" dirty="0" smtClean="0">
                <a:latin typeface="Times New Roman" pitchFamily="18" charset="0"/>
                <a:ea typeface="宋体" pitchFamily="2" charset="-122"/>
                <a:cs typeface="Times New Roman" pitchFamily="18" charset="0"/>
              </a:rPr>
              <a:t>分为</a:t>
            </a:r>
            <a:r>
              <a:rPr lang="en-US" altLang="zh-CN" sz="2400" b="1" dirty="0" smtClean="0">
                <a:latin typeface="Times New Roman" pitchFamily="18" charset="0"/>
                <a:ea typeface="宋体" pitchFamily="2" charset="-122"/>
                <a:cs typeface="Times New Roman" pitchFamily="18" charset="0"/>
              </a:rPr>
              <a:t> 5 </a:t>
            </a:r>
            <a:r>
              <a:rPr lang="zh-CN" altLang="zh-CN" sz="2400" b="1" dirty="0" smtClean="0">
                <a:latin typeface="Times New Roman" pitchFamily="18" charset="0"/>
                <a:ea typeface="宋体" pitchFamily="2" charset="-122"/>
                <a:cs typeface="Times New Roman" pitchFamily="18" charset="0"/>
              </a:rPr>
              <a:t>等份</a:t>
            </a:r>
            <a:r>
              <a:rPr lang="zh-CN" altLang="zh-CN" sz="2400" b="1" dirty="0">
                <a:latin typeface="Times New Roman" pitchFamily="18" charset="0"/>
                <a:ea typeface="宋体" pitchFamily="2" charset="-122"/>
                <a:cs typeface="Times New Roman" pitchFamily="18" charset="0"/>
              </a:rPr>
              <a:t>。用弹簧夹夹紧</a:t>
            </a:r>
            <a:r>
              <a:rPr lang="zh-CN" altLang="zh-CN" sz="2400" b="1" dirty="0" smtClean="0">
                <a:latin typeface="Times New Roman" pitchFamily="18" charset="0"/>
                <a:ea typeface="宋体" pitchFamily="2" charset="-122"/>
                <a:cs typeface="Times New Roman" pitchFamily="18" charset="0"/>
              </a:rPr>
              <a:t>胶皮管</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点燃</a:t>
            </a:r>
            <a:r>
              <a:rPr lang="zh-CN" altLang="zh-CN" sz="2400" b="1" dirty="0">
                <a:latin typeface="Times New Roman" pitchFamily="18" charset="0"/>
                <a:ea typeface="宋体" pitchFamily="2" charset="-122"/>
                <a:cs typeface="Times New Roman" pitchFamily="18" charset="0"/>
              </a:rPr>
              <a:t>红磷</a:t>
            </a:r>
            <a:r>
              <a:rPr lang="zh-CN" altLang="zh-CN" sz="2400" b="1" dirty="0" smtClean="0">
                <a:latin typeface="Times New Roman" pitchFamily="18" charset="0"/>
                <a:ea typeface="宋体" pitchFamily="2" charset="-122"/>
                <a:cs typeface="Times New Roman" pitchFamily="18" charset="0"/>
              </a:rPr>
              <a:t>后</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迅速</a:t>
            </a:r>
            <a:r>
              <a:rPr lang="zh-CN" altLang="zh-CN" sz="2400" b="1" dirty="0">
                <a:latin typeface="Times New Roman" pitchFamily="18" charset="0"/>
                <a:ea typeface="宋体" pitchFamily="2" charset="-122"/>
                <a:cs typeface="Times New Roman" pitchFamily="18" charset="0"/>
              </a:rPr>
              <a:t>伸入瓶中并塞紧</a:t>
            </a:r>
            <a:r>
              <a:rPr lang="zh-CN" altLang="zh-CN" sz="2400" b="1" dirty="0" smtClean="0">
                <a:latin typeface="Times New Roman" pitchFamily="18" charset="0"/>
                <a:ea typeface="宋体" pitchFamily="2" charset="-122"/>
                <a:cs typeface="Times New Roman" pitchFamily="18" charset="0"/>
              </a:rPr>
              <a:t>塞子</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待</a:t>
            </a:r>
            <a:r>
              <a:rPr lang="zh-CN" altLang="zh-CN" sz="2400" b="1" dirty="0">
                <a:latin typeface="Times New Roman" pitchFamily="18" charset="0"/>
                <a:ea typeface="宋体" pitchFamily="2" charset="-122"/>
                <a:cs typeface="Times New Roman" pitchFamily="18" charset="0"/>
              </a:rPr>
              <a:t>燃烧停止并冷却至室温</a:t>
            </a:r>
            <a:r>
              <a:rPr lang="zh-CN" altLang="zh-CN" sz="2400" b="1" dirty="0" smtClean="0">
                <a:latin typeface="Times New Roman" pitchFamily="18" charset="0"/>
                <a:ea typeface="宋体" pitchFamily="2" charset="-122"/>
                <a:cs typeface="Times New Roman" pitchFamily="18" charset="0"/>
              </a:rPr>
              <a:t>后</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打开</a:t>
            </a:r>
            <a:r>
              <a:rPr lang="zh-CN" altLang="zh-CN" sz="2400" b="1" dirty="0">
                <a:latin typeface="Times New Roman" pitchFamily="18" charset="0"/>
                <a:ea typeface="宋体" pitchFamily="2" charset="-122"/>
                <a:cs typeface="Times New Roman" pitchFamily="18" charset="0"/>
              </a:rPr>
              <a:t>弹簧夹。</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红磷</a:t>
            </a:r>
            <a:r>
              <a:rPr lang="zh-CN" altLang="zh-CN" sz="2400" b="1" dirty="0">
                <a:latin typeface="Times New Roman" pitchFamily="18" charset="0"/>
                <a:ea typeface="宋体" pitchFamily="2" charset="-122"/>
                <a:cs typeface="Times New Roman" pitchFamily="18" charset="0"/>
              </a:rPr>
              <a:t>燃烧的化学方程式为</a:t>
            </a:r>
            <a:r>
              <a:rPr lang="zh-CN" altLang="zh-CN" sz="2400" b="1" u="sng" dirty="0">
                <a:latin typeface="Times New Roman" pitchFamily="18" charset="0"/>
                <a:ea typeface="宋体" pitchFamily="2" charset="-122"/>
                <a:cs typeface="Times New Roman" pitchFamily="18" charset="0"/>
              </a:rPr>
              <a:t>　　　　　</a:t>
            </a:r>
            <a:r>
              <a:rPr lang="zh-CN"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打开</a:t>
            </a:r>
            <a:r>
              <a:rPr lang="zh-CN" altLang="zh-CN" sz="2400" b="1" dirty="0">
                <a:latin typeface="Times New Roman" pitchFamily="18" charset="0"/>
                <a:ea typeface="宋体" pitchFamily="2" charset="-122"/>
                <a:cs typeface="Times New Roman" pitchFamily="18" charset="0"/>
              </a:rPr>
              <a:t>弹簧夹后</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烧杯中的水能够进入</a:t>
            </a:r>
            <a:r>
              <a:rPr lang="zh-CN" altLang="zh-CN" sz="2400" b="1" dirty="0" smtClean="0">
                <a:latin typeface="Times New Roman" pitchFamily="18" charset="0"/>
                <a:ea typeface="宋体" pitchFamily="2" charset="-122"/>
                <a:cs typeface="Times New Roman" pitchFamily="18" charset="0"/>
              </a:rPr>
              <a:t>到集</a:t>
            </a:r>
            <a:r>
              <a:rPr lang="zh-CN" altLang="zh-CN" sz="2400" b="1" dirty="0">
                <a:latin typeface="Times New Roman" pitchFamily="18" charset="0"/>
                <a:ea typeface="宋体" pitchFamily="2" charset="-122"/>
                <a:cs typeface="Times New Roman" pitchFamily="18" charset="0"/>
              </a:rPr>
              <a:t>气瓶中的原因</a:t>
            </a:r>
            <a:r>
              <a:rPr lang="zh-CN" altLang="zh-CN" sz="2400" b="1" dirty="0" smtClean="0">
                <a:latin typeface="Times New Roman" pitchFamily="18" charset="0"/>
                <a:ea typeface="宋体" pitchFamily="2" charset="-122"/>
                <a:cs typeface="Times New Roman" pitchFamily="18" charset="0"/>
              </a:rPr>
              <a:t>是</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实验</a:t>
            </a:r>
            <a:r>
              <a:rPr lang="zh-CN" altLang="zh-CN" sz="2400" b="1" dirty="0">
                <a:latin typeface="Times New Roman" pitchFamily="18" charset="0"/>
                <a:ea typeface="宋体" pitchFamily="2" charset="-122"/>
                <a:cs typeface="Times New Roman" pitchFamily="18" charset="0"/>
              </a:rPr>
              <a:t>结束后</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进入集气瓶中水的体积小于瓶内空间的</a:t>
            </a:r>
            <a:r>
              <a:rPr lang="zh-CN" altLang="zh-CN" sz="2400" b="1" dirty="0" smtClean="0">
                <a:latin typeface="Times New Roman" pitchFamily="18" charset="0"/>
                <a:ea typeface="宋体" pitchFamily="2" charset="-122"/>
                <a:cs typeface="Times New Roman" pitchFamily="18" charset="0"/>
              </a:rPr>
              <a:t>五分之一</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可能</a:t>
            </a:r>
            <a:r>
              <a:rPr lang="zh-CN" altLang="zh-CN" sz="2400" b="1" dirty="0">
                <a:latin typeface="Times New Roman" pitchFamily="18" charset="0"/>
                <a:ea typeface="宋体" pitchFamily="2" charset="-122"/>
                <a:cs typeface="Times New Roman" pitchFamily="18" charset="0"/>
              </a:rPr>
              <a:t>的一种原因是</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8" name="矩形 7"/>
              <p:cNvSpPr/>
              <p:nvPr/>
            </p:nvSpPr>
            <p:spPr>
              <a:xfrm>
                <a:off x="5105305" y="2951351"/>
                <a:ext cx="3022700" cy="538802"/>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4P+5O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ea typeface="宋体" panose="02010600030101010101" pitchFamily="2" charset="-122"/>
                    <a:cs typeface="Cambria Math" panose="02040503050406030204"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smtClean="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 2P</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r>
                  <a:rPr lang="en-US" altLang="zh-CN" sz="2400" b="1" baseline="-25000" dirty="0" smtClean="0">
                    <a:solidFill>
                      <a:srgbClr val="FF0000"/>
                    </a:solidFill>
                    <a:latin typeface="Times New Roman" pitchFamily="18" charset="0"/>
                    <a:cs typeface="Times New Roman" pitchFamily="18" charset="0"/>
                  </a:rPr>
                  <a:t>5</a:t>
                </a:r>
                <a:endParaRPr lang="zh-CN" altLang="en-US" sz="2400" b="1" dirty="0">
                  <a:solidFill>
                    <a:srgbClr val="FF0000"/>
                  </a:solidFill>
                  <a:latin typeface="Times New Roman" pitchFamily="18" charset="0"/>
                  <a:cs typeface="Times New Roman" pitchFamily="18" charset="0"/>
                </a:endParaRPr>
              </a:p>
            </p:txBody>
          </p:sp>
        </mc:Choice>
        <mc:Fallback>
          <p:sp>
            <p:nvSpPr>
              <p:cNvPr id="8" name="矩形 7"/>
              <p:cNvSpPr>
                <a:spLocks noRot="1" noChangeAspect="1" noMove="1" noResize="1" noEditPoints="1" noAdjustHandles="1" noChangeArrowheads="1" noChangeShapeType="1" noTextEdit="1"/>
              </p:cNvSpPr>
              <p:nvPr/>
            </p:nvSpPr>
            <p:spPr>
              <a:xfrm>
                <a:off x="5105305" y="2951351"/>
                <a:ext cx="3022700" cy="538802"/>
              </a:xfrm>
              <a:prstGeom prst="rect">
                <a:avLst/>
              </a:prstGeom>
              <a:blipFill rotWithShape="1">
                <a:blip r:embed="rId4"/>
                <a:stretch>
                  <a:fillRect l="-3024" b="-19101"/>
                </a:stretch>
              </a:blipFill>
            </p:spPr>
            <p:txBody>
              <a:bodyPr/>
              <a:lstStyle/>
              <a:p>
                <a:r>
                  <a:rPr lang="zh-CN" altLang="en-US">
                    <a:noFill/>
                  </a:rPr>
                  <a:t> </a:t>
                </a:r>
              </a:p>
            </p:txBody>
          </p:sp>
        </mc:Fallback>
      </mc:AlternateContent>
      <p:pic>
        <p:nvPicPr>
          <p:cNvPr id="11" name="1103.eps" descr="id:2147501416;FounderCES"/>
          <p:cNvPicPr/>
          <p:nvPr/>
        </p:nvPicPr>
        <p:blipFill>
          <a:blip r:embed="rId5"/>
          <a:stretch>
            <a:fillRect/>
          </a:stretch>
        </p:blipFill>
        <p:spPr>
          <a:xfrm>
            <a:off x="9399560" y="3053092"/>
            <a:ext cx="2151996" cy="1834394"/>
          </a:xfrm>
          <a:prstGeom prst="rect">
            <a:avLst/>
          </a:prstGeom>
        </p:spPr>
      </p:pic>
      <p:sp>
        <p:nvSpPr>
          <p:cNvPr id="16" name="矩形 15"/>
          <p:cNvSpPr/>
          <p:nvPr/>
        </p:nvSpPr>
        <p:spPr>
          <a:xfrm>
            <a:off x="622736" y="4094468"/>
            <a:ext cx="7031130" cy="830997"/>
          </a:xfrm>
          <a:prstGeom prst="rect">
            <a:avLst/>
          </a:prstGeom>
        </p:spPr>
        <p:txBody>
          <a:bodyPr wrap="square">
            <a:spAutoFit/>
          </a:bodyPr>
          <a:lstStyle/>
          <a:p>
            <a:r>
              <a:rPr lang="zh-CN" altLang="zh-CN" sz="2400" b="1" dirty="0" smtClean="0">
                <a:solidFill>
                  <a:srgbClr val="FF0000"/>
                </a:solidFill>
                <a:latin typeface="宋体" pitchFamily="2" charset="-122"/>
                <a:ea typeface="宋体" pitchFamily="2" charset="-122"/>
              </a:rPr>
              <a:t>红磷</a:t>
            </a:r>
            <a:r>
              <a:rPr lang="zh-CN" altLang="zh-CN" sz="2400" b="1" dirty="0">
                <a:solidFill>
                  <a:srgbClr val="FF0000"/>
                </a:solidFill>
                <a:latin typeface="宋体" pitchFamily="2" charset="-122"/>
                <a:ea typeface="宋体" pitchFamily="2" charset="-122"/>
              </a:rPr>
              <a:t>燃烧消耗了集气瓶中的氧气</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瓶内压强减小</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小于外界大气压</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大气压将水沿着导管压入集气瓶中</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7" name="矩形 16"/>
          <p:cNvSpPr/>
          <p:nvPr/>
        </p:nvSpPr>
        <p:spPr>
          <a:xfrm>
            <a:off x="1665544" y="5738100"/>
            <a:ext cx="3721860"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红磷的量不足</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合理即可</a:t>
            </a:r>
            <a:r>
              <a:rPr lang="en-US" altLang="zh-CN" sz="2400" b="1" dirty="0">
                <a:solidFill>
                  <a:srgbClr val="FF0000"/>
                </a:solidFill>
                <a:latin typeface="宋体" pitchFamily="2" charset="-122"/>
                <a:ea typeface="宋体" pitchFamily="2" charset="-122"/>
              </a:rPr>
              <a:t>)</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280454"/>
            <a:ext cx="1112837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Times New Roman" pitchFamily="18" charset="0"/>
                <a:ea typeface="宋体" pitchFamily="2" charset="-122"/>
                <a:cs typeface="Times New Roman" pitchFamily="18" charset="0"/>
              </a:rPr>
              <a:t>10</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2016</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8</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2022</a:t>
            </a:r>
            <a:r>
              <a:rPr lang="zh-CN" altLang="zh-CN" sz="2400" b="1" dirty="0">
                <a:latin typeface="Times New Roman" pitchFamily="18" charset="0"/>
                <a:ea typeface="宋体" pitchFamily="2" charset="-122"/>
                <a:cs typeface="Times New Roman" pitchFamily="18" charset="0"/>
              </a:rPr>
              <a:t>年北京、张家口将联合举办</a:t>
            </a:r>
            <a:r>
              <a:rPr lang="zh-CN" altLang="zh-CN" sz="2400" b="1" dirty="0" smtClean="0">
                <a:latin typeface="Times New Roman" pitchFamily="18" charset="0"/>
                <a:ea typeface="宋体" pitchFamily="2" charset="-122"/>
                <a:cs typeface="Times New Roman" pitchFamily="18" charset="0"/>
              </a:rPr>
              <a:t>冬奥会</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为</a:t>
            </a:r>
            <a:r>
              <a:rPr lang="zh-CN" altLang="zh-CN" sz="2400" b="1" dirty="0">
                <a:latin typeface="Times New Roman" pitchFamily="18" charset="0"/>
                <a:ea typeface="宋体" pitchFamily="2" charset="-122"/>
                <a:cs typeface="Times New Roman" pitchFamily="18" charset="0"/>
              </a:rPr>
              <a:t>办成绿色</a:t>
            </a:r>
            <a:r>
              <a:rPr lang="zh-CN" altLang="zh-CN" sz="2400" b="1" dirty="0" smtClean="0">
                <a:latin typeface="Times New Roman" pitchFamily="18" charset="0"/>
                <a:ea typeface="宋体" pitchFamily="2" charset="-122"/>
                <a:cs typeface="Times New Roman" pitchFamily="18" charset="0"/>
              </a:rPr>
              <a:t>奥运</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下列</a:t>
            </a:r>
            <a:r>
              <a:rPr lang="zh-CN" altLang="zh-CN" sz="2400" b="1" dirty="0">
                <a:latin typeface="Times New Roman" pitchFamily="18" charset="0"/>
                <a:ea typeface="宋体" pitchFamily="2" charset="-122"/>
                <a:cs typeface="Times New Roman" pitchFamily="18" charset="0"/>
              </a:rPr>
              <a:t>措施不可行</a:t>
            </a:r>
            <a:r>
              <a:rPr lang="zh-CN" altLang="zh-CN" sz="2400" b="1" dirty="0" smtClean="0">
                <a:latin typeface="Times New Roman" pitchFamily="18" charset="0"/>
                <a:ea typeface="宋体" pitchFamily="2" charset="-122"/>
                <a:cs typeface="Times New Roman" pitchFamily="18" charset="0"/>
              </a:rPr>
              <a:t>的是</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zh-CN" sz="2400" b="1" dirty="0">
                <a:latin typeface="Times New Roman" pitchFamily="18" charset="0"/>
                <a:ea typeface="宋体" pitchFamily="2" charset="-122"/>
                <a:cs typeface="Times New Roman" pitchFamily="18" charset="0"/>
              </a:rPr>
              <a:t>发展公共交通</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提倡绿色出行</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zh-CN" sz="2400" b="1" dirty="0">
                <a:latin typeface="Times New Roman" pitchFamily="18" charset="0"/>
                <a:ea typeface="宋体" pitchFamily="2" charset="-122"/>
                <a:cs typeface="Times New Roman" pitchFamily="18" charset="0"/>
              </a:rPr>
              <a:t>增加使用太阳能、核能等新能源</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加高燃煤锅炉烟囱</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将废气排到高空</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zh-CN" sz="2400" b="1" dirty="0">
                <a:latin typeface="Times New Roman" pitchFamily="18" charset="0"/>
                <a:ea typeface="宋体" pitchFamily="2" charset="-122"/>
                <a:cs typeface="Times New Roman" pitchFamily="18" charset="0"/>
              </a:rPr>
              <a:t>改进燃煤技术</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减少</a:t>
            </a:r>
            <a:r>
              <a:rPr lang="en-US" altLang="zh-CN" sz="2400" b="1" dirty="0">
                <a:latin typeface="Times New Roman" pitchFamily="18" charset="0"/>
                <a:ea typeface="宋体" pitchFamily="2" charset="-122"/>
                <a:cs typeface="Times New Roman" pitchFamily="18" charset="0"/>
              </a:rPr>
              <a:t>SO</a:t>
            </a:r>
            <a:r>
              <a:rPr lang="en-US" altLang="zh-CN" sz="2400" b="1" baseline="-25000"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与粉尘的</a:t>
            </a:r>
            <a:r>
              <a:rPr lang="zh-CN" altLang="zh-CN" sz="2400" b="1" dirty="0" smtClean="0">
                <a:latin typeface="Times New Roman" pitchFamily="18" charset="0"/>
                <a:ea typeface="宋体" pitchFamily="2" charset="-122"/>
                <a:cs typeface="Times New Roman" pitchFamily="18" charset="0"/>
              </a:rPr>
              <a:t>排放</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987514" y="2945818"/>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grpSp>
        <p:nvGrpSpPr>
          <p:cNvPr id="10" name="组合 9"/>
          <p:cNvGrpSpPr/>
          <p:nvPr/>
        </p:nvGrpSpPr>
        <p:grpSpPr>
          <a:xfrm>
            <a:off x="720000" y="1447722"/>
            <a:ext cx="5538859" cy="627895"/>
            <a:chOff x="1034884" y="629878"/>
            <a:chExt cx="5538859" cy="627895"/>
          </a:xfrm>
        </p:grpSpPr>
        <p:sp>
          <p:nvSpPr>
            <p:cNvPr id="11" name="圆角矩形 6">
              <a:hlinkClick r:id="rId6" action="ppaction://hlinksldjump"/>
            </p:cNvPr>
            <p:cNvSpPr/>
            <p:nvPr>
              <p:custDataLst>
                <p:tags r:id="rId1"/>
              </p:custDataLst>
            </p:nvPr>
          </p:nvSpPr>
          <p:spPr>
            <a:xfrm flipH="1">
              <a:off x="2642677" y="664479"/>
              <a:ext cx="3931066"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空气的污染与防治</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3</a:t>
              </a:r>
              <a:endParaRPr lang="zh-CN" altLang="en-US" sz="2400" b="1" strike="noStrike" noProof="1">
                <a:solidFill>
                  <a:schemeClr val="bg1"/>
                </a:solidFill>
                <a:latin typeface="Times New Roman" pitchFamily="18" charset="0"/>
                <a:cs typeface="Times New Roman" pitchFamily="18" charset="0"/>
              </a:endParaRPr>
            </a:p>
          </p:txBody>
        </p:sp>
        <p:sp>
          <p:nvSpPr>
            <p:cNvPr id="13" name="圆角矩形 12"/>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128552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810433"/>
            <a:ext cx="1112837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Times New Roman" pitchFamily="18" charset="0"/>
                <a:ea typeface="宋体" pitchFamily="2" charset="-122"/>
                <a:cs typeface="Times New Roman" pitchFamily="18" charset="0"/>
              </a:rPr>
              <a:t>11</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8</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2013</a:t>
            </a:r>
            <a:r>
              <a:rPr lang="zh-CN" altLang="zh-CN" sz="2400" b="1" dirty="0">
                <a:latin typeface="Times New Roman" pitchFamily="18" charset="0"/>
                <a:ea typeface="宋体" pitchFamily="2" charset="-122"/>
                <a:cs typeface="Times New Roman" pitchFamily="18" charset="0"/>
              </a:rPr>
              <a:t>年世界环境日中国主题为“同</a:t>
            </a:r>
            <a:r>
              <a:rPr lang="zh-CN" altLang="zh-CN" sz="2400" b="1" dirty="0" smtClean="0">
                <a:latin typeface="Times New Roman" pitchFamily="18" charset="0"/>
                <a:ea typeface="宋体" pitchFamily="2" charset="-122"/>
                <a:cs typeface="Times New Roman" pitchFamily="18" charset="0"/>
              </a:rPr>
              <a:t>呼吸</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共</a:t>
            </a:r>
            <a:r>
              <a:rPr lang="zh-CN" altLang="zh-CN" sz="2400" b="1" dirty="0">
                <a:latin typeface="Times New Roman" pitchFamily="18" charset="0"/>
                <a:ea typeface="宋体" pitchFamily="2" charset="-122"/>
                <a:cs typeface="Times New Roman" pitchFamily="18" charset="0"/>
              </a:rPr>
              <a:t>奋斗”。下列做法不符合这一主题的</a:t>
            </a:r>
            <a:r>
              <a:rPr lang="zh-CN" altLang="zh-CN" sz="2400" b="1" dirty="0" smtClean="0">
                <a:latin typeface="Times New Roman" pitchFamily="18" charset="0"/>
                <a:ea typeface="宋体" pitchFamily="2" charset="-122"/>
                <a:cs typeface="Times New Roman" pitchFamily="18" charset="0"/>
              </a:rPr>
              <a:t>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zh-CN" sz="2400" b="1" dirty="0" smtClean="0">
                <a:latin typeface="Times New Roman" pitchFamily="18" charset="0"/>
                <a:ea typeface="宋体" pitchFamily="2" charset="-122"/>
                <a:cs typeface="Times New Roman" pitchFamily="18" charset="0"/>
              </a:rPr>
              <a:t>植树造林</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绿化</a:t>
            </a:r>
            <a:r>
              <a:rPr lang="zh-CN" altLang="zh-CN" sz="2400" b="1" dirty="0">
                <a:latin typeface="Times New Roman" pitchFamily="18" charset="0"/>
                <a:ea typeface="宋体" pitchFamily="2" charset="-122"/>
                <a:cs typeface="Times New Roman" pitchFamily="18" charset="0"/>
              </a:rPr>
              <a:t>家园</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zh-CN" sz="2400" b="1" dirty="0">
                <a:latin typeface="Times New Roman" pitchFamily="18" charset="0"/>
                <a:ea typeface="宋体" pitchFamily="2" charset="-122"/>
                <a:cs typeface="Times New Roman" pitchFamily="18" charset="0"/>
              </a:rPr>
              <a:t>露天焚烧秸秆和垃圾</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工业“三废”达标后排放</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zh-CN" sz="2400" b="1" dirty="0">
                <a:latin typeface="Times New Roman" pitchFamily="18" charset="0"/>
                <a:ea typeface="宋体" pitchFamily="2" charset="-122"/>
                <a:cs typeface="Times New Roman" pitchFamily="18" charset="0"/>
              </a:rPr>
              <a:t>推广使用太阳能、</a:t>
            </a:r>
            <a:r>
              <a:rPr lang="zh-CN" altLang="zh-CN" sz="2400" b="1" dirty="0" smtClean="0">
                <a:latin typeface="Times New Roman" pitchFamily="18" charset="0"/>
                <a:ea typeface="宋体" pitchFamily="2" charset="-122"/>
                <a:cs typeface="Times New Roman" pitchFamily="18" charset="0"/>
              </a:rPr>
              <a:t>风能</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4410165" y="2456932"/>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67038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5" name="文本框 99"/>
          <p:cNvSpPr txBox="1">
            <a:spLocks noChangeArrowheads="1"/>
          </p:cNvSpPr>
          <p:nvPr/>
        </p:nvSpPr>
        <p:spPr bwMode="auto">
          <a:xfrm>
            <a:off x="720001" y="1844034"/>
            <a:ext cx="10659200"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12</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2012</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《环境空气质量标准》</a:t>
            </a:r>
            <a:r>
              <a:rPr lang="zh-CN" altLang="zh-CN" sz="2400" b="1" dirty="0">
                <a:latin typeface="Times New Roman" pitchFamily="18" charset="0"/>
                <a:ea typeface="宋体" pitchFamily="2" charset="-122"/>
                <a:cs typeface="Times New Roman" pitchFamily="18" charset="0"/>
              </a:rPr>
              <a:t>新增</a:t>
            </a:r>
            <a:r>
              <a:rPr lang="en-US" altLang="zh-CN" sz="2400" b="1" dirty="0">
                <a:latin typeface="Times New Roman" pitchFamily="18" charset="0"/>
                <a:ea typeface="宋体" pitchFamily="2" charset="-122"/>
                <a:cs typeface="Times New Roman" pitchFamily="18" charset="0"/>
              </a:rPr>
              <a:t>PM</a:t>
            </a:r>
            <a:r>
              <a:rPr lang="en-US" altLang="zh-CN" sz="2400" b="1" baseline="-25000" dirty="0">
                <a:latin typeface="Times New Roman" pitchFamily="18" charset="0"/>
                <a:ea typeface="宋体" pitchFamily="2" charset="-122"/>
                <a:cs typeface="Times New Roman" pitchFamily="18" charset="0"/>
              </a:rPr>
              <a:t>2.5</a:t>
            </a:r>
            <a:r>
              <a:rPr lang="zh-CN" altLang="zh-CN" sz="2400" b="1" dirty="0" smtClean="0">
                <a:latin typeface="Times New Roman" pitchFamily="18" charset="0"/>
                <a:ea typeface="宋体" pitchFamily="2" charset="-122"/>
                <a:cs typeface="Times New Roman" pitchFamily="18" charset="0"/>
              </a:rPr>
              <a:t>指标</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PM</a:t>
            </a:r>
            <a:r>
              <a:rPr lang="en-US" altLang="zh-CN" sz="2400" b="1" baseline="-25000" dirty="0" smtClean="0">
                <a:latin typeface="Times New Roman" pitchFamily="18" charset="0"/>
                <a:ea typeface="宋体" pitchFamily="2" charset="-122"/>
                <a:cs typeface="Times New Roman" pitchFamily="18" charset="0"/>
              </a:rPr>
              <a:t>2.5</a:t>
            </a:r>
            <a:r>
              <a:rPr lang="zh-CN" altLang="zh-CN" sz="2400" b="1" dirty="0">
                <a:latin typeface="Times New Roman" pitchFamily="18" charset="0"/>
                <a:ea typeface="宋体" pitchFamily="2" charset="-122"/>
                <a:cs typeface="Times New Roman" pitchFamily="18" charset="0"/>
              </a:rPr>
              <a:t>是指大气中直径小于或等于</a:t>
            </a:r>
            <a:r>
              <a:rPr lang="en-US" altLang="zh-CN" sz="2400" b="1" dirty="0">
                <a:latin typeface="Times New Roman" pitchFamily="18" charset="0"/>
                <a:ea typeface="宋体" pitchFamily="2" charset="-122"/>
                <a:cs typeface="Times New Roman" pitchFamily="18" charset="0"/>
              </a:rPr>
              <a:t>2.5 </a:t>
            </a:r>
            <a:r>
              <a:rPr lang="en-US" altLang="zh-CN" sz="2400" b="1" dirty="0" err="1" smtClean="0">
                <a:latin typeface="Times New Roman" pitchFamily="18" charset="0"/>
                <a:ea typeface="宋体" pitchFamily="2" charset="-122"/>
                <a:cs typeface="Times New Roman" pitchFamily="18" charset="0"/>
              </a:rPr>
              <a:t>μm</a:t>
            </a:r>
            <a:r>
              <a:rPr lang="en-US" altLang="zh-CN" sz="2400" b="1"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的</a:t>
            </a:r>
            <a:r>
              <a:rPr lang="zh-CN" altLang="zh-CN" sz="2400" b="1" dirty="0">
                <a:latin typeface="Times New Roman" pitchFamily="18" charset="0"/>
                <a:ea typeface="宋体" pitchFamily="2" charset="-122"/>
                <a:cs typeface="Times New Roman" pitchFamily="18" charset="0"/>
              </a:rPr>
              <a:t>颗粒物。为实现空气质量</a:t>
            </a:r>
            <a:r>
              <a:rPr lang="zh-CN" altLang="zh-CN" sz="2400" b="1" dirty="0" smtClean="0">
                <a:latin typeface="Times New Roman" pitchFamily="18" charset="0"/>
                <a:ea typeface="宋体" pitchFamily="2" charset="-122"/>
                <a:cs typeface="Times New Roman" pitchFamily="18" charset="0"/>
              </a:rPr>
              <a:t>达标</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合理</a:t>
            </a:r>
            <a:r>
              <a:rPr lang="zh-CN" altLang="zh-CN" sz="2400" b="1" dirty="0">
                <a:latin typeface="Times New Roman" pitchFamily="18" charset="0"/>
                <a:ea typeface="宋体" pitchFamily="2" charset="-122"/>
                <a:cs typeface="Times New Roman" pitchFamily="18" charset="0"/>
              </a:rPr>
              <a:t>的做法</a:t>
            </a:r>
            <a:r>
              <a:rPr lang="zh-CN" altLang="zh-CN" sz="2400" b="1" dirty="0" smtClean="0">
                <a:latin typeface="Times New Roman" pitchFamily="18" charset="0"/>
                <a:ea typeface="宋体" pitchFamily="2" charset="-122"/>
                <a:cs typeface="Times New Roman" pitchFamily="18" charset="0"/>
              </a:rPr>
              <a:t>是</a:t>
            </a:r>
            <a:r>
              <a:rPr lang="zh-CN" altLang="en-US" sz="2400" b="1" dirty="0" smtClean="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煤炭直接燃烧</a:t>
            </a:r>
            <a:r>
              <a:rPr lang="en-US" altLang="zh-CN" sz="2400" b="1" dirty="0">
                <a:latin typeface="Times New Roman" pitchFamily="18" charset="0"/>
                <a:ea typeface="宋体" pitchFamily="2" charset="-122"/>
                <a:cs typeface="Times New Roman" pitchFamily="18" charset="0"/>
              </a:rPr>
              <a:t>	B.</a:t>
            </a:r>
            <a:r>
              <a:rPr lang="zh-CN" altLang="zh-CN" sz="2400" b="1" dirty="0">
                <a:latin typeface="Times New Roman" pitchFamily="18" charset="0"/>
                <a:ea typeface="宋体" pitchFamily="2" charset="-122"/>
                <a:cs typeface="Times New Roman" pitchFamily="18" charset="0"/>
              </a:rPr>
              <a:t>秸秆焚烧还田</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开发清洁能源</a:t>
            </a:r>
            <a:r>
              <a:rPr lang="en-US" altLang="zh-CN" sz="2400" b="1" dirty="0">
                <a:latin typeface="Times New Roman" pitchFamily="18" charset="0"/>
                <a:ea typeface="宋体" pitchFamily="2" charset="-122"/>
                <a:cs typeface="Times New Roman" pitchFamily="18" charset="0"/>
              </a:rPr>
              <a:t>	D.</a:t>
            </a:r>
            <a:r>
              <a:rPr lang="zh-CN" altLang="zh-CN" sz="2400" b="1" dirty="0">
                <a:latin typeface="Times New Roman" pitchFamily="18" charset="0"/>
                <a:ea typeface="宋体" pitchFamily="2" charset="-122"/>
                <a:cs typeface="Times New Roman" pitchFamily="18" charset="0"/>
              </a:rPr>
              <a:t>提倡多开汽车</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10725327" y="2476616"/>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73987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000" y="1775103"/>
            <a:ext cx="4366552" cy="627895"/>
            <a:chOff x="1034884" y="629878"/>
            <a:chExt cx="4366552" cy="627895"/>
          </a:xfrm>
        </p:grpSpPr>
        <p:sp>
          <p:nvSpPr>
            <p:cNvPr id="4" name="圆角矩形 6">
              <a:hlinkClick r:id="rId4" action="ppaction://hlinksldjump"/>
            </p:cNvPr>
            <p:cNvSpPr/>
            <p:nvPr>
              <p:custDataLst>
                <p:tags r:id="rId1"/>
              </p:custDataLst>
            </p:nvPr>
          </p:nvSpPr>
          <p:spPr>
            <a:xfrm flipH="1">
              <a:off x="2642677" y="664479"/>
              <a:ext cx="2758759"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氧气的性质</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4</a:t>
              </a:r>
              <a:endParaRPr lang="zh-CN" altLang="en-US" sz="2400" b="1" strike="noStrike" noProof="1">
                <a:solidFill>
                  <a:schemeClr val="bg1"/>
                </a:solidFill>
                <a:latin typeface="Times New Roman" pitchFamily="18" charset="0"/>
                <a:cs typeface="Times New Roman" pitchFamily="18" charset="0"/>
              </a:endParaRP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 name="TextBox 6"/>
          <p:cNvSpPr txBox="1"/>
          <p:nvPr/>
        </p:nvSpPr>
        <p:spPr>
          <a:xfrm>
            <a:off x="720000" y="2797047"/>
            <a:ext cx="10695787" cy="1754326"/>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13</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2020</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下列</a:t>
            </a:r>
            <a:r>
              <a:rPr lang="zh-CN" altLang="zh-CN" sz="2400" b="1" dirty="0">
                <a:latin typeface="Times New Roman" pitchFamily="18" charset="0"/>
                <a:ea typeface="宋体" pitchFamily="2" charset="-122"/>
                <a:cs typeface="Times New Roman" pitchFamily="18" charset="0"/>
              </a:rPr>
              <a:t>物质能在空气中剧烈</a:t>
            </a:r>
            <a:r>
              <a:rPr lang="zh-CN" altLang="zh-CN" sz="2400" b="1" dirty="0" smtClean="0">
                <a:latin typeface="Times New Roman" pitchFamily="18" charset="0"/>
                <a:ea typeface="宋体" pitchFamily="2" charset="-122"/>
                <a:cs typeface="Times New Roman" pitchFamily="18" charset="0"/>
              </a:rPr>
              <a:t>燃烧</a:t>
            </a:r>
            <a:r>
              <a:rPr lang="zh-CN" altLang="en-US"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发出</a:t>
            </a:r>
            <a:r>
              <a:rPr lang="zh-CN" altLang="zh-CN" sz="2400" b="1" dirty="0">
                <a:latin typeface="Times New Roman" pitchFamily="18" charset="0"/>
                <a:ea typeface="宋体" pitchFamily="2" charset="-122"/>
                <a:cs typeface="Times New Roman" pitchFamily="18" charset="0"/>
              </a:rPr>
              <a:t>耀眼白光的</a:t>
            </a:r>
            <a:r>
              <a:rPr lang="zh-CN" altLang="zh-CN" sz="2400" b="1" dirty="0" smtClean="0">
                <a:latin typeface="Times New Roman" pitchFamily="18" charset="0"/>
                <a:ea typeface="宋体" pitchFamily="2" charset="-122"/>
                <a:cs typeface="Times New Roman" pitchFamily="18" charset="0"/>
              </a:rPr>
              <a:t>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硫</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B</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镁</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C</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红磷</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a:t>
            </a:r>
            <a:r>
              <a:rPr lang="en-US"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铁丝</a:t>
            </a:r>
            <a:endParaRPr lang="zh-CN" altLang="zh-CN" sz="2400" b="1" dirty="0">
              <a:latin typeface="Times New Roman" pitchFamily="18" charset="0"/>
              <a:ea typeface="宋体" pitchFamily="2" charset="-122"/>
              <a:cs typeface="Times New Roman" pitchFamily="18" charset="0"/>
            </a:endParaRPr>
          </a:p>
        </p:txBody>
      </p:sp>
      <p:sp>
        <p:nvSpPr>
          <p:cNvPr id="8" name="TextBox 7"/>
          <p:cNvSpPr txBox="1"/>
          <p:nvPr/>
        </p:nvSpPr>
        <p:spPr>
          <a:xfrm>
            <a:off x="10775555" y="2892009"/>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grpSp>
        <p:nvGrpSpPr>
          <p:cNvPr id="12" name="组合 11"/>
          <p:cNvGrpSpPr/>
          <p:nvPr/>
        </p:nvGrpSpPr>
        <p:grpSpPr>
          <a:xfrm>
            <a:off x="8071557" y="824822"/>
            <a:ext cx="1746910" cy="457900"/>
            <a:chOff x="8480182" y="1575737"/>
            <a:chExt cx="1678579" cy="520692"/>
          </a:xfrm>
        </p:grpSpPr>
        <p:sp>
          <p:nvSpPr>
            <p:cNvPr id="13" name="圆角矩形 12"/>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49809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2708" y="2239982"/>
            <a:ext cx="8311661" cy="2585323"/>
          </a:xfrm>
          <a:prstGeom prst="rect">
            <a:avLst/>
          </a:prstGeom>
          <a:noFill/>
        </p:spPr>
        <p:txBody>
          <a:bodyPr wrap="square" rtlCol="0">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14.</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28</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如图所示的是硫在氧气中燃烧的实验。燃烧停止</a:t>
            </a:r>
            <a:r>
              <a:rPr lang="zh-CN" altLang="zh-CN" sz="2400" b="1" dirty="0" smtClean="0">
                <a:latin typeface="Times New Roman" pitchFamily="18" charset="0"/>
                <a:ea typeface="宋体" pitchFamily="2" charset="-122"/>
                <a:cs typeface="Times New Roman" pitchFamily="18" charset="0"/>
              </a:rPr>
              <a:t>后</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取出</a:t>
            </a:r>
            <a:r>
              <a:rPr lang="zh-CN" altLang="zh-CN" sz="2400" b="1" dirty="0">
                <a:latin typeface="Times New Roman" pitchFamily="18" charset="0"/>
                <a:ea typeface="宋体" pitchFamily="2" charset="-122"/>
                <a:cs typeface="Times New Roman" pitchFamily="18" charset="0"/>
              </a:rPr>
              <a:t>燃烧</a:t>
            </a:r>
            <a:r>
              <a:rPr lang="zh-CN" altLang="zh-CN" sz="2400" b="1" dirty="0" smtClean="0">
                <a:latin typeface="Times New Roman" pitchFamily="18" charset="0"/>
                <a:ea typeface="宋体" pitchFamily="2" charset="-122"/>
                <a:cs typeface="Times New Roman" pitchFamily="18" charset="0"/>
              </a:rPr>
              <a:t>匙</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用</a:t>
            </a:r>
            <a:r>
              <a:rPr lang="zh-CN" altLang="zh-CN" sz="2400" b="1" dirty="0">
                <a:latin typeface="Times New Roman" pitchFamily="18" charset="0"/>
                <a:ea typeface="宋体" pitchFamily="2" charset="-122"/>
                <a:cs typeface="Times New Roman" pitchFamily="18" charset="0"/>
              </a:rPr>
              <a:t>毛玻璃片盖紧集气瓶</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振荡</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悬空</a:t>
            </a:r>
            <a:r>
              <a:rPr lang="zh-CN" altLang="zh-CN" sz="2400" b="1" dirty="0" smtClean="0">
                <a:latin typeface="Times New Roman" pitchFamily="18" charset="0"/>
                <a:ea typeface="宋体" pitchFamily="2" charset="-122"/>
                <a:cs typeface="Times New Roman" pitchFamily="18" charset="0"/>
              </a:rPr>
              <a:t>倒置</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发现</a:t>
            </a:r>
            <a:r>
              <a:rPr lang="zh-CN" altLang="zh-CN" sz="2400" b="1" dirty="0">
                <a:latin typeface="Times New Roman" pitchFamily="18" charset="0"/>
                <a:ea typeface="宋体" pitchFamily="2" charset="-122"/>
                <a:cs typeface="Times New Roman" pitchFamily="18" charset="0"/>
              </a:rPr>
              <a:t>毛玻璃片不脱落。</a:t>
            </a:r>
          </a:p>
          <a:p>
            <a:pPr algn="just">
              <a:lnSpc>
                <a:spcPct val="150000"/>
              </a:lnSpc>
            </a:pPr>
            <a:r>
              <a:rPr lang="zh-CN" altLang="zh-CN" sz="2400" b="1" dirty="0">
                <a:latin typeface="Times New Roman" pitchFamily="18" charset="0"/>
                <a:ea typeface="宋体" pitchFamily="2" charset="-122"/>
                <a:cs typeface="Times New Roman" pitchFamily="18" charset="0"/>
              </a:rPr>
              <a:t>硫在氧气中燃烧的</a:t>
            </a:r>
            <a:r>
              <a:rPr lang="zh-CN" altLang="zh-CN" sz="2400" b="1" dirty="0" smtClean="0">
                <a:latin typeface="Times New Roman" pitchFamily="18" charset="0"/>
                <a:ea typeface="宋体" pitchFamily="2" charset="-122"/>
                <a:cs typeface="Times New Roman" pitchFamily="18" charset="0"/>
              </a:rPr>
              <a:t>化学方程为</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endParaRPr lang="zh-CN" altLang="en-US" dirty="0">
              <a:latin typeface="Times New Roman" pitchFamily="18" charset="0"/>
              <a:cs typeface="Times New Roman" pitchFamily="18" charset="0"/>
            </a:endParaRPr>
          </a:p>
        </p:txBody>
      </p:sp>
      <p:pic>
        <p:nvPicPr>
          <p:cNvPr id="4" name="XD+2.eps" descr="id:2147501439;FounderCES"/>
          <p:cNvPicPr/>
          <p:nvPr/>
        </p:nvPicPr>
        <p:blipFill>
          <a:blip r:embed="rId2"/>
          <a:stretch>
            <a:fillRect/>
          </a:stretch>
        </p:blipFill>
        <p:spPr>
          <a:xfrm>
            <a:off x="8978878" y="2574525"/>
            <a:ext cx="2722953" cy="1758189"/>
          </a:xfrm>
          <a:prstGeom prst="rect">
            <a:avLst/>
          </a:prstGeom>
        </p:spPr>
      </p:pic>
      <mc:AlternateContent xmlns:mc="http://schemas.openxmlformats.org/markup-compatibility/2006">
        <mc:Choice xmlns:a14="http://schemas.microsoft.com/office/drawing/2010/main" xmlns="" Requires="a14">
          <p:sp>
            <p:nvSpPr>
              <p:cNvPr id="5" name="TextBox 4"/>
              <p:cNvSpPr txBox="1"/>
              <p:nvPr/>
            </p:nvSpPr>
            <p:spPr>
              <a:xfrm>
                <a:off x="5111115" y="3875374"/>
                <a:ext cx="2097049" cy="53880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S+O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SO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5" name="TextBox 4"/>
              <p:cNvSpPr txBox="1">
                <a:spLocks noRot="1" noChangeAspect="1" noMove="1" noResize="1" noEditPoints="1" noAdjustHandles="1" noChangeArrowheads="1" noChangeShapeType="1" noTextEdit="1"/>
              </p:cNvSpPr>
              <p:nvPr/>
            </p:nvSpPr>
            <p:spPr>
              <a:xfrm>
                <a:off x="5111115" y="3875374"/>
                <a:ext cx="2097049" cy="538802"/>
              </a:xfrm>
              <a:prstGeom prst="rect">
                <a:avLst/>
              </a:prstGeom>
              <a:blipFill rotWithShape="1">
                <a:blip r:embed="rId3"/>
                <a:stretch>
                  <a:fillRect l="-4360" r="-872" b="-20455"/>
                </a:stretch>
              </a:blipFill>
            </p:spPr>
            <p:txBody>
              <a:bodyPr/>
              <a:lstStyle/>
              <a:p>
                <a:r>
                  <a:rPr lang="zh-CN" altLang="en-US">
                    <a:noFill/>
                  </a:rPr>
                  <a:t> </a:t>
                </a:r>
              </a:p>
            </p:txBody>
          </p:sp>
        </mc:Fallback>
      </mc:AlternateContent>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408743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877" y="1793631"/>
            <a:ext cx="9220590" cy="2862322"/>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15.</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根据如图所示的实验回答问题。</a:t>
            </a:r>
          </a:p>
          <a:p>
            <a:pPr algn="just">
              <a:lnSpc>
                <a:spcPct val="150000"/>
              </a:lnSpc>
            </a:pPr>
            <a:r>
              <a:rPr lang="zh-CN" altLang="zh-CN" sz="2400" b="1" dirty="0">
                <a:latin typeface="Times New Roman" pitchFamily="18" charset="0"/>
                <a:ea typeface="宋体" pitchFamily="2" charset="-122"/>
                <a:cs typeface="Times New Roman" pitchFamily="18" charset="0"/>
              </a:rPr>
              <a:t>如图是铁丝在氧气中燃烧的实验。点燃铁丝下端的</a:t>
            </a:r>
            <a:r>
              <a:rPr lang="zh-CN" altLang="zh-CN" sz="2400" b="1" dirty="0" smtClean="0">
                <a:latin typeface="Times New Roman" pitchFamily="18" charset="0"/>
                <a:ea typeface="宋体" pitchFamily="2" charset="-122"/>
                <a:cs typeface="Times New Roman" pitchFamily="18" charset="0"/>
              </a:rPr>
              <a:t>火柴</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待</a:t>
            </a:r>
            <a:r>
              <a:rPr lang="en-US" altLang="zh-CN" sz="2400" b="1" dirty="0" smtClean="0">
                <a:latin typeface="Times New Roman" pitchFamily="18" charset="0"/>
                <a:ea typeface="宋体" pitchFamily="2" charset="-122"/>
                <a:cs typeface="Times New Roman" pitchFamily="18" charset="0"/>
              </a:rPr>
              <a:t>______________</a:t>
            </a:r>
            <a:r>
              <a:rPr lang="zh-CN" altLang="zh-CN" sz="2400" b="1" dirty="0" smtClean="0">
                <a:latin typeface="Times New Roman" pitchFamily="18" charset="0"/>
                <a:ea typeface="宋体" pitchFamily="2" charset="-122"/>
                <a:cs typeface="Times New Roman" pitchFamily="18" charset="0"/>
              </a:rPr>
              <a:t>时</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将</a:t>
            </a:r>
            <a:r>
              <a:rPr lang="zh-CN" altLang="zh-CN" sz="2400" b="1" dirty="0">
                <a:latin typeface="Times New Roman" pitchFamily="18" charset="0"/>
                <a:ea typeface="宋体" pitchFamily="2" charset="-122"/>
                <a:cs typeface="Times New Roman" pitchFamily="18" charset="0"/>
              </a:rPr>
              <a:t>铁丝伸入集气瓶内。实验时瓶底有</a:t>
            </a:r>
            <a:r>
              <a:rPr lang="zh-CN" altLang="zh-CN" sz="2400" b="1" dirty="0" smtClean="0">
                <a:latin typeface="Times New Roman" pitchFamily="18" charset="0"/>
                <a:ea typeface="宋体" pitchFamily="2" charset="-122"/>
                <a:cs typeface="Times New Roman" pitchFamily="18" charset="0"/>
              </a:rPr>
              <a:t>水</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若</a:t>
            </a:r>
            <a:r>
              <a:rPr lang="zh-CN" altLang="zh-CN" sz="2400" b="1" dirty="0">
                <a:latin typeface="Times New Roman" pitchFamily="18" charset="0"/>
                <a:ea typeface="宋体" pitchFamily="2" charset="-122"/>
                <a:cs typeface="Times New Roman" pitchFamily="18" charset="0"/>
              </a:rPr>
              <a:t>集气瓶</a:t>
            </a:r>
            <a:r>
              <a:rPr lang="zh-CN" altLang="zh-CN" sz="2400" b="1" dirty="0" smtClean="0">
                <a:latin typeface="Times New Roman" pitchFamily="18" charset="0"/>
                <a:ea typeface="宋体" pitchFamily="2" charset="-122"/>
                <a:cs typeface="Times New Roman" pitchFamily="18" charset="0"/>
              </a:rPr>
              <a:t>炸裂</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操作</a:t>
            </a:r>
            <a:r>
              <a:rPr lang="zh-CN" altLang="zh-CN" sz="2400" b="1" dirty="0">
                <a:latin typeface="Times New Roman" pitchFamily="18" charset="0"/>
                <a:ea typeface="宋体" pitchFamily="2" charset="-122"/>
                <a:cs typeface="Times New Roman" pitchFamily="18" charset="0"/>
              </a:rPr>
              <a:t>上可能的错误</a:t>
            </a:r>
            <a:r>
              <a:rPr lang="zh-CN" altLang="zh-CN" sz="2400" b="1" dirty="0" smtClean="0">
                <a:latin typeface="Times New Roman" pitchFamily="18" charset="0"/>
                <a:ea typeface="宋体" pitchFamily="2" charset="-122"/>
                <a:cs typeface="Times New Roman" pitchFamily="18" charset="0"/>
              </a:rPr>
              <a:t>是</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endParaRPr lang="zh-CN" altLang="en-US" sz="2400" b="1" dirty="0">
              <a:latin typeface="Times New Roman" pitchFamily="18" charset="0"/>
              <a:ea typeface="宋体" pitchFamily="2" charset="-122"/>
              <a:cs typeface="Times New Roman" pitchFamily="18" charset="0"/>
            </a:endParaRPr>
          </a:p>
        </p:txBody>
      </p:sp>
      <p:pic>
        <p:nvPicPr>
          <p:cNvPr id="4" name="XD+3.eps" descr="id:2147501446;FounderCES"/>
          <p:cNvPicPr/>
          <p:nvPr/>
        </p:nvPicPr>
        <p:blipFill>
          <a:blip r:embed="rId2"/>
          <a:stretch>
            <a:fillRect/>
          </a:stretch>
        </p:blipFill>
        <p:spPr>
          <a:xfrm>
            <a:off x="10197340" y="2421761"/>
            <a:ext cx="1359877" cy="1606062"/>
          </a:xfrm>
          <a:prstGeom prst="rect">
            <a:avLst/>
          </a:prstGeom>
        </p:spPr>
      </p:pic>
      <p:sp>
        <p:nvSpPr>
          <p:cNvPr id="5" name="TextBox 4"/>
          <p:cNvSpPr txBox="1"/>
          <p:nvPr/>
        </p:nvSpPr>
        <p:spPr>
          <a:xfrm>
            <a:off x="844061" y="2993959"/>
            <a:ext cx="1723549" cy="461665"/>
          </a:xfrm>
          <a:prstGeom prst="rect">
            <a:avLst/>
          </a:prstGeom>
          <a:noFill/>
        </p:spPr>
        <p:txBody>
          <a:bodyPr wrap="none" rtlCol="0">
            <a:spAutoFit/>
          </a:bodyPr>
          <a:lstStyle/>
          <a:p>
            <a:r>
              <a:rPr lang="zh-CN" altLang="zh-CN" sz="2400" b="1" dirty="0">
                <a:solidFill>
                  <a:srgbClr val="FF0000"/>
                </a:solidFill>
                <a:latin typeface="宋体" pitchFamily="2" charset="-122"/>
                <a:ea typeface="宋体" pitchFamily="2" charset="-122"/>
              </a:rPr>
              <a:t>火柴快燃尽</a:t>
            </a:r>
            <a:endParaRPr lang="zh-CN" altLang="en-US" sz="2400" b="1" dirty="0">
              <a:solidFill>
                <a:srgbClr val="FF0000"/>
              </a:solidFill>
              <a:latin typeface="宋体" pitchFamily="2" charset="-122"/>
              <a:ea typeface="宋体" pitchFamily="2" charset="-122"/>
            </a:endParaRPr>
          </a:p>
        </p:txBody>
      </p:sp>
      <p:sp>
        <p:nvSpPr>
          <p:cNvPr id="6" name="TextBox 5"/>
          <p:cNvSpPr txBox="1"/>
          <p:nvPr/>
        </p:nvSpPr>
        <p:spPr>
          <a:xfrm>
            <a:off x="4933245" y="3512069"/>
            <a:ext cx="4194386" cy="830997"/>
          </a:xfrm>
          <a:prstGeom prst="rect">
            <a:avLst/>
          </a:prstGeom>
          <a:noFill/>
        </p:spPr>
        <p:txBody>
          <a:bodyPr wrap="square" rtlCol="0">
            <a:spAutoFit/>
          </a:bodyPr>
          <a:lstStyle/>
          <a:p>
            <a:r>
              <a:rPr lang="zh-CN" altLang="zh-CN" sz="2400" b="1" dirty="0">
                <a:solidFill>
                  <a:srgbClr val="FF0000"/>
                </a:solidFill>
              </a:rPr>
              <a:t>铁丝挨集气瓶内壁太近或高温物质溅到集气瓶内壁上或</a:t>
            </a:r>
            <a:r>
              <a:rPr lang="zh-CN" altLang="zh-CN" sz="2400" b="1" dirty="0" smtClean="0">
                <a:solidFill>
                  <a:srgbClr val="FF0000"/>
                </a:solidFill>
              </a:rPr>
              <a:t>铁丝</a:t>
            </a:r>
            <a:endParaRPr lang="zh-CN" altLang="en-US" sz="2400" b="1" dirty="0">
              <a:solidFill>
                <a:srgbClr val="FF0000"/>
              </a:solidFill>
              <a:latin typeface="宋体" pitchFamily="2" charset="-122"/>
              <a:ea typeface="宋体" pitchFamily="2" charset="-122"/>
            </a:endParaRP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285585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000" y="1526745"/>
            <a:ext cx="5421629" cy="627895"/>
            <a:chOff x="1034884" y="629878"/>
            <a:chExt cx="4858921" cy="627895"/>
          </a:xfrm>
        </p:grpSpPr>
        <p:sp>
          <p:nvSpPr>
            <p:cNvPr id="4" name="圆角矩形 6">
              <a:hlinkClick r:id="rId4" action="ppaction://hlinksldjump"/>
            </p:cNvPr>
            <p:cNvSpPr/>
            <p:nvPr>
              <p:custDataLst>
                <p:tags r:id="rId1"/>
              </p:custDataLst>
            </p:nvPr>
          </p:nvSpPr>
          <p:spPr>
            <a:xfrm flipH="1">
              <a:off x="2642676" y="664479"/>
              <a:ext cx="3251129"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氧气的实验室制取</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5</a:t>
              </a:r>
              <a:endParaRPr lang="zh-CN" altLang="en-US" sz="2400" b="1" strike="noStrike" noProof="1">
                <a:solidFill>
                  <a:schemeClr val="bg1"/>
                </a:solidFill>
                <a:latin typeface="Times New Roman" pitchFamily="18" charset="0"/>
                <a:cs typeface="Times New Roman" pitchFamily="18" charset="0"/>
              </a:endParaRPr>
            </a:p>
          </p:txBody>
        </p:sp>
        <p:sp>
          <p:nvSpPr>
            <p:cNvPr id="6" name="圆角矩形 5"/>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 name="TextBox 6"/>
          <p:cNvSpPr txBox="1"/>
          <p:nvPr/>
        </p:nvSpPr>
        <p:spPr>
          <a:xfrm>
            <a:off x="720000" y="2592000"/>
            <a:ext cx="8235935" cy="2308324"/>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16.</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2020</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根据如图所示的实验回答问题。</a:t>
            </a:r>
          </a:p>
          <a:p>
            <a:pPr>
              <a:lnSpc>
                <a:spcPct val="150000"/>
              </a:lnSpc>
            </a:pPr>
            <a:r>
              <a:rPr lang="zh-CN" altLang="zh-CN" sz="2400" b="1" dirty="0">
                <a:latin typeface="Times New Roman" pitchFamily="18" charset="0"/>
                <a:ea typeface="宋体" pitchFamily="2" charset="-122"/>
                <a:cs typeface="Times New Roman" pitchFamily="18" charset="0"/>
              </a:rPr>
              <a:t>如图是实验室制取氧气的</a:t>
            </a:r>
            <a:r>
              <a:rPr lang="zh-CN" altLang="zh-CN" sz="2400" b="1" dirty="0" smtClean="0">
                <a:latin typeface="Times New Roman" pitchFamily="18" charset="0"/>
                <a:ea typeface="宋体" pitchFamily="2" charset="-122"/>
                <a:cs typeface="Times New Roman" pitchFamily="18" charset="0"/>
              </a:rPr>
              <a:t>实验</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仪器</a:t>
            </a:r>
            <a:r>
              <a:rPr lang="en-US" altLang="zh-CN" sz="2400" b="1" dirty="0">
                <a:latin typeface="Times New Roman" pitchFamily="18" charset="0"/>
                <a:ea typeface="宋体" pitchFamily="2" charset="-122"/>
                <a:cs typeface="Times New Roman" pitchFamily="18" charset="0"/>
              </a:rPr>
              <a:t>a</a:t>
            </a:r>
            <a:r>
              <a:rPr lang="zh-CN" altLang="zh-CN" sz="2400" b="1" dirty="0">
                <a:latin typeface="Times New Roman" pitchFamily="18" charset="0"/>
                <a:ea typeface="宋体" pitchFamily="2" charset="-122"/>
                <a:cs typeface="Times New Roman" pitchFamily="18" charset="0"/>
              </a:rPr>
              <a:t>的名称是</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试管</a:t>
            </a:r>
            <a:r>
              <a:rPr lang="zh-CN" altLang="zh-CN" sz="2400" b="1" dirty="0">
                <a:latin typeface="Times New Roman" pitchFamily="18" charset="0"/>
                <a:ea typeface="宋体" pitchFamily="2" charset="-122"/>
                <a:cs typeface="Times New Roman" pitchFamily="18" charset="0"/>
              </a:rPr>
              <a:t>口放一团棉花的作用是</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当</a:t>
            </a:r>
            <a:r>
              <a:rPr lang="zh-CN" altLang="zh-CN" sz="2400" b="1" dirty="0">
                <a:latin typeface="Times New Roman" pitchFamily="18" charset="0"/>
                <a:ea typeface="宋体" pitchFamily="2" charset="-122"/>
                <a:cs typeface="Times New Roman" pitchFamily="18" charset="0"/>
              </a:rPr>
              <a:t>观察到导管口有</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时</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再</a:t>
            </a:r>
            <a:r>
              <a:rPr lang="zh-CN" altLang="zh-CN" sz="2400" b="1" dirty="0">
                <a:latin typeface="Times New Roman" pitchFamily="18" charset="0"/>
                <a:ea typeface="宋体" pitchFamily="2" charset="-122"/>
                <a:cs typeface="Times New Roman" pitchFamily="18" charset="0"/>
              </a:rPr>
              <a:t>开始收集。</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pic>
        <p:nvPicPr>
          <p:cNvPr id="9" name="+02.eps" descr="id:2147501461;FounderCES"/>
          <p:cNvPicPr/>
          <p:nvPr/>
        </p:nvPicPr>
        <p:blipFill>
          <a:blip r:embed="rId5"/>
          <a:stretch>
            <a:fillRect/>
          </a:stretch>
        </p:blipFill>
        <p:spPr>
          <a:xfrm>
            <a:off x="9055832" y="2780286"/>
            <a:ext cx="2368990" cy="1992924"/>
          </a:xfrm>
          <a:prstGeom prst="rect">
            <a:avLst/>
          </a:prstGeom>
        </p:spPr>
      </p:pic>
      <p:sp>
        <p:nvSpPr>
          <p:cNvPr id="10" name="TextBox 9"/>
          <p:cNvSpPr txBox="1"/>
          <p:nvPr/>
        </p:nvSpPr>
        <p:spPr>
          <a:xfrm>
            <a:off x="7317508" y="3197158"/>
            <a:ext cx="111280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集气瓶</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4577008" y="3758461"/>
            <a:ext cx="3677476" cy="461665"/>
          </a:xfrm>
          <a:prstGeom prst="rect">
            <a:avLst/>
          </a:prstGeom>
          <a:noFill/>
        </p:spPr>
        <p:txBody>
          <a:bodyPr wrap="square" rtlCol="0">
            <a:spAutoFit/>
          </a:bodyPr>
          <a:lstStyle/>
          <a:p>
            <a:r>
              <a:rPr lang="zh-CN" altLang="zh-CN" sz="2400" b="1" dirty="0">
                <a:solidFill>
                  <a:srgbClr val="FF0000"/>
                </a:solidFill>
                <a:latin typeface="Times New Roman" pitchFamily="18" charset="0"/>
                <a:ea typeface="宋体" pitchFamily="2" charset="-122"/>
                <a:cs typeface="Times New Roman" pitchFamily="18" charset="0"/>
              </a:rPr>
              <a:t>防止</a:t>
            </a:r>
            <a:r>
              <a:rPr lang="en-US" altLang="zh-CN" sz="2400" b="1" dirty="0">
                <a:solidFill>
                  <a:srgbClr val="FF0000"/>
                </a:solidFill>
                <a:latin typeface="Times New Roman" pitchFamily="18" charset="0"/>
                <a:ea typeface="宋体" pitchFamily="2" charset="-122"/>
                <a:cs typeface="Times New Roman" pitchFamily="18" charset="0"/>
              </a:rPr>
              <a:t>KMnO</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zh-CN" altLang="zh-CN" sz="2400" b="1" dirty="0">
                <a:solidFill>
                  <a:srgbClr val="FF0000"/>
                </a:solidFill>
                <a:latin typeface="Times New Roman" pitchFamily="18" charset="0"/>
                <a:ea typeface="宋体" pitchFamily="2" charset="-122"/>
                <a:cs typeface="Times New Roman" pitchFamily="18" charset="0"/>
              </a:rPr>
              <a:t>粉末进入导管</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4" name="TextBox 13"/>
          <p:cNvSpPr txBox="1"/>
          <p:nvPr/>
        </p:nvSpPr>
        <p:spPr>
          <a:xfrm flipH="1">
            <a:off x="3261972" y="4299642"/>
            <a:ext cx="2751756"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连续均匀气泡冒</a:t>
            </a:r>
            <a:r>
              <a:rPr lang="zh-CN" altLang="zh-CN" sz="2400" b="1" dirty="0" smtClean="0">
                <a:solidFill>
                  <a:srgbClr val="FF0000"/>
                </a:solidFill>
                <a:latin typeface="宋体" pitchFamily="2" charset="-122"/>
                <a:ea typeface="宋体" pitchFamily="2" charset="-122"/>
              </a:rPr>
              <a:t>出</a:t>
            </a:r>
            <a:endParaRPr lang="zh-CN" altLang="en-US" sz="2400" b="1" dirty="0">
              <a:solidFill>
                <a:srgbClr val="FF0000"/>
              </a:solidFill>
              <a:latin typeface="宋体" pitchFamily="2" charset="-122"/>
              <a:ea typeface="宋体" pitchFamily="2" charset="-122"/>
            </a:endParaRPr>
          </a:p>
        </p:txBody>
      </p:sp>
      <p:grpSp>
        <p:nvGrpSpPr>
          <p:cNvPr id="16" name="组合 15"/>
          <p:cNvGrpSpPr/>
          <p:nvPr/>
        </p:nvGrpSpPr>
        <p:grpSpPr>
          <a:xfrm>
            <a:off x="8071557" y="824822"/>
            <a:ext cx="1746910" cy="457900"/>
            <a:chOff x="8480182" y="1575737"/>
            <a:chExt cx="1678579" cy="520692"/>
          </a:xfrm>
        </p:grpSpPr>
        <p:sp>
          <p:nvSpPr>
            <p:cNvPr id="17" name="圆角矩形 1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88986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00" y="1288373"/>
            <a:ext cx="10941422" cy="5078313"/>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17</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2012</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14</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下列</a:t>
            </a:r>
            <a:r>
              <a:rPr lang="zh-CN" altLang="zh-CN" sz="2400" b="1" dirty="0">
                <a:latin typeface="Times New Roman" pitchFamily="18" charset="0"/>
                <a:ea typeface="宋体" pitchFamily="2" charset="-122"/>
                <a:cs typeface="Times New Roman" pitchFamily="18" charset="0"/>
              </a:rPr>
              <a:t>对如图所示各实验的分析不正确</a:t>
            </a:r>
            <a:r>
              <a:rPr lang="zh-CN" altLang="zh-CN" sz="2400" b="1" dirty="0" smtClean="0">
                <a:latin typeface="Times New Roman" pitchFamily="18" charset="0"/>
                <a:ea typeface="宋体" pitchFamily="2" charset="-122"/>
                <a:cs typeface="Times New Roman" pitchFamily="18" charset="0"/>
              </a:rPr>
              <a:t>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zh-CN"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甲图</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说明通电时水分子发生了改变</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zh-CN" sz="2400" b="1" dirty="0">
                <a:latin typeface="Times New Roman" pitchFamily="18" charset="0"/>
                <a:ea typeface="宋体" pitchFamily="2" charset="-122"/>
                <a:cs typeface="Times New Roman" pitchFamily="18" charset="0"/>
              </a:rPr>
              <a:t>乙图</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棉花的作用是防止固体粉末进入导管</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丙图</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稍稍用力拉水平接触水面的玻璃板</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测力计示数变大</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说明分子间存在斥力</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zh-CN" sz="2400" b="1" dirty="0">
                <a:latin typeface="Times New Roman" pitchFamily="18" charset="0"/>
                <a:ea typeface="宋体" pitchFamily="2" charset="-122"/>
                <a:cs typeface="Times New Roman" pitchFamily="18" charset="0"/>
              </a:rPr>
              <a:t>丁图</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向下迅速压活塞</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乙醚棉球燃烧</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说明做功可以改变物体的</a:t>
            </a:r>
            <a:r>
              <a:rPr lang="zh-CN" altLang="zh-CN" sz="2400" b="1" dirty="0" smtClean="0">
                <a:latin typeface="Times New Roman" pitchFamily="18" charset="0"/>
                <a:ea typeface="宋体" pitchFamily="2" charset="-122"/>
                <a:cs typeface="Times New Roman" pitchFamily="18" charset="0"/>
              </a:rPr>
              <a:t>内能</a:t>
            </a:r>
            <a:endParaRPr lang="zh-CN" altLang="zh-CN" sz="2400" b="1" dirty="0">
              <a:latin typeface="Times New Roman" pitchFamily="18" charset="0"/>
              <a:ea typeface="宋体" pitchFamily="2" charset="-122"/>
              <a:cs typeface="Times New Roman" pitchFamily="18" charset="0"/>
            </a:endParaRPr>
          </a:p>
        </p:txBody>
      </p:sp>
      <p:pic>
        <p:nvPicPr>
          <p:cNvPr id="3" name="1105.eps" descr="id:2147501468;FounderCES"/>
          <p:cNvPicPr/>
          <p:nvPr/>
        </p:nvPicPr>
        <p:blipFill>
          <a:blip r:embed="rId2"/>
          <a:stretch>
            <a:fillRect/>
          </a:stretch>
        </p:blipFill>
        <p:spPr>
          <a:xfrm>
            <a:off x="931648" y="2016000"/>
            <a:ext cx="3847026" cy="1800000"/>
          </a:xfrm>
          <a:prstGeom prst="rect">
            <a:avLst/>
          </a:prstGeom>
        </p:spPr>
      </p:pic>
      <p:pic>
        <p:nvPicPr>
          <p:cNvPr id="4" name="1105a.eps" descr="id:2147501475;FounderCES"/>
          <p:cNvPicPr/>
          <p:nvPr/>
        </p:nvPicPr>
        <p:blipFill>
          <a:blip r:embed="rId3"/>
          <a:stretch>
            <a:fillRect/>
          </a:stretch>
        </p:blipFill>
        <p:spPr>
          <a:xfrm>
            <a:off x="5322231" y="2016000"/>
            <a:ext cx="3125766" cy="1800000"/>
          </a:xfrm>
          <a:prstGeom prst="rect">
            <a:avLst/>
          </a:prstGeom>
        </p:spPr>
      </p:pic>
      <p:sp>
        <p:nvSpPr>
          <p:cNvPr id="5" name="TextBox 4"/>
          <p:cNvSpPr txBox="1"/>
          <p:nvPr/>
        </p:nvSpPr>
        <p:spPr>
          <a:xfrm>
            <a:off x="9715216" y="1384029"/>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endParaRPr lang="zh-CN" altLang="en-US" sz="2400" b="1" dirty="0">
              <a:solidFill>
                <a:srgbClr val="FF0000"/>
              </a:solidFill>
              <a:latin typeface="Times New Roman" pitchFamily="18" charset="0"/>
              <a:ea typeface="宋体" pitchFamily="2" charset="-122"/>
              <a:cs typeface="Times New Roman" pitchFamily="18" charset="0"/>
            </a:endParaRPr>
          </a:p>
        </p:txBody>
      </p:sp>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954056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608000" y="1979998"/>
            <a:ext cx="6266393" cy="1962697"/>
            <a:chOff x="3236309" y="2163606"/>
            <a:chExt cx="6266393" cy="706942"/>
          </a:xfrm>
        </p:grpSpPr>
        <p:sp>
          <p:nvSpPr>
            <p:cNvPr id="18" name="文本框 2">
              <a:hlinkClick r:id="rId2" action="ppaction://hlinksldjump"/>
            </p:cNvPr>
            <p:cNvSpPr txBox="1"/>
            <p:nvPr/>
          </p:nvSpPr>
          <p:spPr>
            <a:xfrm>
              <a:off x="3236309" y="2163606"/>
              <a:ext cx="6266393"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空气的成分及其用途</a:t>
              </a:r>
              <a:endParaRPr lang="zh-CN" altLang="zh-CN" sz="28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237628" y="2682090"/>
              <a:ext cx="5957081" cy="188458"/>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空气的污染与防治</a:t>
              </a:r>
              <a:endParaRPr lang="zh-CN" altLang="zh-CN" sz="2800" dirty="0">
                <a:latin typeface="黑体" panose="02010609060101010101" pitchFamily="49" charset="-122"/>
                <a:ea typeface="黑体" panose="02010609060101010101" pitchFamily="49" charset="-122"/>
              </a:endParaRPr>
            </a:p>
          </p:txBody>
        </p:sp>
      </p:grpSp>
      <p:sp>
        <p:nvSpPr>
          <p:cNvPr id="31" name="椭圆 30">
            <a:extLst>
              <a:ext uri="{FF2B5EF4-FFF2-40B4-BE49-F238E27FC236}">
                <a16:creationId xmlns="" xmlns:a16="http://schemas.microsoft.com/office/drawing/2014/main" id="{097CE391-17D6-1348-B001-A9F01EE6070D}"/>
              </a:ext>
            </a:extLst>
          </p:cNvPr>
          <p:cNvSpPr/>
          <p:nvPr/>
        </p:nvSpPr>
        <p:spPr>
          <a:xfrm>
            <a:off x="6048000" y="350605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3</a:t>
            </a:r>
            <a:endParaRPr kumimoji="1" lang="zh-CN" altLang="en-US" sz="2400" b="1" dirty="0">
              <a:latin typeface="Times New Roman" pitchFamily="18" charset="0"/>
              <a:cs typeface="Times New Roman" pitchFamily="18" charset="0"/>
            </a:endParaRPr>
          </a:p>
        </p:txBody>
      </p:sp>
      <p:sp>
        <p:nvSpPr>
          <p:cNvPr id="6" name="矩形 5"/>
          <p:cNvSpPr/>
          <p:nvPr/>
        </p:nvSpPr>
        <p:spPr>
          <a:xfrm>
            <a:off x="5959608" y="4276053"/>
            <a:ext cx="574196" cy="461665"/>
          </a:xfrm>
          <a:prstGeom prst="rect">
            <a:avLst/>
          </a:prstGeom>
        </p:spPr>
        <p:txBody>
          <a:bodyPr wrap="none">
            <a:spAutoFit/>
          </a:bodyPr>
          <a:lstStyle/>
          <a:p>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endParaRPr lang="zh-CN" altLang="en-US" dirty="0"/>
          </a:p>
        </p:txBody>
      </p:sp>
      <p:sp>
        <p:nvSpPr>
          <p:cNvPr id="14" name="文本框 2">
            <a:hlinkClick r:id="rId4" action="ppaction://hlinksldjump"/>
          </p:cNvPr>
          <p:cNvSpPr txBox="1"/>
          <p:nvPr/>
        </p:nvSpPr>
        <p:spPr>
          <a:xfrm>
            <a:off x="4608000" y="2700000"/>
            <a:ext cx="5852790"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空气中氧气含量的测定</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 xmlns:a16="http://schemas.microsoft.com/office/drawing/2014/main" id="{097CE391-17D6-1348-B001-A9F01EE6070D}"/>
              </a:ext>
            </a:extLst>
          </p:cNvPr>
          <p:cNvSpPr/>
          <p:nvPr/>
        </p:nvSpPr>
        <p:spPr>
          <a:xfrm>
            <a:off x="6048000" y="278657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19" name="文本框 2">
            <a:hlinkClick r:id="rId5" action="ppaction://hlinksldjump"/>
          </p:cNvPr>
          <p:cNvSpPr txBox="1"/>
          <p:nvPr/>
        </p:nvSpPr>
        <p:spPr>
          <a:xfrm>
            <a:off x="4608000" y="4140000"/>
            <a:ext cx="4838313"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氧气的性质</a:t>
            </a:r>
            <a:endParaRPr lang="zh-CN" altLang="zh-CN" sz="2800" dirty="0">
              <a:latin typeface="黑体" panose="02010609060101010101" pitchFamily="49" charset="-122"/>
              <a:ea typeface="黑体" panose="02010609060101010101" pitchFamily="49" charset="-122"/>
            </a:endParaRPr>
          </a:p>
        </p:txBody>
      </p:sp>
      <p:sp>
        <p:nvSpPr>
          <p:cNvPr id="21" name="椭圆 20">
            <a:extLst>
              <a:ext uri="{FF2B5EF4-FFF2-40B4-BE49-F238E27FC236}">
                <a16:creationId xmlns="" xmlns:a16="http://schemas.microsoft.com/office/drawing/2014/main" id="{097CE391-17D6-1348-B001-A9F01EE6070D}"/>
              </a:ext>
            </a:extLst>
          </p:cNvPr>
          <p:cNvSpPr/>
          <p:nvPr/>
        </p:nvSpPr>
        <p:spPr>
          <a:xfrm>
            <a:off x="6048000" y="4229334"/>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4</a:t>
            </a:r>
            <a:endParaRPr kumimoji="1" lang="zh-CN" altLang="en-US" sz="2400" b="1" dirty="0">
              <a:latin typeface="Times New Roman" pitchFamily="18" charset="0"/>
              <a:cs typeface="Times New Roman" pitchFamily="18" charset="0"/>
            </a:endParaRPr>
          </a:p>
        </p:txBody>
      </p:sp>
      <p:sp>
        <p:nvSpPr>
          <p:cNvPr id="11" name="TextBox 10">
            <a:hlinkClick r:id="rId6" action="ppaction://hlinksldjump"/>
          </p:cNvPr>
          <p:cNvSpPr txBox="1"/>
          <p:nvPr/>
        </p:nvSpPr>
        <p:spPr>
          <a:xfrm>
            <a:off x="4608000" y="4860000"/>
            <a:ext cx="5116450"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a:t>
            </a:r>
            <a:r>
              <a:rPr lang="zh-CN" altLang="en-US" sz="2800" b="1" dirty="0">
                <a:latin typeface="黑体" panose="02010609060101010101" pitchFamily="49" charset="-122"/>
                <a:ea typeface="黑体" panose="02010609060101010101" pitchFamily="49" charset="-122"/>
                <a:sym typeface="宋体" panose="02010600030101010101" pitchFamily="2" charset="-122"/>
              </a:rPr>
              <a:t>点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氧气的实验室制取</a:t>
            </a:r>
            <a:endParaRPr lang="zh-CN" altLang="en-US" dirty="0"/>
          </a:p>
        </p:txBody>
      </p:sp>
      <p:sp>
        <p:nvSpPr>
          <p:cNvPr id="22" name="椭圆 21">
            <a:extLst>
              <a:ext uri="{FF2B5EF4-FFF2-40B4-BE49-F238E27FC236}">
                <a16:creationId xmlns="" xmlns:a16="http://schemas.microsoft.com/office/drawing/2014/main" id="{097CE391-17D6-1348-B001-A9F01EE6070D}"/>
              </a:ext>
            </a:extLst>
          </p:cNvPr>
          <p:cNvSpPr/>
          <p:nvPr/>
        </p:nvSpPr>
        <p:spPr>
          <a:xfrm>
            <a:off x="6048000" y="494657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5</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 xmlns:a16="http://schemas.microsoft.com/office/drawing/2014/main" id="{097CE391-17D6-1348-B001-A9F01EE6070D}"/>
              </a:ext>
            </a:extLst>
          </p:cNvPr>
          <p:cNvSpPr/>
          <p:nvPr/>
        </p:nvSpPr>
        <p:spPr>
          <a:xfrm>
            <a:off x="6048000" y="208800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00" y="1521832"/>
            <a:ext cx="10914185" cy="3970318"/>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18.</a:t>
            </a:r>
            <a:r>
              <a:rPr lang="en-US" altLang="zh-CN" sz="2400" b="1" dirty="0">
                <a:latin typeface="宋体" pitchFamily="2" charset="-122"/>
                <a:ea typeface="宋体" pitchFamily="2" charset="-122"/>
              </a:rPr>
              <a:t>(</a:t>
            </a:r>
            <a:r>
              <a:rPr lang="en-US" altLang="zh-CN" sz="2400" b="1" dirty="0">
                <a:latin typeface="Times New Roman" pitchFamily="18" charset="0"/>
                <a:ea typeface="宋体" pitchFamily="2" charset="-122"/>
                <a:cs typeface="Times New Roman" pitchFamily="18" charset="0"/>
              </a:rPr>
              <a:t>2017</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Times New Roman" pitchFamily="18" charset="0"/>
                <a:ea typeface="宋体" pitchFamily="2" charset="-122"/>
                <a:cs typeface="Times New Roman" pitchFamily="18" charset="0"/>
              </a:rPr>
              <a:t>35</a:t>
            </a:r>
            <a:r>
              <a:rPr lang="zh-CN" altLang="zh-CN" sz="2400" b="1" dirty="0">
                <a:latin typeface="宋体" pitchFamily="2" charset="-122"/>
                <a:ea typeface="宋体" pitchFamily="2" charset="-122"/>
              </a:rPr>
              <a:t>节选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小明在市场看到鱼老板将一勺白色粉末加入水</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水</a:t>
            </a:r>
            <a:r>
              <a:rPr lang="zh-CN" altLang="zh-CN" sz="2400" b="1" dirty="0">
                <a:latin typeface="宋体" pitchFamily="2" charset="-122"/>
                <a:ea typeface="宋体" pitchFamily="2" charset="-122"/>
              </a:rPr>
              <a:t>中奄奄一息的鱼很快张开</a:t>
            </a:r>
            <a:r>
              <a:rPr lang="zh-CN" altLang="zh-CN" sz="2400" b="1" dirty="0" smtClean="0">
                <a:latin typeface="宋体" pitchFamily="2" charset="-122"/>
                <a:ea typeface="宋体" pitchFamily="2" charset="-122"/>
              </a:rPr>
              <a:t>嘴</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活蹦乱跳</a:t>
            </a:r>
            <a:r>
              <a:rPr lang="zh-CN" altLang="zh-CN" sz="2400" b="1" dirty="0">
                <a:latin typeface="宋体" pitchFamily="2" charset="-122"/>
                <a:ea typeface="宋体" pitchFamily="2" charset="-122"/>
              </a:rPr>
              <a:t>起来。小明对这种“白色粉末”很</a:t>
            </a:r>
            <a:r>
              <a:rPr lang="zh-CN" altLang="zh-CN" sz="2400" b="1" dirty="0" smtClean="0">
                <a:latin typeface="宋体" pitchFamily="2" charset="-122"/>
                <a:ea typeface="宋体" pitchFamily="2" charset="-122"/>
              </a:rPr>
              <a:t>感兴趣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与</a:t>
            </a:r>
            <a:r>
              <a:rPr lang="zh-CN" altLang="zh-CN" sz="2400" b="1" dirty="0">
                <a:latin typeface="宋体" pitchFamily="2" charset="-122"/>
                <a:ea typeface="宋体" pitchFamily="2" charset="-122"/>
              </a:rPr>
              <a:t>小刚进行了相关探究</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zh-CN"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p:txBody>
      </p:sp>
      <p:pic>
        <p:nvPicPr>
          <p:cNvPr id="3" name="1106.eps" descr="id:2147501482;FounderCES"/>
          <p:cNvPicPr/>
          <p:nvPr/>
        </p:nvPicPr>
        <p:blipFill>
          <a:blip r:embed="rId2"/>
          <a:stretch>
            <a:fillRect/>
          </a:stretch>
        </p:blipFill>
        <p:spPr>
          <a:xfrm>
            <a:off x="3438117" y="3506991"/>
            <a:ext cx="5477949" cy="2345133"/>
          </a:xfrm>
          <a:prstGeom prst="rect">
            <a:avLst/>
          </a:prstGeom>
        </p:spPr>
      </p:pic>
      <p:grpSp>
        <p:nvGrpSpPr>
          <p:cNvPr id="5" name="组合 4"/>
          <p:cNvGrpSpPr/>
          <p:nvPr/>
        </p:nvGrpSpPr>
        <p:grpSpPr>
          <a:xfrm>
            <a:off x="8071557" y="824822"/>
            <a:ext cx="1746910" cy="457900"/>
            <a:chOff x="8480182" y="1575737"/>
            <a:chExt cx="1678579" cy="520692"/>
          </a:xfrm>
        </p:grpSpPr>
        <p:sp>
          <p:nvSpPr>
            <p:cNvPr id="6" name="圆角矩形 5"/>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6904616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01" y="1899138"/>
            <a:ext cx="10456000" cy="2862322"/>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【查阅资料】这种“白色粉末”的主要成分是过碳酸钠</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化学式为</a:t>
            </a:r>
            <a:r>
              <a:rPr lang="en-US" altLang="zh-CN" sz="2400" b="1" dirty="0">
                <a:latin typeface="Times New Roman" pitchFamily="18" charset="0"/>
                <a:ea typeface="宋体" pitchFamily="2" charset="-122"/>
                <a:cs typeface="Times New Roman" pitchFamily="18" charset="0"/>
              </a:rPr>
              <a:t>Na</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CO</a:t>
            </a:r>
            <a:r>
              <a:rPr lang="en-US" altLang="zh-CN" sz="2400" b="1" baseline="-25000" dirty="0">
                <a:latin typeface="Times New Roman" pitchFamily="18" charset="0"/>
                <a:ea typeface="宋体" pitchFamily="2" charset="-122"/>
                <a:cs typeface="Times New Roman" pitchFamily="18" charset="0"/>
              </a:rPr>
              <a:t>4</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常温下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与水反应生成氧气。</a:t>
            </a:r>
          </a:p>
          <a:p>
            <a:pPr algn="just">
              <a:lnSpc>
                <a:spcPct val="150000"/>
              </a:lnSpc>
            </a:pPr>
            <a:r>
              <a:rPr lang="zh-CN" altLang="zh-CN" sz="2400" b="1" dirty="0">
                <a:latin typeface="宋体" pitchFamily="2" charset="-122"/>
                <a:ea typeface="宋体" pitchFamily="2" charset="-122"/>
              </a:rPr>
              <a:t>【实验</a:t>
            </a:r>
            <a:r>
              <a:rPr lang="en-US" altLang="zh-CN" sz="2400" b="1" dirty="0">
                <a:latin typeface="Times New Roman" pitchFamily="18" charset="0"/>
                <a:ea typeface="宋体" pitchFamily="2" charset="-122"/>
                <a:cs typeface="Times New Roman" pitchFamily="18" charset="0"/>
              </a:rPr>
              <a:t>1</a:t>
            </a:r>
            <a:r>
              <a:rPr lang="zh-CN" altLang="zh-CN" sz="2400" b="1" dirty="0">
                <a:latin typeface="宋体" pitchFamily="2" charset="-122"/>
                <a:ea typeface="宋体" pitchFamily="2" charset="-122"/>
              </a:rPr>
              <a:t>】小明选用如图所示装置中</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填字母</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进行过碳酸钠与水的反应并收集产生的气体。经检验该气体是</a:t>
            </a:r>
            <a:r>
              <a:rPr lang="zh-CN" altLang="zh-CN" sz="2400" b="1" dirty="0" smtClean="0">
                <a:latin typeface="宋体" pitchFamily="2" charset="-122"/>
                <a:ea typeface="宋体" pitchFamily="2" charset="-122"/>
              </a:rPr>
              <a:t>氧气</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检验方法是</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en-US" dirty="0"/>
          </a:p>
        </p:txBody>
      </p:sp>
      <p:sp>
        <p:nvSpPr>
          <p:cNvPr id="3" name="TextBox 2"/>
          <p:cNvSpPr txBox="1"/>
          <p:nvPr/>
        </p:nvSpPr>
        <p:spPr>
          <a:xfrm>
            <a:off x="5999059" y="3111766"/>
            <a:ext cx="61266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BC</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4" name="TextBox 3"/>
          <p:cNvSpPr txBox="1"/>
          <p:nvPr/>
        </p:nvSpPr>
        <p:spPr>
          <a:xfrm>
            <a:off x="1298225" y="4159013"/>
            <a:ext cx="8340398"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将带火星的木条伸入集气瓶中</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若木条复燃</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则该气体是氧气</a:t>
            </a:r>
            <a:endParaRPr lang="zh-CN" altLang="en-US" sz="2400" b="1" dirty="0">
              <a:solidFill>
                <a:srgbClr val="FF0000"/>
              </a:solidFill>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68225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293475"/>
            <a:ext cx="5882885" cy="729465"/>
            <a:chOff x="823582" y="935961"/>
            <a:chExt cx="5767939" cy="729465"/>
          </a:xfrm>
        </p:grpSpPr>
        <p:sp>
          <p:nvSpPr>
            <p:cNvPr id="32" name="圆角矩形 31">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9" y="2988661"/>
            <a:ext cx="7105197" cy="3618939"/>
          </a:xfrm>
          <a:prstGeom prst="rect">
            <a:avLst/>
          </a:prstGeom>
          <a:noFill/>
        </p:spPr>
        <p:txBody>
          <a:bodyPr wrap="square" rtlCol="0">
            <a:spAutoFit/>
          </a:bodyPr>
          <a:lstStyle/>
          <a:p>
            <a:pPr>
              <a:lnSpc>
                <a:spcPts val="5500"/>
              </a:lnSpc>
            </a:pPr>
            <a:r>
              <a:rPr lang="zh-CN" altLang="en-US" sz="2400" b="1" dirty="0" smtClean="0">
                <a:latin typeface="黑体" pitchFamily="49" charset="-122"/>
                <a:ea typeface="黑体" pitchFamily="49" charset="-122"/>
              </a:rPr>
              <a:t>一、物质与氧气的反应</a:t>
            </a:r>
            <a:endParaRPr lang="en-US" altLang="zh-CN" sz="2400" b="1" dirty="0" smtClean="0">
              <a:latin typeface="黑体" pitchFamily="49" charset="-122"/>
              <a:ea typeface="黑体" pitchFamily="49" charset="-122"/>
            </a:endParaRPr>
          </a:p>
          <a:p>
            <a:pPr>
              <a:lnSpc>
                <a:spcPts val="5500"/>
              </a:lnSpc>
            </a:pPr>
            <a:r>
              <a:rPr lang="zh-CN" altLang="en-US" sz="2400" b="1" dirty="0">
                <a:latin typeface="宋体" pitchFamily="2" charset="-122"/>
                <a:ea typeface="宋体" pitchFamily="2" charset="-122"/>
              </a:rPr>
              <a:t>（一）单质与氧气的</a:t>
            </a:r>
            <a:r>
              <a:rPr lang="zh-CN" altLang="en-US" sz="2400" b="1" dirty="0" smtClean="0">
                <a:latin typeface="宋体" pitchFamily="2" charset="-122"/>
                <a:ea typeface="宋体" pitchFamily="2" charset="-122"/>
              </a:rPr>
              <a:t>反应</a:t>
            </a:r>
            <a:endParaRPr lang="en-US" altLang="zh-CN" sz="2400" b="1" dirty="0" smtClean="0">
              <a:latin typeface="宋体" pitchFamily="2" charset="-122"/>
              <a:ea typeface="宋体" pitchFamily="2" charset="-122"/>
            </a:endParaRPr>
          </a:p>
          <a:p>
            <a:pPr algn="just">
              <a:lnSpc>
                <a:spcPts val="5500"/>
              </a:lnSpc>
            </a:pPr>
            <a:r>
              <a:rPr lang="en-US" altLang="zh-CN" sz="2400" b="1" dirty="0">
                <a:latin typeface="Times New Roman" pitchFamily="18" charset="0"/>
                <a:ea typeface="宋体" pitchFamily="2" charset="-122"/>
                <a:cs typeface="Times New Roman" pitchFamily="18" charset="0"/>
              </a:rPr>
              <a:t>1.</a:t>
            </a:r>
            <a:r>
              <a:rPr lang="zh-CN" altLang="zh-CN" sz="2400" b="1" dirty="0">
                <a:latin typeface="Times New Roman" pitchFamily="18" charset="0"/>
                <a:ea typeface="宋体" pitchFamily="2" charset="-122"/>
                <a:cs typeface="Times New Roman" pitchFamily="18" charset="0"/>
              </a:rPr>
              <a:t>镁在空气中燃烧</a:t>
            </a:r>
            <a:r>
              <a:rPr lang="en-US" altLang="zh-CN" sz="2400" b="1" dirty="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铁在氧气中燃烧</a:t>
            </a:r>
            <a:r>
              <a:rPr lang="en-US" altLang="zh-CN" sz="2400" b="1" dirty="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a:t>
            </a:r>
            <a:r>
              <a:rPr lang="zh-CN" altLang="zh-CN" sz="2400" b="1" dirty="0">
                <a:latin typeface="Times New Roman" pitchFamily="18" charset="0"/>
                <a:ea typeface="宋体" pitchFamily="2" charset="-122"/>
                <a:cs typeface="Times New Roman" pitchFamily="18" charset="0"/>
              </a:rPr>
              <a:t>铜在空气中受热</a:t>
            </a:r>
            <a:r>
              <a:rPr lang="en-US" altLang="zh-CN" sz="2400" b="1" dirty="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3373863" y="4513986"/>
                <a:ext cx="2993069"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2Mg+O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2MgO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3373863" y="4513986"/>
                <a:ext cx="2993069" cy="538802"/>
              </a:xfrm>
              <a:prstGeom prst="rect">
                <a:avLst/>
              </a:prstGeom>
              <a:blipFill rotWithShape="1">
                <a:blip r:embed="rId4"/>
                <a:stretch>
                  <a:fillRect l="-3055"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0" name="TextBox 29"/>
              <p:cNvSpPr txBox="1"/>
              <p:nvPr/>
            </p:nvSpPr>
            <p:spPr>
              <a:xfrm>
                <a:off x="3296835" y="5199585"/>
                <a:ext cx="2832558"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3Fe+2O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0"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 Fe</a:t>
                </a:r>
                <a:r>
                  <a:rPr lang="en-US" altLang="zh-CN" sz="2400" b="1" baseline="-25000" dirty="0" smtClean="0">
                    <a:solidFill>
                      <a:srgbClr val="FF0000"/>
                    </a:solidFill>
                    <a:latin typeface="Times New Roman" pitchFamily="18" charset="0"/>
                    <a:ea typeface="宋体" pitchFamily="2" charset="-122"/>
                    <a:cs typeface="Times New Roman" pitchFamily="18" charset="0"/>
                  </a:rPr>
                  <a:t>3</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4</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30" name="TextBox 29"/>
              <p:cNvSpPr txBox="1">
                <a:spLocks noRot="1" noChangeAspect="1" noMove="1" noResize="1" noEditPoints="1" noAdjustHandles="1" noChangeArrowheads="1" noChangeShapeType="1" noTextEdit="1"/>
              </p:cNvSpPr>
              <p:nvPr/>
            </p:nvSpPr>
            <p:spPr>
              <a:xfrm>
                <a:off x="3296835" y="5199585"/>
                <a:ext cx="2832558" cy="538802"/>
              </a:xfrm>
              <a:prstGeom prst="rect">
                <a:avLst/>
              </a:prstGeom>
              <a:blipFill rotWithShape="1">
                <a:blip r:embed="rId5"/>
                <a:stretch>
                  <a:fillRect l="-3448" r="-647"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1" name="TextBox 30"/>
              <p:cNvSpPr txBox="1"/>
              <p:nvPr/>
            </p:nvSpPr>
            <p:spPr>
              <a:xfrm>
                <a:off x="3455226" y="5959060"/>
                <a:ext cx="2911706"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2Cu+O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a:r>
                <a:r>
                  <a:rPr lang="en-US" altLang="zh-CN" sz="2400" b="1" dirty="0">
                    <a:solidFill>
                      <a:srgbClr val="FF0000"/>
                    </a:solidFill>
                    <a:latin typeface="Times New Roman" pitchFamily="18" charset="0"/>
                    <a:ea typeface="宋体" pitchFamily="2" charset="-122"/>
                    <a:cs typeface="Times New Roman" pitchFamily="18" charset="0"/>
                  </a:rPr>
                  <a:t>2CuO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31" name="TextBox 30"/>
              <p:cNvSpPr txBox="1">
                <a:spLocks noRot="1" noChangeAspect="1" noMove="1" noResize="1" noEditPoints="1" noAdjustHandles="1" noChangeArrowheads="1" noChangeShapeType="1" noTextEdit="1"/>
              </p:cNvSpPr>
              <p:nvPr/>
            </p:nvSpPr>
            <p:spPr>
              <a:xfrm>
                <a:off x="3455226" y="5959060"/>
                <a:ext cx="2911706" cy="520592"/>
              </a:xfrm>
              <a:prstGeom prst="rect">
                <a:avLst/>
              </a:prstGeom>
              <a:blipFill rotWithShape="1">
                <a:blip r:embed="rId6"/>
                <a:stretch>
                  <a:fillRect l="-3354" t="-8235" b="-16471"/>
                </a:stretch>
              </a:blipFill>
            </p:spPr>
            <p:txBody>
              <a:bodyPr/>
              <a:lstStyle/>
              <a:p>
                <a:r>
                  <a:rPr lang="zh-CN" altLang="en-US">
                    <a:noFill/>
                  </a:rPr>
                  <a:t> </a:t>
                </a:r>
              </a:p>
            </p:txBody>
          </p:sp>
        </mc:Fallback>
      </mc:AlternateContent>
      <p:sp>
        <p:nvSpPr>
          <p:cNvPr id="26" name="椭圆 7"/>
          <p:cNvSpPr>
            <a:spLocks noChangeAspect="1"/>
          </p:cNvSpPr>
          <p:nvPr>
            <p:custDataLst>
              <p:tags r:id="rId1"/>
            </p:custDataLst>
          </p:nvPr>
        </p:nvSpPr>
        <p:spPr>
          <a:xfrm>
            <a:off x="720000" y="226704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071557" y="824822"/>
            <a:ext cx="1746910" cy="457900"/>
            <a:chOff x="8480182" y="1575737"/>
            <a:chExt cx="1678579" cy="520692"/>
          </a:xfrm>
        </p:grpSpPr>
        <p:sp>
          <p:nvSpPr>
            <p:cNvPr id="8" name="圆角矩形 7"/>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720000" y="1514012"/>
            <a:ext cx="8077200" cy="5029582"/>
          </a:xfrm>
          <a:prstGeom prst="rect">
            <a:avLst/>
          </a:prstGeom>
          <a:noFill/>
        </p:spPr>
        <p:txBody>
          <a:bodyPr wrap="square" rtlCol="0">
            <a:spAutoFit/>
          </a:bodyPr>
          <a:lstStyle/>
          <a:p>
            <a:pPr algn="just">
              <a:lnSpc>
                <a:spcPts val="5500"/>
              </a:lnSpc>
            </a:pPr>
            <a:r>
              <a:rPr lang="en-US" altLang="zh-CN" sz="2400" b="1" dirty="0">
                <a:latin typeface="Times New Roman" pitchFamily="18" charset="0"/>
                <a:ea typeface="宋体" pitchFamily="2" charset="-122"/>
                <a:cs typeface="Times New Roman" pitchFamily="18" charset="0"/>
              </a:rPr>
              <a:t>4.</a:t>
            </a:r>
            <a:r>
              <a:rPr lang="zh-CN" altLang="zh-CN" sz="2400" b="1" dirty="0">
                <a:latin typeface="Times New Roman" pitchFamily="18" charset="0"/>
                <a:ea typeface="宋体" pitchFamily="2" charset="-122"/>
                <a:cs typeface="Times New Roman" pitchFamily="18" charset="0"/>
              </a:rPr>
              <a:t>铝在空气中</a:t>
            </a:r>
            <a:r>
              <a:rPr lang="zh-CN" altLang="zh-CN" sz="2400" b="1" dirty="0" smtClean="0">
                <a:latin typeface="Times New Roman" pitchFamily="18" charset="0"/>
                <a:ea typeface="宋体" pitchFamily="2" charset="-122"/>
                <a:cs typeface="Times New Roman" pitchFamily="18" charset="0"/>
              </a:rPr>
              <a:t>燃烧</a:t>
            </a:r>
            <a:r>
              <a:rPr lang="en-US" altLang="zh-CN" sz="2400" b="1" dirty="0" smtClean="0">
                <a:latin typeface="Times New Roman" pitchFamily="18" charset="0"/>
                <a:ea typeface="宋体" pitchFamily="2" charset="-122"/>
                <a:cs typeface="Times New Roman" pitchFamily="18" charset="0"/>
              </a:rPr>
              <a:t>:</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5.</a:t>
            </a:r>
            <a:r>
              <a:rPr lang="zh-CN" altLang="zh-CN" sz="2400" b="1" dirty="0">
                <a:latin typeface="Times New Roman" pitchFamily="18" charset="0"/>
                <a:ea typeface="宋体" pitchFamily="2" charset="-122"/>
                <a:cs typeface="Times New Roman" pitchFamily="18" charset="0"/>
              </a:rPr>
              <a:t>汞在空气中</a:t>
            </a:r>
            <a:r>
              <a:rPr lang="zh-CN" altLang="zh-CN" sz="2400" b="1" dirty="0" smtClean="0">
                <a:latin typeface="Times New Roman" pitchFamily="18" charset="0"/>
                <a:ea typeface="宋体" pitchFamily="2" charset="-122"/>
                <a:cs typeface="Times New Roman" pitchFamily="18" charset="0"/>
              </a:rPr>
              <a:t>受热</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6.</a:t>
            </a:r>
            <a:r>
              <a:rPr lang="zh-CN" altLang="zh-CN" sz="2400" b="1" dirty="0" smtClean="0">
                <a:latin typeface="Times New Roman" pitchFamily="18" charset="0"/>
                <a:ea typeface="宋体" pitchFamily="2" charset="-122"/>
                <a:cs typeface="Times New Roman" pitchFamily="18" charset="0"/>
              </a:rPr>
              <a:t>氢气在空气中燃烧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zh-CN"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7</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红磷在空气中</a:t>
            </a:r>
            <a:r>
              <a:rPr lang="zh-CN" altLang="zh-CN" sz="2400" b="1" dirty="0" smtClean="0">
                <a:latin typeface="Times New Roman" pitchFamily="18" charset="0"/>
                <a:ea typeface="宋体" pitchFamily="2" charset="-122"/>
                <a:cs typeface="Times New Roman" pitchFamily="18" charset="0"/>
              </a:rPr>
              <a:t>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8.</a:t>
            </a:r>
            <a:r>
              <a:rPr lang="zh-CN" altLang="zh-CN" sz="2400" b="1" dirty="0">
                <a:latin typeface="Times New Roman" pitchFamily="18" charset="0"/>
                <a:ea typeface="宋体" pitchFamily="2" charset="-122"/>
                <a:cs typeface="Times New Roman" pitchFamily="18" charset="0"/>
              </a:rPr>
              <a:t>硫粉在空气中</a:t>
            </a:r>
            <a:r>
              <a:rPr lang="zh-CN" altLang="zh-CN" sz="2400" b="1" dirty="0" smtClean="0">
                <a:latin typeface="Times New Roman" pitchFamily="18" charset="0"/>
                <a:ea typeface="宋体" pitchFamily="2" charset="-122"/>
                <a:cs typeface="Times New Roman" pitchFamily="18" charset="0"/>
              </a:rPr>
              <a:t>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9.</a:t>
            </a:r>
            <a:r>
              <a:rPr lang="zh-CN" altLang="zh-CN" sz="2400" b="1" dirty="0">
                <a:latin typeface="Times New Roman" pitchFamily="18" charset="0"/>
                <a:ea typeface="宋体" pitchFamily="2" charset="-122"/>
                <a:cs typeface="Times New Roman" pitchFamily="18" charset="0"/>
              </a:rPr>
              <a:t>碳在氧气中充分</a:t>
            </a:r>
            <a:r>
              <a:rPr lang="zh-CN" altLang="zh-CN" sz="2400" b="1" dirty="0" smtClean="0">
                <a:latin typeface="Times New Roman" pitchFamily="18" charset="0"/>
                <a:ea typeface="宋体" pitchFamily="2" charset="-122"/>
                <a:cs typeface="Times New Roman" pitchFamily="18" charset="0"/>
              </a:rPr>
              <a:t>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10.</a:t>
            </a:r>
            <a:r>
              <a:rPr lang="zh-CN" altLang="zh-CN" sz="2400" b="1" dirty="0">
                <a:latin typeface="Times New Roman" pitchFamily="18" charset="0"/>
                <a:ea typeface="宋体" pitchFamily="2" charset="-122"/>
                <a:cs typeface="Times New Roman" pitchFamily="18" charset="0"/>
              </a:rPr>
              <a:t>碳在氧气中不充分</a:t>
            </a:r>
            <a:r>
              <a:rPr lang="zh-CN" altLang="zh-CN" sz="2400" b="1" dirty="0" smtClean="0">
                <a:latin typeface="Times New Roman" pitchFamily="18" charset="0"/>
                <a:ea typeface="宋体" pitchFamily="2" charset="-122"/>
                <a:cs typeface="Times New Roman" pitchFamily="18" charset="0"/>
              </a:rPr>
              <a:t>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3" name="TextBox 2"/>
              <p:cNvSpPr txBox="1"/>
              <p:nvPr/>
            </p:nvSpPr>
            <p:spPr>
              <a:xfrm>
                <a:off x="3701769" y="3005236"/>
                <a:ext cx="2743504"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3" name="TextBox 2"/>
              <p:cNvSpPr txBox="1">
                <a:spLocks noRot="1" noChangeAspect="1" noMove="1" noResize="1" noEditPoints="1" noAdjustHandles="1" noChangeArrowheads="1" noChangeShapeType="1" noTextEdit="1"/>
              </p:cNvSpPr>
              <p:nvPr/>
            </p:nvSpPr>
            <p:spPr>
              <a:xfrm>
                <a:off x="3701769" y="3005236"/>
                <a:ext cx="2743504" cy="538802"/>
              </a:xfrm>
              <a:prstGeom prst="rect">
                <a:avLst/>
              </a:prstGeom>
              <a:blipFill rotWithShape="1">
                <a:blip r:embed="rId3"/>
                <a:stretch>
                  <a:fillRect l="-3333"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1" name="TextBox 10"/>
              <p:cNvSpPr txBox="1"/>
              <p:nvPr/>
            </p:nvSpPr>
            <p:spPr>
              <a:xfrm>
                <a:off x="3701769" y="3725535"/>
                <a:ext cx="2743504"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4P+5O</a:t>
                </a:r>
                <a:r>
                  <a:rPr lang="en-US" altLang="zh-CN" sz="2400" b="1" baseline="-25000" dirty="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2P</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r>
                  <a:rPr lang="en-US" altLang="zh-CN" sz="2400" b="1" baseline="-25000" dirty="0" smtClean="0">
                    <a:solidFill>
                      <a:srgbClr val="FF0000"/>
                    </a:solidFill>
                    <a:latin typeface="Times New Roman" pitchFamily="18" charset="0"/>
                    <a:cs typeface="Times New Roman" pitchFamily="18" charset="0"/>
                  </a:rPr>
                  <a:t>5</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3701769" y="3725535"/>
                <a:ext cx="2743504" cy="538802"/>
              </a:xfrm>
              <a:prstGeom prst="rect">
                <a:avLst/>
              </a:prstGeom>
              <a:blipFill rotWithShape="1">
                <a:blip r:embed="rId4"/>
                <a:stretch>
                  <a:fillRect l="-3333"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2" name="TextBox 11"/>
              <p:cNvSpPr txBox="1"/>
              <p:nvPr/>
            </p:nvSpPr>
            <p:spPr>
              <a:xfrm>
                <a:off x="3945208" y="4426805"/>
                <a:ext cx="2376570"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S+O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SO</a:t>
                </a:r>
                <a:r>
                  <a:rPr lang="en-US" altLang="zh-CN" sz="2400" b="1" baseline="-25000" dirty="0" smtClean="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3945208" y="4426805"/>
                <a:ext cx="2376570" cy="538802"/>
              </a:xfrm>
              <a:prstGeom prst="rect">
                <a:avLst/>
              </a:prstGeom>
              <a:blipFill rotWithShape="1">
                <a:blip r:embed="rId5"/>
                <a:stretch>
                  <a:fillRect l="-3846"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4158218" y="5127710"/>
                <a:ext cx="2468360"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4158218" y="5127710"/>
                <a:ext cx="2468360" cy="538802"/>
              </a:xfrm>
              <a:prstGeom prst="rect">
                <a:avLst/>
              </a:prstGeom>
              <a:blipFill rotWithShape="1">
                <a:blip r:embed="rId6"/>
                <a:stretch>
                  <a:fillRect l="-3704"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4434045" y="5837913"/>
                <a:ext cx="2395732"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ea typeface="宋体" panose="02010600030101010101"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2CO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4434045" y="5837913"/>
                <a:ext cx="2395732" cy="538802"/>
              </a:xfrm>
              <a:prstGeom prst="rect">
                <a:avLst/>
              </a:prstGeom>
              <a:blipFill rotWithShape="1">
                <a:blip r:embed="rId7"/>
                <a:stretch>
                  <a:fillRect l="-3817" r="-1781"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5" name="TextBox 14"/>
              <p:cNvSpPr txBox="1"/>
              <p:nvPr/>
            </p:nvSpPr>
            <p:spPr>
              <a:xfrm>
                <a:off x="3367698" y="1617345"/>
                <a:ext cx="3042406"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4Al+3O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2Al</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3 </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3367698" y="1617345"/>
                <a:ext cx="3042406" cy="538802"/>
              </a:xfrm>
              <a:prstGeom prst="rect">
                <a:avLst/>
              </a:prstGeom>
              <a:blipFill rotWithShape="1">
                <a:blip r:embed="rId8"/>
                <a:stretch>
                  <a:fillRect l="-3000"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592794" y="2326480"/>
                <a:ext cx="2852479"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2Hg+O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0" dirty="0" smtClean="0">
                                <a:solidFill>
                                  <a:srgbClr val="FF0000"/>
                                </a:solidFill>
                                <a:latin typeface="Cambria Math"/>
                                <a:ea typeface="宋体" panose="02010600030101010101" pitchFamily="2" charset="-122"/>
                                <a:cs typeface="Cambria Math" panose="02040503050406030204" charset="0"/>
                              </a:rPr>
                              <m:t>  </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r>
                              <a:rPr lang="zh-CN" altLang="en-US" sz="2000" b="1" i="1" dirty="0" smtClean="0">
                                <a:solidFill>
                                  <a:srgbClr val="FF0000"/>
                                </a:solidFill>
                                <a:latin typeface="Cambria Math"/>
                                <a:ea typeface="宋体" panose="02010600030101010101" pitchFamily="2" charset="-122"/>
                                <a:cs typeface="Cambria Math" panose="02040503050406030204" charset="0"/>
                              </a:rPr>
                              <m:t>△</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2HgO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592794" y="2326480"/>
                <a:ext cx="2852479" cy="520592"/>
              </a:xfrm>
              <a:prstGeom prst="rect">
                <a:avLst/>
              </a:prstGeom>
              <a:blipFill rotWithShape="1">
                <a:blip r:embed="rId9"/>
                <a:stretch>
                  <a:fillRect l="-3205" t="-8235" b="-164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579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32" dur="5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3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20000" y="2391508"/>
            <a:ext cx="8483326" cy="2913618"/>
          </a:xfrm>
          <a:prstGeom prst="rect">
            <a:avLst/>
          </a:prstGeom>
          <a:noFill/>
        </p:spPr>
        <p:txBody>
          <a:bodyPr wrap="square" rtlCol="0">
            <a:spAutoFit/>
          </a:bodyPr>
          <a:lstStyle/>
          <a:p>
            <a:pPr>
              <a:lnSpc>
                <a:spcPts val="5500"/>
              </a:lnSpc>
            </a:pPr>
            <a:r>
              <a:rPr lang="zh-CN" altLang="en-US" sz="2400" b="1" dirty="0" smtClean="0">
                <a:latin typeface="Times New Roman" pitchFamily="18" charset="0"/>
                <a:ea typeface="宋体" pitchFamily="2" charset="-122"/>
                <a:cs typeface="Times New Roman" pitchFamily="18" charset="0"/>
              </a:rPr>
              <a:t>（二）化合物</a:t>
            </a:r>
            <a:r>
              <a:rPr lang="zh-CN" altLang="en-US" sz="2400" b="1" dirty="0">
                <a:latin typeface="Times New Roman" pitchFamily="18" charset="0"/>
                <a:ea typeface="宋体" pitchFamily="2" charset="-122"/>
                <a:cs typeface="Times New Roman" pitchFamily="18" charset="0"/>
              </a:rPr>
              <a:t>与氧气的</a:t>
            </a:r>
            <a:r>
              <a:rPr lang="zh-CN" altLang="en-US" sz="2400" b="1" dirty="0" smtClean="0">
                <a:latin typeface="Times New Roman" pitchFamily="18" charset="0"/>
                <a:ea typeface="宋体" pitchFamily="2" charset="-122"/>
                <a:cs typeface="Times New Roman" pitchFamily="18" charset="0"/>
              </a:rPr>
              <a:t>反应</a:t>
            </a:r>
            <a:endParaRPr lang="en-US" altLang="zh-CN" sz="2400" b="1" dirty="0" smtClean="0">
              <a:latin typeface="Times New Roman" pitchFamily="18" charset="0"/>
              <a:ea typeface="宋体" pitchFamily="2" charset="-122"/>
              <a:cs typeface="Times New Roman" pitchFamily="18" charset="0"/>
            </a:endParaRPr>
          </a:p>
          <a:p>
            <a:pPr>
              <a:lnSpc>
                <a:spcPts val="5500"/>
              </a:lnSpc>
            </a:pPr>
            <a:r>
              <a:rPr lang="en-US" altLang="zh-CN" sz="2400" b="1" dirty="0" smtClean="0">
                <a:latin typeface="Times New Roman" pitchFamily="18" charset="0"/>
                <a:ea typeface="宋体" pitchFamily="2" charset="-122"/>
                <a:cs typeface="Times New Roman" pitchFamily="18" charset="0"/>
              </a:rPr>
              <a:t>11</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一氧化碳在氧气中燃烧</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12.</a:t>
            </a:r>
            <a:r>
              <a:rPr lang="zh-CN" altLang="zh-CN" sz="2400" b="1" dirty="0">
                <a:latin typeface="Times New Roman" pitchFamily="18" charset="0"/>
                <a:ea typeface="宋体" pitchFamily="2" charset="-122"/>
                <a:cs typeface="Times New Roman" pitchFamily="18" charset="0"/>
              </a:rPr>
              <a:t>甲烷在空气中燃烧</a:t>
            </a:r>
            <a:r>
              <a:rPr lang="en-US" altLang="zh-CN" sz="2400" b="1" dirty="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nSpc>
                <a:spcPts val="5500"/>
              </a:lnSpc>
            </a:pPr>
            <a:r>
              <a:rPr lang="en-US" altLang="zh-CN" sz="2400" b="1" dirty="0">
                <a:latin typeface="Times New Roman" pitchFamily="18" charset="0"/>
                <a:ea typeface="宋体" pitchFamily="2" charset="-122"/>
                <a:cs typeface="Times New Roman" pitchFamily="18" charset="0"/>
              </a:rPr>
              <a:t>13.</a:t>
            </a:r>
            <a:r>
              <a:rPr lang="zh-CN" altLang="zh-CN" sz="2400" b="1" dirty="0">
                <a:latin typeface="Times New Roman" pitchFamily="18" charset="0"/>
                <a:ea typeface="宋体" pitchFamily="2" charset="-122"/>
                <a:cs typeface="Times New Roman" pitchFamily="18" charset="0"/>
              </a:rPr>
              <a:t>酒精在空气中燃烧</a:t>
            </a:r>
            <a:r>
              <a:rPr lang="en-US" altLang="zh-CN" sz="2400" b="1" dirty="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4" name="TextBox 3"/>
              <p:cNvSpPr txBox="1"/>
              <p:nvPr/>
            </p:nvSpPr>
            <p:spPr>
              <a:xfrm>
                <a:off x="4961663" y="3194913"/>
                <a:ext cx="2675732" cy="53880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4" name="TextBox 3"/>
              <p:cNvSpPr txBox="1">
                <a:spLocks noRot="1" noChangeAspect="1" noMove="1" noResize="1" noEditPoints="1" noAdjustHandles="1" noChangeArrowheads="1" noChangeShapeType="1" noTextEdit="1"/>
              </p:cNvSpPr>
              <p:nvPr/>
            </p:nvSpPr>
            <p:spPr>
              <a:xfrm>
                <a:off x="4961663" y="3194913"/>
                <a:ext cx="2675732" cy="538802"/>
              </a:xfrm>
              <a:prstGeom prst="rect">
                <a:avLst/>
              </a:prstGeom>
              <a:blipFill rotWithShape="1">
                <a:blip r:embed="rId3"/>
                <a:stretch>
                  <a:fillRect l="-3645" r="-2733"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27" name="TextBox 26"/>
              <p:cNvSpPr txBox="1"/>
              <p:nvPr/>
            </p:nvSpPr>
            <p:spPr>
              <a:xfrm>
                <a:off x="4293928" y="3900406"/>
                <a:ext cx="3703258" cy="53880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CH</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en-US" altLang="zh-CN" sz="2400" b="1" dirty="0">
                    <a:solidFill>
                      <a:srgbClr val="FF0000"/>
                    </a:solidFill>
                    <a:latin typeface="Times New Roman" pitchFamily="18" charset="0"/>
                    <a:ea typeface="宋体" pitchFamily="2" charset="-122"/>
                    <a:cs typeface="Times New Roman" pitchFamily="18" charset="0"/>
                  </a:rPr>
                  <a:t>+2O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 CO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27" name="TextBox 26"/>
              <p:cNvSpPr txBox="1">
                <a:spLocks noRot="1" noChangeAspect="1" noMove="1" noResize="1" noEditPoints="1" noAdjustHandles="1" noChangeArrowheads="1" noChangeShapeType="1" noTextEdit="1"/>
              </p:cNvSpPr>
              <p:nvPr/>
            </p:nvSpPr>
            <p:spPr>
              <a:xfrm>
                <a:off x="4293928" y="3900406"/>
                <a:ext cx="3703258" cy="538802"/>
              </a:xfrm>
              <a:prstGeom prst="rect">
                <a:avLst/>
              </a:prstGeom>
              <a:blipFill rotWithShape="1">
                <a:blip r:embed="rId4"/>
                <a:stretch>
                  <a:fillRect l="-2467" r="-1809"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1" name="TextBox 30"/>
              <p:cNvSpPr txBox="1"/>
              <p:nvPr/>
            </p:nvSpPr>
            <p:spPr>
              <a:xfrm>
                <a:off x="3796997" y="4597837"/>
                <a:ext cx="4360489" cy="53880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5</a:t>
                </a:r>
                <a:r>
                  <a:rPr lang="en-US" altLang="zh-CN" sz="2400" b="1" dirty="0">
                    <a:solidFill>
                      <a:srgbClr val="FF0000"/>
                    </a:solidFill>
                    <a:latin typeface="Times New Roman" pitchFamily="18" charset="0"/>
                    <a:ea typeface="宋体" pitchFamily="2" charset="-122"/>
                    <a:cs typeface="Times New Roman" pitchFamily="18" charset="0"/>
                  </a:rPr>
                  <a:t>OH+3O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ea typeface="宋体" pitchFamily="2" charset="-122"/>
                    <a:cs typeface="Times New Roman" pitchFamily="18" charset="0"/>
                  </a:rPr>
                  <a:t>2CO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+3H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31" name="TextBox 30"/>
              <p:cNvSpPr txBox="1">
                <a:spLocks noRot="1" noChangeAspect="1" noMove="1" noResize="1" noEditPoints="1" noAdjustHandles="1" noChangeArrowheads="1" noChangeShapeType="1" noTextEdit="1"/>
              </p:cNvSpPr>
              <p:nvPr/>
            </p:nvSpPr>
            <p:spPr>
              <a:xfrm>
                <a:off x="3796997" y="4597837"/>
                <a:ext cx="4360489" cy="538802"/>
              </a:xfrm>
              <a:prstGeom prst="rect">
                <a:avLst/>
              </a:prstGeom>
              <a:blipFill rotWithShape="1">
                <a:blip r:embed="rId5"/>
                <a:stretch>
                  <a:fillRect l="-2238" r="-1259" b="-19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60366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randombar(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TextBox 17"/>
          <p:cNvSpPr txBox="1"/>
          <p:nvPr/>
        </p:nvSpPr>
        <p:spPr>
          <a:xfrm>
            <a:off x="720000" y="1341720"/>
            <a:ext cx="11065601" cy="5029582"/>
          </a:xfrm>
          <a:prstGeom prst="rect">
            <a:avLst/>
          </a:prstGeom>
          <a:noFill/>
        </p:spPr>
        <p:txBody>
          <a:bodyPr wrap="square" rtlCol="0">
            <a:spAutoFit/>
          </a:bodyPr>
          <a:lstStyle/>
          <a:p>
            <a:pPr>
              <a:lnSpc>
                <a:spcPts val="5500"/>
              </a:lnSpc>
            </a:pPr>
            <a:r>
              <a:rPr lang="zh-CN" altLang="en-US" sz="2400" b="1" dirty="0" smtClean="0">
                <a:latin typeface="黑体" pitchFamily="49" charset="-122"/>
                <a:ea typeface="黑体" pitchFamily="49" charset="-122"/>
              </a:rPr>
              <a:t>二、分解反应</a:t>
            </a:r>
            <a:endParaRPr lang="en-US" altLang="zh-CN" sz="2400" b="1" dirty="0" smtClean="0">
              <a:latin typeface="黑体" pitchFamily="49" charset="-122"/>
              <a:ea typeface="黑体" pitchFamily="49" charset="-122"/>
            </a:endParaRPr>
          </a:p>
          <a:p>
            <a:pPr>
              <a:lnSpc>
                <a:spcPts val="5500"/>
              </a:lnSpc>
            </a:pPr>
            <a:r>
              <a:rPr lang="en-US" altLang="zh-CN" sz="2400" b="1" dirty="0">
                <a:latin typeface="Times New Roman" pitchFamily="18" charset="0"/>
                <a:ea typeface="宋体" pitchFamily="2" charset="-122"/>
                <a:cs typeface="Times New Roman" pitchFamily="18" charset="0"/>
              </a:rPr>
              <a:t>14.</a:t>
            </a:r>
            <a:r>
              <a:rPr lang="zh-CN" altLang="zh-CN" sz="2400" b="1" dirty="0">
                <a:latin typeface="宋体" pitchFamily="2" charset="-122"/>
                <a:ea typeface="宋体" pitchFamily="2" charset="-122"/>
              </a:rPr>
              <a:t>水在直流电的作用下分解</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5500"/>
              </a:lnSpc>
            </a:pPr>
            <a:r>
              <a:rPr lang="en-US" altLang="zh-CN" sz="2400" b="1" dirty="0">
                <a:latin typeface="Times New Roman" pitchFamily="18" charset="0"/>
                <a:ea typeface="宋体" pitchFamily="2" charset="-122"/>
                <a:cs typeface="Times New Roman" pitchFamily="18" charset="0"/>
              </a:rPr>
              <a:t>15.</a:t>
            </a:r>
            <a:r>
              <a:rPr lang="zh-CN" altLang="zh-CN" sz="2400" b="1" dirty="0">
                <a:latin typeface="宋体" pitchFamily="2" charset="-122"/>
                <a:ea typeface="宋体" pitchFamily="2" charset="-122"/>
              </a:rPr>
              <a:t>用过氧化氢溶液和二氧化锰混合制氧气</a:t>
            </a:r>
            <a:r>
              <a:rPr lang="en-US" altLang="zh-CN" sz="2400" b="1" dirty="0">
                <a:latin typeface="宋体" pitchFamily="2" charset="-122"/>
                <a:ea typeface="宋体" pitchFamily="2" charset="-122"/>
              </a:rPr>
              <a:t>:</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5500"/>
              </a:lnSpc>
            </a:pPr>
            <a:r>
              <a:rPr lang="en-US" altLang="zh-CN" sz="2400" b="1" dirty="0">
                <a:latin typeface="Times New Roman" pitchFamily="18" charset="0"/>
                <a:ea typeface="宋体" pitchFamily="2" charset="-122"/>
                <a:cs typeface="Times New Roman" pitchFamily="18" charset="0"/>
              </a:rPr>
              <a:t>16.</a:t>
            </a:r>
            <a:r>
              <a:rPr lang="zh-CN" altLang="zh-CN" sz="2400" b="1" dirty="0">
                <a:latin typeface="宋体" pitchFamily="2" charset="-122"/>
                <a:ea typeface="宋体" pitchFamily="2" charset="-122"/>
              </a:rPr>
              <a:t>加热氯酸钾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含有少量的二氧化锰</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5500"/>
              </a:lnSpc>
            </a:pPr>
            <a:r>
              <a:rPr lang="en-US" altLang="zh-CN" sz="2400" b="1" dirty="0">
                <a:latin typeface="Times New Roman" pitchFamily="18" charset="0"/>
                <a:ea typeface="宋体" pitchFamily="2" charset="-122"/>
                <a:cs typeface="Times New Roman" pitchFamily="18" charset="0"/>
              </a:rPr>
              <a:t>17.</a:t>
            </a:r>
            <a:r>
              <a:rPr lang="zh-CN" altLang="zh-CN" sz="2400" b="1" dirty="0">
                <a:latin typeface="宋体" pitchFamily="2" charset="-122"/>
                <a:ea typeface="宋体" pitchFamily="2" charset="-122"/>
              </a:rPr>
              <a:t>加热高锰酸钾</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5500"/>
              </a:lnSpc>
            </a:pPr>
            <a:r>
              <a:rPr lang="zh-CN" altLang="en-US" sz="2400" b="1" dirty="0" smtClean="0">
                <a:latin typeface="黑体" pitchFamily="49" charset="-122"/>
                <a:ea typeface="黑体" pitchFamily="49" charset="-122"/>
              </a:rPr>
              <a:t>三</a:t>
            </a:r>
            <a:r>
              <a:rPr lang="zh-CN" altLang="en-US" sz="2400" b="1" dirty="0">
                <a:latin typeface="黑体" pitchFamily="49" charset="-122"/>
                <a:ea typeface="黑体" pitchFamily="49" charset="-122"/>
              </a:rPr>
              <a:t>、光合作用制氧气</a:t>
            </a:r>
          </a:p>
          <a:p>
            <a:pPr>
              <a:lnSpc>
                <a:spcPts val="5500"/>
              </a:lnSpc>
            </a:pPr>
            <a:r>
              <a:rPr lang="en-US" altLang="zh-CN" sz="2400" b="1" dirty="0">
                <a:latin typeface="Times New Roman" pitchFamily="18" charset="0"/>
                <a:ea typeface="宋体" pitchFamily="2" charset="-122"/>
                <a:cs typeface="Times New Roman" pitchFamily="18" charset="0"/>
              </a:rPr>
              <a:t>18.</a:t>
            </a:r>
            <a:r>
              <a:rPr lang="zh-CN" altLang="zh-CN" sz="2400" b="1" dirty="0">
                <a:latin typeface="宋体" pitchFamily="2" charset="-122"/>
                <a:ea typeface="宋体" pitchFamily="2" charset="-122"/>
              </a:rPr>
              <a:t>绿色植物在光照和叶绿素条件下制</a:t>
            </a:r>
            <a:r>
              <a:rPr lang="zh-CN" altLang="zh-CN" sz="2400" b="1" dirty="0" smtClean="0">
                <a:latin typeface="宋体" pitchFamily="2" charset="-122"/>
                <a:ea typeface="宋体" pitchFamily="2" charset="-122"/>
              </a:rPr>
              <a:t>取氧气</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15" name="TextBox 14"/>
              <p:cNvSpPr txBox="1"/>
              <p:nvPr/>
            </p:nvSpPr>
            <p:spPr>
              <a:xfrm>
                <a:off x="6245549" y="3482934"/>
                <a:ext cx="3520516" cy="540854"/>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2KClO</a:t>
                </a:r>
                <a:r>
                  <a:rPr lang="en-US" altLang="zh-CN" sz="2400" b="1" baseline="-25000" dirty="0">
                    <a:solidFill>
                      <a:srgbClr val="FF0000"/>
                    </a:solidFill>
                    <a:latin typeface="Times New Roman" pitchFamily="18" charset="0"/>
                    <a:ea typeface="宋体" pitchFamily="2" charset="-122"/>
                    <a:cs typeface="Times New Roman" pitchFamily="18" charset="0"/>
                  </a:rPr>
                  <a:t>3</a:t>
                </a:r>
                <a14:m>
                  <m:oMath xmlns:m="http://schemas.openxmlformats.org/officeDocument/2006/math">
                    <m:f>
                      <m:fPr>
                        <m:ctrlPr>
                          <a:rPr lang="zh-CN" altLang="zh-CN" sz="2000" b="1" i="1">
                            <a:solidFill>
                              <a:srgbClr val="FF0000"/>
                            </a:solidFill>
                            <a:latin typeface="Cambria Math"/>
                          </a:rPr>
                        </m:ctrlPr>
                      </m:fPr>
                      <m:num>
                        <m:bar>
                          <m:barPr>
                            <m:ctrlPr>
                              <a:rPr lang="zh-CN" altLang="zh-CN" sz="2000" b="1" i="1">
                                <a:solidFill>
                                  <a:srgbClr val="FF0000"/>
                                </a:solidFill>
                                <a:latin typeface="Cambria Math"/>
                              </a:rPr>
                            </m:ctrlPr>
                          </m:barPr>
                          <m:e>
                            <m:r>
                              <a:rPr lang="en-US" altLang="zh-CN" sz="2000" b="1" i="0" smtClean="0">
                                <a:solidFill>
                                  <a:srgbClr val="FF0000"/>
                                </a:solidFill>
                                <a:latin typeface="Cambria Math"/>
                              </a:rPr>
                              <m:t>   </m:t>
                            </m:r>
                            <m:r>
                              <a:rPr lang="en-US" altLang="zh-CN" sz="2000" b="1" i="0">
                                <a:solidFill>
                                  <a:srgbClr val="FF0000"/>
                                </a:solidFill>
                                <a:latin typeface="Cambria Math"/>
                              </a:rPr>
                              <m:t>𝐌𝐧𝐎</m:t>
                            </m:r>
                            <m:r>
                              <a:rPr lang="en-US" altLang="zh-CN" sz="2000" b="1" i="1" baseline="-25000" smtClean="0">
                                <a:solidFill>
                                  <a:srgbClr val="FF0000"/>
                                </a:solidFill>
                                <a:latin typeface="Cambria Math"/>
                              </a:rPr>
                              <m:t>𝟐</m:t>
                            </m:r>
                            <m:r>
                              <a:rPr lang="en-US" altLang="zh-CN" sz="2000" b="1" i="1" baseline="-25000" smtClean="0">
                                <a:solidFill>
                                  <a:srgbClr val="FF0000"/>
                                </a:solidFill>
                                <a:latin typeface="Cambria Math"/>
                              </a:rPr>
                              <m:t>   </m:t>
                            </m:r>
                          </m:e>
                        </m:bar>
                      </m:num>
                      <m:den>
                        <m:r>
                          <a:rPr lang="zh-CN" altLang="en-US" sz="2000" b="1" i="1" smtClean="0">
                            <a:solidFill>
                              <a:srgbClr val="FF0000"/>
                            </a:solidFill>
                            <a:latin typeface="Cambria Math"/>
                          </a:rPr>
                          <m:t>△</m:t>
                        </m:r>
                      </m:den>
                    </m:f>
                  </m:oMath>
                </a14:m>
                <a:r>
                  <a:rPr lang="en-US" altLang="zh-CN" sz="2400" b="1" dirty="0">
                    <a:solidFill>
                      <a:srgbClr val="FF0000"/>
                    </a:solidFill>
                    <a:latin typeface="Times New Roman" pitchFamily="18" charset="0"/>
                    <a:ea typeface="宋体" pitchFamily="2" charset="-122"/>
                    <a:cs typeface="Times New Roman" pitchFamily="18" charset="0"/>
                  </a:rPr>
                  <a:t/>
                </a:r>
                <a:r>
                  <a:rPr lang="en-US" altLang="zh-CN" sz="2400" b="1" dirty="0" smtClean="0">
                    <a:solidFill>
                      <a:srgbClr val="FF0000"/>
                    </a:solidFill>
                    <a:latin typeface="Times New Roman" pitchFamily="18" charset="0"/>
                    <a:ea typeface="宋体" pitchFamily="2" charset="-122"/>
                    <a:cs typeface="Times New Roman" pitchFamily="18" charset="0"/>
                  </a:rPr>
                  <a:t>2KCl+3O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zh-CN" altLang="zh-CN" sz="2400" b="1" dirty="0" smtClean="0">
                    <a:solidFill>
                      <a:srgbClr val="FF0000"/>
                    </a:solidFill>
                    <a:latin typeface="Times New Roman" pitchFamily="18" charset="0"/>
                    <a:ea typeface="宋体" pitchFamily="2" charset="-122"/>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6245549" y="3482934"/>
                <a:ext cx="3520516" cy="540854"/>
              </a:xfrm>
              <a:prstGeom prst="rect">
                <a:avLst/>
              </a:prstGeom>
              <a:blipFill rotWithShape="1">
                <a:blip r:embed="rId3"/>
                <a:stretch>
                  <a:fillRect l="-2773" t="-4494" r="-1906" b="-146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6" name="TextBox 15"/>
              <p:cNvSpPr txBox="1"/>
              <p:nvPr/>
            </p:nvSpPr>
            <p:spPr>
              <a:xfrm>
                <a:off x="3355198" y="4272890"/>
                <a:ext cx="4770858" cy="52059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2KMnO</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K</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MnO</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en-US" altLang="zh-CN" sz="2400" b="1" dirty="0">
                    <a:solidFill>
                      <a:srgbClr val="FF0000"/>
                    </a:solidFill>
                    <a:latin typeface="Times New Roman" pitchFamily="18" charset="0"/>
                    <a:ea typeface="宋体" pitchFamily="2" charset="-122"/>
                    <a:cs typeface="Times New Roman" pitchFamily="18" charset="0"/>
                  </a:rPr>
                  <a:t>+MnO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zh-CN" sz="2400" b="1" dirty="0">
                    <a:solidFill>
                      <a:srgbClr val="FF0000"/>
                    </a:solidFill>
                    <a:latin typeface="Times New Roman" pitchFamily="18" charset="0"/>
                    <a:ea typeface="宋体" pitchFamily="2" charset="-122"/>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3355198" y="4272890"/>
                <a:ext cx="4770858" cy="520592"/>
              </a:xfrm>
              <a:prstGeom prst="rect">
                <a:avLst/>
              </a:prstGeom>
              <a:blipFill rotWithShape="1">
                <a:blip r:embed="rId4"/>
                <a:stretch>
                  <a:fillRect l="-1916" t="-8235" r="-1405" b="-1647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7" name="TextBox 16"/>
              <p:cNvSpPr txBox="1"/>
              <p:nvPr/>
            </p:nvSpPr>
            <p:spPr>
              <a:xfrm>
                <a:off x="7044268" y="5595001"/>
                <a:ext cx="4362092" cy="58208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6CO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+6H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zh-CN" altLang="zh-CN" sz="1600" b="1" i="1">
                            <a:solidFill>
                              <a:srgbClr val="FF0000"/>
                            </a:solidFill>
                            <a:latin typeface="Cambria Math"/>
                          </a:rPr>
                        </m:ctrlPr>
                      </m:fPr>
                      <m:num>
                        <m:bar>
                          <m:barPr>
                            <m:ctrlPr>
                              <a:rPr lang="zh-CN" altLang="zh-CN" sz="1600" b="1" i="1">
                                <a:solidFill>
                                  <a:srgbClr val="FF0000"/>
                                </a:solidFill>
                                <a:latin typeface="Cambria Math"/>
                              </a:rPr>
                            </m:ctrlPr>
                          </m:barPr>
                          <m:e>
                            <m:r>
                              <a:rPr lang="zh-CN" altLang="en-US" sz="1600" b="1" i="0">
                                <a:solidFill>
                                  <a:srgbClr val="FF0000"/>
                                </a:solidFill>
                                <a:latin typeface="Cambria Math"/>
                              </a:rPr>
                              <m:t>叶绿素</m:t>
                            </m:r>
                          </m:e>
                        </m:bar>
                      </m:num>
                      <m:den>
                        <m:r>
                          <a:rPr lang="zh-CN" altLang="en-US" sz="1600" b="1" i="0">
                            <a:solidFill>
                              <a:srgbClr val="FF0000"/>
                            </a:solidFill>
                            <a:latin typeface="Cambria Math"/>
                          </a:rPr>
                          <m:t>光照</m:t>
                        </m:r>
                      </m:den>
                    </m:f>
                  </m:oMath>
                </a14:m>
                <a:r>
                  <a:rPr lang="en-US" altLang="zh-CN" sz="2400" b="1" dirty="0">
                    <a:solidFill>
                      <a:srgbClr val="FF0000"/>
                    </a:solidFill>
                    <a:latin typeface="Times New Roman" pitchFamily="18" charset="0"/>
                    <a:ea typeface="宋体" pitchFamily="2" charset="-122"/>
                    <a:cs typeface="Times New Roman" pitchFamily="18" charset="0"/>
                  </a:rPr>
                  <a:t> C</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12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6</a:t>
                </a:r>
                <a:r>
                  <a:rPr lang="en-US" altLang="zh-CN" sz="2400" b="1" dirty="0">
                    <a:solidFill>
                      <a:srgbClr val="FF0000"/>
                    </a:solidFill>
                    <a:latin typeface="Times New Roman" pitchFamily="18" charset="0"/>
                    <a:ea typeface="宋体" pitchFamily="2" charset="-122"/>
                    <a:cs typeface="Times New Roman" pitchFamily="18" charset="0"/>
                  </a:rPr>
                  <a:t>+6O</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7" name="TextBox 16"/>
              <p:cNvSpPr txBox="1">
                <a:spLocks noRot="1" noChangeAspect="1" noMove="1" noResize="1" noEditPoints="1" noAdjustHandles="1" noChangeArrowheads="1" noChangeShapeType="1" noTextEdit="1"/>
              </p:cNvSpPr>
              <p:nvPr/>
            </p:nvSpPr>
            <p:spPr>
              <a:xfrm>
                <a:off x="7044268" y="5595001"/>
                <a:ext cx="4362092" cy="582082"/>
              </a:xfrm>
              <a:prstGeom prst="rect">
                <a:avLst/>
              </a:prstGeom>
              <a:blipFill rotWithShape="1">
                <a:blip r:embed="rId5"/>
                <a:stretch>
                  <a:fillRect l="-2238" r="-140" b="-1157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4" name="TextBox 13"/>
              <p:cNvSpPr txBox="1"/>
              <p:nvPr/>
            </p:nvSpPr>
            <p:spPr>
              <a:xfrm>
                <a:off x="6879667" y="2863496"/>
                <a:ext cx="3175869" cy="540917"/>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smtClean="0">
                                <a:solidFill>
                                  <a:srgbClr val="FF0000"/>
                                </a:solidFill>
                                <a:latin typeface="Cambria Math"/>
                                <a:ea typeface="宋体" panose="02010600030101010101" pitchFamily="2" charset="-122"/>
                                <a:cs typeface="Cambria Math" panose="02040503050406030204" charset="0"/>
                              </a:rPr>
                              <m:t>  </m:t>
                            </m:r>
                            <m:r>
                              <a:rPr lang="en-US" altLang="zh-CN" sz="2000" b="1" i="0" dirty="0" smtClean="0">
                                <a:solidFill>
                                  <a:srgbClr val="FF0000"/>
                                </a:solidFill>
                                <a:latin typeface="Cambria Math"/>
                                <a:ea typeface="宋体" panose="02010600030101010101" pitchFamily="2" charset="-122"/>
                                <a:cs typeface="Cambria Math" panose="02040503050406030204" charset="0"/>
                              </a:rPr>
                              <m:t>𝐌𝐧𝐎</m:t>
                            </m:r>
                            <m:r>
                              <a:rPr lang="en-US" altLang="zh-CN" sz="2000" b="1" i="0" baseline="-25000" dirty="0" smtClean="0">
                                <a:solidFill>
                                  <a:srgbClr val="FF0000"/>
                                </a:solidFill>
                                <a:latin typeface="Cambria Math"/>
                                <a:ea typeface="宋体" panose="02010600030101010101" pitchFamily="2" charset="-122"/>
                                <a:cs typeface="Cambria Math" panose="02040503050406030204" charset="0"/>
                              </a:rPr>
                              <m:t>𝟐</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zh-CN" sz="2400" b="1" dirty="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14" name="TextBox 13"/>
              <p:cNvSpPr txBox="1">
                <a:spLocks noRot="1" noChangeAspect="1" noMove="1" noResize="1" noEditPoints="1" noAdjustHandles="1" noChangeArrowheads="1" noChangeShapeType="1" noTextEdit="1"/>
              </p:cNvSpPr>
              <p:nvPr/>
            </p:nvSpPr>
            <p:spPr>
              <a:xfrm>
                <a:off x="6879667" y="2863496"/>
                <a:ext cx="3175869" cy="540917"/>
              </a:xfrm>
              <a:prstGeom prst="rect">
                <a:avLst/>
              </a:prstGeom>
              <a:blipFill rotWithShape="1">
                <a:blip r:embed="rId6"/>
                <a:stretch>
                  <a:fillRect l="-3071" t="-4545" r="-2303" b="-159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3" name="TextBox 12"/>
              <p:cNvSpPr txBox="1"/>
              <p:nvPr/>
            </p:nvSpPr>
            <p:spPr>
              <a:xfrm>
                <a:off x="4947797" y="2151115"/>
                <a:ext cx="2983509" cy="530786"/>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dirty="0">
                                <a:solidFill>
                                  <a:srgbClr val="FF0000"/>
                                </a:solidFill>
                                <a:latin typeface="Cambria Math"/>
                                <a:ea typeface="宋体" panose="02010600030101010101" pitchFamily="2" charset="-122"/>
                                <a:cs typeface="Cambria Math" panose="02040503050406030204" charset="0"/>
                              </a:rPr>
                              <m:t>  </m:t>
                            </m:r>
                            <m:r>
                              <a:rPr lang="zh-CN" altLang="en-US" sz="1600" b="1" i="1" dirty="0" smtClean="0">
                                <a:solidFill>
                                  <a:srgbClr val="FF0000"/>
                                </a:solidFill>
                                <a:latin typeface="Cambria Math"/>
                                <a:ea typeface="宋体" panose="02010600030101010101" pitchFamily="2" charset="-122"/>
                                <a:cs typeface="Cambria Math" panose="02040503050406030204" charset="0"/>
                              </a:rPr>
                              <m:t>通电</m:t>
                            </m:r>
                            <m:r>
                              <a:rPr lang="en-US" altLang="zh-CN" sz="1600" b="1" dirty="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zh-CN" sz="2400" b="1" dirty="0">
                    <a:solidFill>
                      <a:srgbClr val="FF0000"/>
                    </a:solidFill>
                    <a:latin typeface="Times New Roman" pitchFamily="18" charset="0"/>
                    <a:ea typeface="宋体" pitchFamily="2" charset="-122"/>
                    <a:cs typeface="Times New Roman" pitchFamily="18" charset="0"/>
                  </a:rPr>
                  <a:t>↑</a:t>
                </a:r>
                <a:r>
                  <a:rPr lang="en-US" altLang="zh-CN" sz="2400" b="1" dirty="0">
                    <a:solidFill>
                      <a:srgbClr val="FF0000"/>
                    </a:solidFill>
                    <a:latin typeface="Times New Roman" pitchFamily="18" charset="0"/>
                    <a:ea typeface="宋体" pitchFamily="2" charset="-122"/>
                    <a:cs typeface="Times New Roman" pitchFamily="18" charset="0"/>
                  </a:rPr>
                  <a:t>+</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zh-CN" altLang="zh-CN" sz="2400" b="1" dirty="0" smtClean="0">
                    <a:solidFill>
                      <a:srgbClr val="FF0000"/>
                    </a:solidFill>
                    <a:latin typeface="Times New Roman" pitchFamily="18" charset="0"/>
                    <a:ea typeface="宋体" pitchFamily="2" charset="-122"/>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4947797" y="2151115"/>
                <a:ext cx="2983509" cy="530786"/>
              </a:xfrm>
              <a:prstGeom prst="rect">
                <a:avLst/>
              </a:prstGeom>
              <a:blipFill rotWithShape="1">
                <a:blip r:embed="rId7"/>
                <a:stretch>
                  <a:fillRect l="-3272" t="-2299" r="-2454" b="-195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19551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4"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1744657"/>
            <a:ext cx="3663182" cy="461665"/>
          </a:xfrm>
          <a:prstGeom prst="rect">
            <a:avLst/>
          </a:prstGeom>
          <a:noFill/>
        </p:spPr>
        <p:txBody>
          <a:bodyPr wrap="non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空气的成分及用途</a:t>
            </a:r>
            <a:endParaRPr lang="zh-CN" altLang="en-US" sz="2400" b="1" dirty="0">
              <a:solidFill>
                <a:schemeClr val="accent2"/>
              </a:solidFill>
              <a:latin typeface="Times New Roman" pitchFamily="18" charset="0"/>
              <a:ea typeface="黑体" pitchFamily="49" charset="-122"/>
            </a:endParaRP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605776052"/>
              </p:ext>
            </p:extLst>
          </p:nvPr>
        </p:nvGraphicFramePr>
        <p:xfrm>
          <a:off x="550982" y="2307923"/>
          <a:ext cx="11076572" cy="4235510"/>
        </p:xfrm>
        <a:graphic>
          <a:graphicData uri="http://schemas.openxmlformats.org/drawingml/2006/table">
            <a:tbl>
              <a:tblPr firstRow="1" bandRow="1">
                <a:tableStyleId>{5940675A-B579-460E-94D1-54222C63F5DA}</a:tableStyleId>
              </a:tblPr>
              <a:tblGrid>
                <a:gridCol w="2066049"/>
                <a:gridCol w="1799954"/>
                <a:gridCol w="7210569"/>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空气的成分</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体积分数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主要用途</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921165">
                <a:tc>
                  <a:txBody>
                    <a:bodyPr/>
                    <a:lstStyle/>
                    <a:p>
                      <a:pPr algn="ctr">
                        <a:lnSpc>
                          <a:spcPts val="2500"/>
                        </a:lnSpc>
                      </a:pPr>
                      <a:r>
                        <a:rPr lang="zh-CN" altLang="en-US" sz="2000" b="1" dirty="0" smtClean="0">
                          <a:latin typeface="Times New Roman" pitchFamily="18" charset="0"/>
                          <a:ea typeface="宋体" pitchFamily="2" charset="-122"/>
                          <a:cs typeface="Times New Roman" pitchFamily="18" charset="0"/>
                        </a:rPr>
                        <a:t>氮气</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25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约占</a:t>
                      </a:r>
                      <a:r>
                        <a:rPr lang="en-US" altLang="zh-CN" sz="2000" b="1" u="sng" kern="1200" baseline="0" dirty="0" smtClean="0">
                          <a:solidFill>
                            <a:schemeClr val="tx1"/>
                          </a:solidFill>
                          <a:effectLst/>
                          <a:latin typeface="Times New Roman" pitchFamily="18" charset="0"/>
                          <a:ea typeface="宋体" pitchFamily="2" charset="-122"/>
                          <a:cs typeface="Times New Roman" pitchFamily="18" charset="0"/>
                        </a:rPr>
                        <a:t>           </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lnSpc>
                          <a:spcPts val="25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1</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食品保护气</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化学性质不活泼</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en-US" sz="2000" b="1" kern="1200" baseline="0" dirty="0" smtClean="0">
                          <a:solidFill>
                            <a:schemeClr val="tx1"/>
                          </a:solidFill>
                          <a:effectLst/>
                          <a:latin typeface="Times New Roman" pitchFamily="18" charset="0"/>
                          <a:ea typeface="+mn-ea"/>
                          <a:cs typeface="Times New Roman" pitchFamily="18" charset="0"/>
                        </a:rPr>
                        <a:t>；（</a:t>
                      </a:r>
                      <a:r>
                        <a:rPr lang="en-US" altLang="zh-CN" sz="2000" b="1" kern="1200" baseline="0" dirty="0" smtClean="0">
                          <a:solidFill>
                            <a:schemeClr val="tx1"/>
                          </a:solidFill>
                          <a:effectLst/>
                          <a:latin typeface="Times New Roman" pitchFamily="18" charset="0"/>
                          <a:ea typeface="+mn-ea"/>
                          <a:cs typeface="Times New Roman" pitchFamily="18" charset="0"/>
                        </a:rPr>
                        <a:t>2</a:t>
                      </a:r>
                      <a:r>
                        <a:rPr lang="zh-CN" altLang="en-US" sz="2000" b="1" kern="1200" baseline="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制氮肥和硝</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3</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医疗上</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冷冻麻醉</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液氮制造低温环境</a:t>
                      </a:r>
                      <a:r>
                        <a:rPr lang="zh-CN" altLang="en-US" sz="2000" b="1" kern="1200" dirty="0" smtClean="0">
                          <a:solidFill>
                            <a:schemeClr val="tx1"/>
                          </a:solidFill>
                          <a:effectLst/>
                          <a:latin typeface="Times New Roman" pitchFamily="18" charset="0"/>
                          <a:ea typeface="+mn-ea"/>
                          <a:cs typeface="Times New Roman" pitchFamily="18" charset="0"/>
                        </a:rPr>
                        <a:t>）</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638068">
                <a:tc>
                  <a:txBody>
                    <a:bodyPr/>
                    <a:lstStyle/>
                    <a:p>
                      <a:pPr algn="ctr">
                        <a:lnSpc>
                          <a:spcPts val="2500"/>
                        </a:lnSpc>
                      </a:pPr>
                      <a:r>
                        <a:rPr lang="zh-CN" altLang="en-US" sz="2000" b="1" dirty="0" smtClean="0">
                          <a:latin typeface="Times New Roman" pitchFamily="18" charset="0"/>
                          <a:ea typeface="宋体" pitchFamily="2" charset="-122"/>
                          <a:cs typeface="Times New Roman" pitchFamily="18" charset="0"/>
                        </a:rPr>
                        <a:t>氧气</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ts val="25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约占</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lnSpc>
                          <a:spcPts val="25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1</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供给呼吸</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可用于医疗急救、潜水、航天</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2</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支持燃烧</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可用于炼钢、气焊、气割等</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015849">
                <a:tc>
                  <a:txBody>
                    <a:bodyPr/>
                    <a:lstStyle/>
                    <a:p>
                      <a:pPr algn="ctr">
                        <a:lnSpc>
                          <a:spcPts val="2500"/>
                        </a:lnSpc>
                      </a:pPr>
                      <a:r>
                        <a:rPr lang="zh-CN" altLang="en-US" sz="2000" b="1" dirty="0" smtClean="0">
                          <a:latin typeface="Times New Roman" pitchFamily="18" charset="0"/>
                          <a:ea typeface="宋体" pitchFamily="2" charset="-122"/>
                          <a:cs typeface="Times New Roman" pitchFamily="18" charset="0"/>
                        </a:rPr>
                        <a:t>稀有气体</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ts val="25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约占</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lnSpc>
                          <a:spcPts val="25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1)</a:t>
                      </a:r>
                      <a:r>
                        <a:rPr lang="zh-CN" altLang="zh-CN" sz="2000" b="1" kern="1200" dirty="0" smtClean="0">
                          <a:solidFill>
                            <a:schemeClr val="tx1"/>
                          </a:solidFill>
                          <a:effectLst/>
                          <a:latin typeface="Times New Roman" pitchFamily="18" charset="0"/>
                          <a:ea typeface="+mn-ea"/>
                          <a:cs typeface="Times New Roman" pitchFamily="18" charset="0"/>
                        </a:rPr>
                        <a:t>保护气</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化学性质很不活泼</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2</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通电时发出不同颜色的光</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可作霓虹灯填充气、电光源</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750277">
                <a:tc>
                  <a:txBody>
                    <a:bodyPr/>
                    <a:lstStyle/>
                    <a:p>
                      <a:pPr algn="ctr">
                        <a:lnSpc>
                          <a:spcPts val="2500"/>
                        </a:lnSpc>
                      </a:pPr>
                      <a:r>
                        <a:rPr lang="zh-CN" altLang="en-US" sz="2000" b="1" dirty="0" smtClean="0">
                          <a:latin typeface="Times New Roman" pitchFamily="18" charset="0"/>
                          <a:ea typeface="宋体" pitchFamily="2" charset="-122"/>
                          <a:cs typeface="Times New Roman" pitchFamily="18" charset="0"/>
                        </a:rPr>
                        <a:t>二氧化碳</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ts val="25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约占</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smtClean="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l">
                        <a:lnSpc>
                          <a:spcPts val="25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1</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灭火</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通常不燃烧也不助燃</a:t>
                      </a:r>
                      <a:r>
                        <a:rPr lang="en-US" altLang="zh-CN" sz="2000" b="1" kern="1200" dirty="0" smtClean="0">
                          <a:solidFill>
                            <a:schemeClr val="tx1"/>
                          </a:solidFill>
                          <a:effectLst/>
                          <a:latin typeface="Times New Roman" pitchFamily="18" charset="0"/>
                          <a:ea typeface="+mn-ea"/>
                          <a:cs typeface="Times New Roman" pitchFamily="18" charset="0"/>
                        </a:rPr>
                        <a:t>)</a:t>
                      </a: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2</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气体肥料</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光合作用</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zh-CN" sz="2000" b="1" kern="1200" dirty="0" smtClean="0">
                        <a:solidFill>
                          <a:schemeClr val="tx1"/>
                        </a:solidFill>
                        <a:effectLst/>
                        <a:latin typeface="宋体" pitchFamily="2" charset="-122"/>
                        <a:ea typeface="宋体" pitchFamily="2" charset="-122"/>
                        <a:cs typeface="Times New Roman" pitchFamily="18" charset="0"/>
                      </a:endParaRPr>
                    </a:p>
                    <a:p>
                      <a:pPr algn="l">
                        <a:lnSpc>
                          <a:spcPts val="2500"/>
                        </a:lnSpc>
                      </a:pPr>
                      <a:r>
                        <a:rPr lang="zh-CN" altLang="en-US" sz="2000" b="1" kern="1200" dirty="0" smtClean="0">
                          <a:solidFill>
                            <a:schemeClr val="tx1"/>
                          </a:solidFill>
                          <a:effectLst/>
                          <a:latin typeface="Times New Roman" pitchFamily="18" charset="0"/>
                          <a:ea typeface="+mn-ea"/>
                          <a:cs typeface="Times New Roman" pitchFamily="18" charset="0"/>
                        </a:rPr>
                        <a:t>（</a:t>
                      </a:r>
                      <a:r>
                        <a:rPr lang="en-US" altLang="zh-CN" sz="2000" b="1" kern="1200" dirty="0" smtClean="0">
                          <a:solidFill>
                            <a:schemeClr val="tx1"/>
                          </a:solidFill>
                          <a:effectLst/>
                          <a:latin typeface="Times New Roman" pitchFamily="18" charset="0"/>
                          <a:ea typeface="+mn-ea"/>
                          <a:cs typeface="Times New Roman" pitchFamily="18" charset="0"/>
                        </a:rPr>
                        <a:t>3</a:t>
                      </a:r>
                      <a:r>
                        <a:rPr lang="zh-CN" altLang="en-US" sz="2000" b="1" kern="1200" dirty="0" smtClean="0">
                          <a:solidFill>
                            <a:schemeClr val="tx1"/>
                          </a:solidFill>
                          <a:effectLst/>
                          <a:latin typeface="Times New Roman" pitchFamily="18" charset="0"/>
                          <a:ea typeface="+mn-ea"/>
                          <a:cs typeface="Times New Roman" pitchFamily="18" charset="0"/>
                        </a:rPr>
                        <a:t>）</a:t>
                      </a:r>
                      <a:r>
                        <a:rPr lang="zh-CN" altLang="zh-CN" sz="2000" b="1" kern="1200" dirty="0" smtClean="0">
                          <a:solidFill>
                            <a:schemeClr val="tx1"/>
                          </a:solidFill>
                          <a:effectLst/>
                          <a:latin typeface="Times New Roman" pitchFamily="18" charset="0"/>
                          <a:ea typeface="+mn-ea"/>
                          <a:cs typeface="Times New Roman" pitchFamily="18" charset="0"/>
                        </a:rPr>
                        <a:t>固态二氧化碳</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俗称干冰</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作制冷剂、人工降雨</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升华吸热</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en-US" sz="2000" b="1" dirty="0">
                        <a:latin typeface="宋体" pitchFamily="2" charset="-122"/>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334235">
                <a:tc>
                  <a:txBody>
                    <a:bodyPr/>
                    <a:lstStyle/>
                    <a:p>
                      <a:pPr algn="ctr">
                        <a:lnSpc>
                          <a:spcPts val="2500"/>
                        </a:lnSpc>
                      </a:pPr>
                      <a:r>
                        <a:rPr lang="zh-CN" altLang="en-US" sz="2000" b="1" dirty="0" smtClean="0">
                          <a:latin typeface="Times New Roman" pitchFamily="18" charset="0"/>
                          <a:ea typeface="宋体" pitchFamily="2" charset="-122"/>
                          <a:cs typeface="Times New Roman" pitchFamily="18" charset="0"/>
                        </a:rPr>
                        <a:t>其他气体和杂质</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ts val="25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约占</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r>
                        <a:rPr lang="en-US" altLang="zh-CN" sz="2000" b="1" kern="1200" dirty="0" smtClean="0">
                          <a:solidFill>
                            <a:schemeClr val="tx1"/>
                          </a:solidFill>
                          <a:effectLst/>
                          <a:latin typeface="Times New Roman" pitchFamily="18" charset="0"/>
                          <a:ea typeface="+mn-ea"/>
                          <a:cs typeface="Times New Roman" pitchFamily="18" charset="0"/>
                        </a:rPr>
                        <a:t>0.03  % </a:t>
                      </a:r>
                      <a:endParaRPr lang="zh-CN" altLang="en-US" sz="2000" b="1" kern="1200" dirty="0" smtClean="0">
                        <a:solidFill>
                          <a:schemeClr val="tx1"/>
                        </a:solidFill>
                        <a:effectLst/>
                        <a:latin typeface="Times New Roman" pitchFamily="18" charset="0"/>
                        <a:ea typeface="+mn-ea"/>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2500"/>
                        </a:lnSpc>
                      </a:pPr>
                      <a:r>
                        <a:rPr lang="zh-CN" altLang="zh-CN" sz="2000" b="1" kern="1200" dirty="0" smtClean="0">
                          <a:solidFill>
                            <a:schemeClr val="tx1"/>
                          </a:solidFill>
                          <a:effectLst/>
                          <a:latin typeface="Times New Roman" pitchFamily="18" charset="0"/>
                          <a:ea typeface="+mn-ea"/>
                          <a:cs typeface="Times New Roman" pitchFamily="18" charset="0"/>
                        </a:rPr>
                        <a:t>—</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p:sp>
        <p:nvSpPr>
          <p:cNvPr id="24" name="TextBox 23"/>
          <p:cNvSpPr txBox="1"/>
          <p:nvPr/>
        </p:nvSpPr>
        <p:spPr>
          <a:xfrm>
            <a:off x="3456171" y="2965430"/>
            <a:ext cx="444352" cy="400110"/>
          </a:xfrm>
          <a:prstGeom prst="rect">
            <a:avLst/>
          </a:prstGeom>
          <a:noFill/>
        </p:spPr>
        <p:txBody>
          <a:bodyPr wrap="none" rtlCol="0">
            <a:spAutoFit/>
          </a:bodyPr>
          <a:lstStyle/>
          <a:p>
            <a:r>
              <a:rPr lang="en-US" altLang="zh-CN" sz="2000" b="1" dirty="0" smtClean="0">
                <a:solidFill>
                  <a:srgbClr val="FF0000"/>
                </a:solidFill>
                <a:latin typeface="Times New Roman" pitchFamily="18" charset="0"/>
                <a:ea typeface="宋体" pitchFamily="2" charset="-122"/>
                <a:cs typeface="Times New Roman" pitchFamily="18" charset="0"/>
              </a:rPr>
              <a:t>78</a:t>
            </a:r>
            <a:endParaRPr lang="zh-CN" altLang="en-US" sz="2000" b="1" dirty="0">
              <a:solidFill>
                <a:srgbClr val="FF0000"/>
              </a:solidFill>
              <a:latin typeface="Times New Roman" pitchFamily="18" charset="0"/>
              <a:ea typeface="宋体" pitchFamily="2" charset="-122"/>
              <a:cs typeface="Times New Roman" pitchFamily="18" charset="0"/>
            </a:endParaRPr>
          </a:p>
        </p:txBody>
      </p:sp>
      <p:sp>
        <p:nvSpPr>
          <p:cNvPr id="35" name="TextBox 34"/>
          <p:cNvSpPr txBox="1"/>
          <p:nvPr/>
        </p:nvSpPr>
        <p:spPr>
          <a:xfrm>
            <a:off x="3456171" y="3798979"/>
            <a:ext cx="444352" cy="400110"/>
          </a:xfrm>
          <a:prstGeom prst="rect">
            <a:avLst/>
          </a:prstGeom>
          <a:noFill/>
        </p:spPr>
        <p:txBody>
          <a:bodyPr wrap="none" rtlCol="0">
            <a:spAutoFit/>
          </a:bodyPr>
          <a:lstStyle/>
          <a:p>
            <a:r>
              <a:rPr lang="en-US" altLang="zh-CN" sz="2000" b="1" dirty="0" smtClean="0">
                <a:solidFill>
                  <a:srgbClr val="FF0000"/>
                </a:solidFill>
                <a:latin typeface="Times New Roman" pitchFamily="18" charset="0"/>
                <a:ea typeface="宋体" pitchFamily="2" charset="-122"/>
                <a:cs typeface="Times New Roman" pitchFamily="18" charset="0"/>
              </a:rPr>
              <a:t>21</a:t>
            </a:r>
            <a:endParaRPr lang="zh-CN" altLang="en-US" sz="2000" b="1" dirty="0">
              <a:solidFill>
                <a:srgbClr val="FF0000"/>
              </a:solidFill>
              <a:latin typeface="Times New Roman" pitchFamily="18" charset="0"/>
              <a:ea typeface="宋体" pitchFamily="2" charset="-122"/>
              <a:cs typeface="Times New Roman" pitchFamily="18" charset="0"/>
            </a:endParaRPr>
          </a:p>
        </p:txBody>
      </p:sp>
      <p:sp>
        <p:nvSpPr>
          <p:cNvPr id="36" name="TextBox 35"/>
          <p:cNvSpPr txBox="1"/>
          <p:nvPr/>
        </p:nvSpPr>
        <p:spPr>
          <a:xfrm>
            <a:off x="3350304" y="4673222"/>
            <a:ext cx="633507" cy="400110"/>
          </a:xfrm>
          <a:prstGeom prst="rect">
            <a:avLst/>
          </a:prstGeom>
          <a:noFill/>
        </p:spPr>
        <p:txBody>
          <a:bodyPr wrap="none" rtlCol="0">
            <a:spAutoFit/>
          </a:bodyPr>
          <a:lstStyle/>
          <a:p>
            <a:r>
              <a:rPr lang="en-US" altLang="zh-CN" sz="2000" b="1" dirty="0" smtClean="0">
                <a:solidFill>
                  <a:srgbClr val="FF0000"/>
                </a:solidFill>
                <a:latin typeface="Times New Roman" pitchFamily="18" charset="0"/>
                <a:ea typeface="宋体" pitchFamily="2" charset="-122"/>
                <a:cs typeface="Times New Roman" pitchFamily="18" charset="0"/>
              </a:rPr>
              <a:t>0.94</a:t>
            </a:r>
            <a:endParaRPr lang="zh-CN" altLang="en-US" sz="2000" b="1" dirty="0">
              <a:solidFill>
                <a:srgbClr val="FF0000"/>
              </a:solidFill>
              <a:latin typeface="Times New Roman" pitchFamily="18" charset="0"/>
              <a:ea typeface="宋体" pitchFamily="2" charset="-122"/>
              <a:cs typeface="Times New Roman" pitchFamily="18" charset="0"/>
            </a:endParaRPr>
          </a:p>
        </p:txBody>
      </p:sp>
      <p:sp>
        <p:nvSpPr>
          <p:cNvPr id="37" name="TextBox 36"/>
          <p:cNvSpPr txBox="1"/>
          <p:nvPr/>
        </p:nvSpPr>
        <p:spPr>
          <a:xfrm>
            <a:off x="3325230" y="5547196"/>
            <a:ext cx="633507" cy="400110"/>
          </a:xfrm>
          <a:prstGeom prst="rect">
            <a:avLst/>
          </a:prstGeom>
          <a:noFill/>
        </p:spPr>
        <p:txBody>
          <a:bodyPr wrap="none" rtlCol="0">
            <a:spAutoFit/>
          </a:bodyPr>
          <a:lstStyle/>
          <a:p>
            <a:r>
              <a:rPr lang="en-US" altLang="zh-CN" sz="2000" b="1" dirty="0" smtClean="0">
                <a:solidFill>
                  <a:srgbClr val="FF0000"/>
                </a:solidFill>
                <a:latin typeface="Times New Roman" pitchFamily="18" charset="0"/>
                <a:ea typeface="宋体" pitchFamily="2" charset="-122"/>
                <a:cs typeface="Times New Roman" pitchFamily="18" charset="0"/>
              </a:rPr>
              <a:t>0.03</a:t>
            </a:r>
            <a:endParaRPr lang="zh-CN" altLang="en-US" sz="2000" b="1" dirty="0">
              <a:solidFill>
                <a:srgbClr val="FF0000"/>
              </a:solidFill>
              <a:latin typeface="Times New Roman" pitchFamily="18" charset="0"/>
              <a:ea typeface="宋体" pitchFamily="2" charset="-122"/>
              <a:cs typeface="Times New Roman" pitchFamily="18" charset="0"/>
            </a:endParaRPr>
          </a:p>
        </p:txBody>
      </p:sp>
      <p:sp>
        <p:nvSpPr>
          <p:cNvPr id="14" name="椭圆 7"/>
          <p:cNvSpPr>
            <a:spLocks noChangeAspect="1"/>
          </p:cNvSpPr>
          <p:nvPr>
            <p:custDataLst>
              <p:tags r:id="rId1"/>
            </p:custDataLst>
          </p:nvPr>
        </p:nvSpPr>
        <p:spPr>
          <a:xfrm>
            <a:off x="720000" y="105170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randombar(horizontal)">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randombar(horizontal)">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0000" y="2316778"/>
            <a:ext cx="10456000"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）空气</a:t>
            </a:r>
            <a:r>
              <a:rPr lang="zh-CN" altLang="en-US" sz="2400" b="1" dirty="0">
                <a:latin typeface="Times New Roman" pitchFamily="18" charset="0"/>
                <a:ea typeface="宋体" pitchFamily="2" charset="-122"/>
                <a:cs typeface="Times New Roman" pitchFamily="18" charset="0"/>
              </a:rPr>
              <a:t>中各成分含量表示的都是体积</a:t>
            </a:r>
            <a:r>
              <a:rPr lang="zh-CN" altLang="en-US" sz="2400" b="1" dirty="0" smtClean="0">
                <a:latin typeface="Times New Roman" pitchFamily="18" charset="0"/>
                <a:ea typeface="宋体" pitchFamily="2" charset="-122"/>
                <a:cs typeface="Times New Roman" pitchFamily="18" charset="0"/>
              </a:rPr>
              <a:t>分数，而</a:t>
            </a:r>
            <a:r>
              <a:rPr lang="zh-CN" altLang="en-US" sz="2400" b="1" dirty="0">
                <a:latin typeface="Times New Roman" pitchFamily="18" charset="0"/>
                <a:ea typeface="宋体" pitchFamily="2" charset="-122"/>
                <a:cs typeface="Times New Roman" pitchFamily="18" charset="0"/>
              </a:rPr>
              <a:t>不是质量分数。</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）空气</a:t>
            </a:r>
            <a:r>
              <a:rPr lang="zh-CN" altLang="en-US" sz="2400" b="1" dirty="0">
                <a:latin typeface="Times New Roman" pitchFamily="18" charset="0"/>
                <a:ea typeface="宋体" pitchFamily="2" charset="-122"/>
                <a:cs typeface="Times New Roman" pitchFamily="18" charset="0"/>
              </a:rPr>
              <a:t>是混合物</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其中各成分是相对稳定的。稀有气体可作霓虹灯填充气、</a:t>
            </a:r>
            <a:r>
              <a:rPr lang="zh-CN" altLang="en-US" sz="2400" b="1" dirty="0" smtClean="0">
                <a:latin typeface="Times New Roman" pitchFamily="18" charset="0"/>
                <a:ea typeface="宋体" pitchFamily="2" charset="-122"/>
                <a:cs typeface="Times New Roman" pitchFamily="18" charset="0"/>
              </a:rPr>
              <a:t>电光源，是</a:t>
            </a:r>
            <a:r>
              <a:rPr lang="zh-CN" altLang="en-US" sz="2400" b="1" dirty="0">
                <a:latin typeface="Times New Roman" pitchFamily="18" charset="0"/>
                <a:ea typeface="宋体" pitchFamily="2" charset="-122"/>
                <a:cs typeface="Times New Roman" pitchFamily="18" charset="0"/>
              </a:rPr>
              <a:t>因为通电时能发出不同颜色的</a:t>
            </a:r>
            <a:r>
              <a:rPr lang="zh-CN" altLang="en-US" sz="2400" b="1" dirty="0" smtClean="0">
                <a:latin typeface="Times New Roman" pitchFamily="18" charset="0"/>
                <a:ea typeface="宋体" pitchFamily="2" charset="-122"/>
                <a:cs typeface="Times New Roman" pitchFamily="18" charset="0"/>
              </a:rPr>
              <a:t>光，而</a:t>
            </a:r>
            <a:r>
              <a:rPr lang="zh-CN" altLang="en-US" sz="2400" b="1" dirty="0">
                <a:latin typeface="Times New Roman" pitchFamily="18" charset="0"/>
                <a:ea typeface="宋体" pitchFamily="2" charset="-122"/>
                <a:cs typeface="Times New Roman" pitchFamily="18" charset="0"/>
              </a:rPr>
              <a:t>不是由于化学性质稳定</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3000184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343464" y="1649110"/>
            <a:ext cx="11509867"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zh-CN" sz="2400" b="1" dirty="0">
                <a:latin typeface="Times New Roman" pitchFamily="18" charset="0"/>
                <a:ea typeface="宋体" pitchFamily="2" charset="-122"/>
                <a:cs typeface="Times New Roman" pitchFamily="18" charset="0"/>
              </a:rPr>
              <a:t>空气污染</a:t>
            </a:r>
            <a:r>
              <a:rPr lang="zh-CN" altLang="zh-CN" sz="2400" b="1" dirty="0" smtClean="0">
                <a:latin typeface="Times New Roman" pitchFamily="18" charset="0"/>
                <a:ea typeface="宋体" pitchFamily="2" charset="-122"/>
                <a:cs typeface="Times New Roman" pitchFamily="18" charset="0"/>
              </a:rPr>
              <a:t>物</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目前</a:t>
            </a:r>
            <a:r>
              <a:rPr lang="zh-CN" altLang="zh-CN" sz="2400" b="1" dirty="0">
                <a:latin typeface="Times New Roman" pitchFamily="18" charset="0"/>
                <a:ea typeface="宋体" pitchFamily="2" charset="-122"/>
                <a:cs typeface="Times New Roman" pitchFamily="18" charset="0"/>
              </a:rPr>
              <a:t>计入空气污染指数的项目</a:t>
            </a:r>
            <a:r>
              <a:rPr lang="zh-CN" altLang="zh-CN" sz="2400" b="1" dirty="0" smtClean="0">
                <a:latin typeface="Times New Roman" pitchFamily="18" charset="0"/>
                <a:ea typeface="宋体" pitchFamily="2" charset="-122"/>
                <a:cs typeface="Times New Roman" pitchFamily="18" charset="0"/>
              </a:rPr>
              <a:t>暂定为</a:t>
            </a:r>
            <a:r>
              <a:rPr lang="zh-CN" altLang="zh-CN" sz="2400" b="1" u="sng" dirty="0" smtClean="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可吸入颗粒物</a:t>
            </a:r>
            <a:r>
              <a:rPr lang="zh-CN" altLang="zh-CN" sz="2400" b="1" dirty="0" smtClean="0">
                <a:latin typeface="Times New Roman" pitchFamily="18" charset="0"/>
                <a:ea typeface="宋体" pitchFamily="2" charset="-122"/>
                <a:cs typeface="Times New Roman" pitchFamily="18" charset="0"/>
              </a:rPr>
              <a:t>和</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等</a:t>
            </a:r>
            <a:r>
              <a:rPr lang="zh-CN" altLang="zh-CN" sz="2400" b="1" dirty="0">
                <a:latin typeface="Times New Roman" pitchFamily="18" charset="0"/>
                <a:ea typeface="宋体" pitchFamily="2" charset="-122"/>
                <a:cs typeface="Times New Roman" pitchFamily="18" charset="0"/>
              </a:rPr>
              <a:t>。</a:t>
            </a:r>
            <a:r>
              <a:rPr lang="en-US" altLang="zh-CN" sz="2400" dirty="0">
                <a:latin typeface="Times New Roman" pitchFamily="18" charset="0"/>
                <a:cs typeface="Times New Roman" pitchFamily="18" charset="0"/>
              </a:rPr>
              <a:t> </a:t>
            </a:r>
            <a:endParaRPr lang="en-US" altLang="zh-CN" sz="2400"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空气污染物的来源及危害</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来源</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化石燃料</a:t>
            </a:r>
            <a:r>
              <a:rPr lang="zh-CN" altLang="zh-CN" sz="2400" b="1" dirty="0">
                <a:latin typeface="Times New Roman" pitchFamily="18" charset="0"/>
                <a:ea typeface="宋体" pitchFamily="2" charset="-122"/>
                <a:cs typeface="Times New Roman" pitchFamily="18" charset="0"/>
              </a:rPr>
              <a:t>的</a:t>
            </a:r>
            <a:r>
              <a:rPr lang="zh-CN" altLang="zh-CN" sz="2400" b="1" dirty="0" smtClean="0">
                <a:latin typeface="Times New Roman" pitchFamily="18" charset="0"/>
                <a:ea typeface="宋体" pitchFamily="2" charset="-122"/>
                <a:cs typeface="Times New Roman" pitchFamily="18" charset="0"/>
              </a:rPr>
              <a:t>燃烧</a:t>
            </a:r>
            <a:r>
              <a:rPr lang="en-US"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工厂</a:t>
            </a:r>
            <a:r>
              <a:rPr lang="zh-CN" altLang="zh-CN" sz="2400" b="1" dirty="0">
                <a:latin typeface="Times New Roman" pitchFamily="18" charset="0"/>
                <a:ea typeface="宋体" pitchFamily="2" charset="-122"/>
                <a:cs typeface="Times New Roman" pitchFamily="18" charset="0"/>
              </a:rPr>
              <a:t>排放的废气</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植被破坏引起的沙尘</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露天焚烧秸秆</a:t>
            </a:r>
            <a:r>
              <a:rPr lang="zh-CN" altLang="zh-CN" sz="2400" b="1" dirty="0" smtClean="0">
                <a:latin typeface="Times New Roman" pitchFamily="18" charset="0"/>
                <a:ea typeface="宋体" pitchFamily="2" charset="-122"/>
                <a:cs typeface="Times New Roman" pitchFamily="18" charset="0"/>
              </a:rPr>
              <a:t>和</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zh-CN" sz="2400" b="1" dirty="0" smtClean="0">
                <a:latin typeface="Times New Roman" pitchFamily="18" charset="0"/>
                <a:ea typeface="宋体" pitchFamily="2" charset="-122"/>
                <a:cs typeface="Times New Roman" pitchFamily="18" charset="0"/>
              </a:rPr>
              <a:t>垃圾</a:t>
            </a:r>
            <a:r>
              <a:rPr lang="zh-CN"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危害</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严重损害人体</a:t>
            </a:r>
            <a:r>
              <a:rPr lang="zh-CN" altLang="zh-CN" sz="2400" b="1" dirty="0" smtClean="0">
                <a:latin typeface="Times New Roman" pitchFamily="18" charset="0"/>
                <a:ea typeface="宋体" pitchFamily="2" charset="-122"/>
                <a:cs typeface="Times New Roman" pitchFamily="18" charset="0"/>
              </a:rPr>
              <a:t>健康</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影响</a:t>
            </a:r>
            <a:r>
              <a:rPr lang="zh-CN" altLang="zh-CN" sz="2400" b="1" dirty="0">
                <a:latin typeface="Times New Roman" pitchFamily="18" charset="0"/>
                <a:ea typeface="宋体" pitchFamily="2" charset="-122"/>
                <a:cs typeface="Times New Roman" pitchFamily="18" charset="0"/>
              </a:rPr>
              <a:t>农作物</a:t>
            </a:r>
            <a:r>
              <a:rPr lang="zh-CN" altLang="zh-CN" sz="2400" b="1" dirty="0" smtClean="0">
                <a:latin typeface="Times New Roman" pitchFamily="18" charset="0"/>
                <a:ea typeface="宋体" pitchFamily="2" charset="-122"/>
                <a:cs typeface="Times New Roman" pitchFamily="18" charset="0"/>
              </a:rPr>
              <a:t>生长</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破坏生态平衡</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其</a:t>
            </a:r>
            <a:r>
              <a:rPr lang="zh-CN" altLang="en-US" sz="2400" b="1" dirty="0" smtClean="0">
                <a:latin typeface="Times New Roman" pitchFamily="18" charset="0"/>
                <a:ea typeface="宋体" pitchFamily="2" charset="-122"/>
                <a:cs typeface="Times New Roman" pitchFamily="18" charset="0"/>
              </a:rPr>
              <a:t>中</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、臭氧层破坏和</a:t>
            </a:r>
            <a:r>
              <a:rPr lang="en-US" altLang="zh-CN" sz="2400" b="1" dirty="0">
                <a:latin typeface="Times New Roman" pitchFamily="18" charset="0"/>
                <a:ea typeface="宋体" pitchFamily="2" charset="-122"/>
                <a:cs typeface="Times New Roman" pitchFamily="18" charset="0"/>
              </a:rPr>
              <a:t>SO</a:t>
            </a:r>
            <a:r>
              <a:rPr lang="en-US" altLang="zh-CN" sz="2400" b="1" baseline="-25000"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NO</a:t>
            </a:r>
            <a:r>
              <a:rPr lang="en-US" altLang="zh-CN" sz="2400" b="1" baseline="-25000" dirty="0">
                <a:latin typeface="Times New Roman" pitchFamily="18" charset="0"/>
                <a:ea typeface="宋体" pitchFamily="2" charset="-122"/>
                <a:cs typeface="Times New Roman" pitchFamily="18" charset="0"/>
              </a:rPr>
              <a:t>2</a:t>
            </a:r>
            <a:r>
              <a:rPr lang="zh-CN" altLang="zh-CN" sz="2400" b="1" dirty="0">
                <a:latin typeface="Times New Roman" pitchFamily="18" charset="0"/>
                <a:ea typeface="宋体" pitchFamily="2" charset="-122"/>
                <a:cs typeface="Times New Roman" pitchFamily="18" charset="0"/>
              </a:rPr>
              <a:t>形成</a:t>
            </a:r>
            <a:r>
              <a:rPr lang="zh-CN" altLang="zh-CN" sz="2400" b="1" dirty="0" smtClean="0">
                <a:latin typeface="Times New Roman" pitchFamily="18" charset="0"/>
                <a:ea typeface="宋体" pitchFamily="2" charset="-122"/>
                <a:cs typeface="Times New Roman" pitchFamily="18" charset="0"/>
              </a:rPr>
              <a:t>的</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等都与空气污染有关。</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3.</a:t>
            </a:r>
            <a:r>
              <a:rPr lang="zh-CN" altLang="zh-CN" sz="2400" b="1" dirty="0">
                <a:latin typeface="Times New Roman" pitchFamily="18" charset="0"/>
                <a:ea typeface="宋体" pitchFamily="2" charset="-122"/>
                <a:cs typeface="Times New Roman" pitchFamily="18" charset="0"/>
              </a:rPr>
              <a:t>空气污染的防治措施</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加强大气质量</a:t>
            </a:r>
            <a:r>
              <a:rPr lang="zh-CN" altLang="zh-CN" sz="2400" b="1" dirty="0" smtClean="0">
                <a:latin typeface="Times New Roman" pitchFamily="18" charset="0"/>
                <a:ea typeface="宋体" pitchFamily="2" charset="-122"/>
                <a:cs typeface="Times New Roman" pitchFamily="18" charset="0"/>
              </a:rPr>
              <a:t>监测</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改善</a:t>
            </a:r>
            <a:r>
              <a:rPr lang="zh-CN" altLang="zh-CN" sz="2400" b="1" dirty="0">
                <a:latin typeface="Times New Roman" pitchFamily="18" charset="0"/>
                <a:ea typeface="宋体" pitchFamily="2" charset="-122"/>
                <a:cs typeface="Times New Roman" pitchFamily="18" charset="0"/>
              </a:rPr>
              <a:t>环境</a:t>
            </a:r>
            <a:r>
              <a:rPr lang="zh-CN" altLang="zh-CN" sz="2400" b="1" dirty="0" smtClean="0">
                <a:latin typeface="Times New Roman" pitchFamily="18" charset="0"/>
                <a:ea typeface="宋体" pitchFamily="2" charset="-122"/>
                <a:cs typeface="Times New Roman" pitchFamily="18" charset="0"/>
              </a:rPr>
              <a:t>状况</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使用</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积极</a:t>
            </a:r>
            <a:r>
              <a:rPr lang="zh-CN" altLang="zh-CN" sz="2400" b="1" dirty="0">
                <a:latin typeface="Times New Roman" pitchFamily="18" charset="0"/>
                <a:ea typeface="宋体" pitchFamily="2" charset="-122"/>
                <a:cs typeface="Times New Roman" pitchFamily="18" charset="0"/>
              </a:rPr>
              <a:t>植树、造林、种草等</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以保护空气。</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925675" y="1718954"/>
            <a:ext cx="2811988"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一氧化碳（或</a:t>
            </a:r>
            <a:r>
              <a:rPr lang="en-US" altLang="zh-CN" sz="2400" b="1" dirty="0" smtClean="0">
                <a:solidFill>
                  <a:srgbClr val="FF0000"/>
                </a:solidFill>
                <a:latin typeface="Times New Roman" pitchFamily="18" charset="0"/>
                <a:ea typeface="宋体" pitchFamily="2" charset="-122"/>
                <a:cs typeface="Times New Roman" pitchFamily="18" charset="0"/>
              </a:rPr>
              <a:t>CO</a:t>
            </a:r>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519291" y="2248353"/>
            <a:ext cx="2863284"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二氧化硫（或</a:t>
            </a:r>
            <a:r>
              <a:rPr lang="en-US" altLang="zh-CN" sz="2400" b="1" dirty="0">
                <a:solidFill>
                  <a:srgbClr val="FF0000"/>
                </a:solidFill>
                <a:latin typeface="Times New Roman" pitchFamily="18" charset="0"/>
                <a:ea typeface="宋体" pitchFamily="2" charset="-122"/>
                <a:cs typeface="Times New Roman" pitchFamily="18" charset="0"/>
              </a:rPr>
              <a:t>SO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4" name="TextBox 13"/>
          <p:cNvSpPr txBox="1"/>
          <p:nvPr/>
        </p:nvSpPr>
        <p:spPr>
          <a:xfrm>
            <a:off x="3746886" y="2230181"/>
            <a:ext cx="2914580"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二氧化氮（或</a:t>
            </a:r>
            <a:r>
              <a:rPr lang="en-US" altLang="zh-CN" sz="2400" b="1" dirty="0">
                <a:solidFill>
                  <a:srgbClr val="FF0000"/>
                </a:solidFill>
                <a:latin typeface="Times New Roman" pitchFamily="18" charset="0"/>
                <a:ea typeface="宋体" pitchFamily="2" charset="-122"/>
                <a:cs typeface="Times New Roman" pitchFamily="18" charset="0"/>
              </a:rPr>
              <a:t>NO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5" name="TextBox 14"/>
          <p:cNvSpPr txBox="1"/>
          <p:nvPr/>
        </p:nvSpPr>
        <p:spPr>
          <a:xfrm>
            <a:off x="9015577" y="2261585"/>
            <a:ext cx="2073003"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臭氧（或</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3</a:t>
            </a:r>
            <a:r>
              <a:rPr lang="zh-CN" altLang="en-US" sz="2400" b="1" dirty="0" smtClean="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6" name="TextBox 15"/>
          <p:cNvSpPr txBox="1"/>
          <p:nvPr/>
        </p:nvSpPr>
        <p:spPr>
          <a:xfrm>
            <a:off x="9831685" y="4435910"/>
            <a:ext cx="2040943"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全球气候变暖</a:t>
            </a:r>
            <a:endParaRPr lang="zh-CN" altLang="en-US" sz="2400" b="1" dirty="0">
              <a:solidFill>
                <a:srgbClr val="FF0000"/>
              </a:solidFill>
              <a:latin typeface="宋体" pitchFamily="2" charset="-122"/>
              <a:ea typeface="宋体" pitchFamily="2" charset="-122"/>
            </a:endParaRPr>
          </a:p>
        </p:txBody>
      </p:sp>
      <p:sp>
        <p:nvSpPr>
          <p:cNvPr id="17" name="TextBox 16"/>
          <p:cNvSpPr txBox="1"/>
          <p:nvPr/>
        </p:nvSpPr>
        <p:spPr>
          <a:xfrm>
            <a:off x="4802463" y="4992161"/>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酸雨</a:t>
            </a:r>
            <a:endParaRPr lang="zh-CN" altLang="en-US" sz="2400" b="1" dirty="0">
              <a:solidFill>
                <a:srgbClr val="FF0000"/>
              </a:solidFill>
              <a:latin typeface="宋体" pitchFamily="2" charset="-122"/>
              <a:ea typeface="宋体" pitchFamily="2" charset="-122"/>
            </a:endParaRPr>
          </a:p>
        </p:txBody>
      </p:sp>
      <p:sp>
        <p:nvSpPr>
          <p:cNvPr id="18" name="TextBox 17"/>
          <p:cNvSpPr txBox="1"/>
          <p:nvPr/>
        </p:nvSpPr>
        <p:spPr>
          <a:xfrm>
            <a:off x="9112275" y="5538421"/>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清洁能源</a:t>
            </a:r>
            <a:endParaRPr lang="zh-CN" altLang="en-US" sz="2400" b="1" dirty="0">
              <a:solidFill>
                <a:srgbClr val="FF0000"/>
              </a:solidFill>
              <a:latin typeface="宋体" pitchFamily="2" charset="-122"/>
              <a:ea typeface="宋体" pitchFamily="2" charset="-122"/>
            </a:endParaRPr>
          </a:p>
        </p:txBody>
      </p:sp>
      <p:sp>
        <p:nvSpPr>
          <p:cNvPr id="19" name="TextBox 18"/>
          <p:cNvSpPr txBox="1"/>
          <p:nvPr/>
        </p:nvSpPr>
        <p:spPr>
          <a:xfrm>
            <a:off x="519291" y="1071301"/>
            <a:ext cx="4484179"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空气</a:t>
            </a:r>
            <a:r>
              <a:rPr lang="zh-CN" altLang="en-US" sz="2400" b="1" dirty="0">
                <a:solidFill>
                  <a:schemeClr val="accent2"/>
                </a:solidFill>
                <a:latin typeface="Times New Roman" pitchFamily="18" charset="0"/>
                <a:ea typeface="黑体" pitchFamily="49" charset="-122"/>
              </a:rPr>
              <a:t>的污染及防治</a:t>
            </a: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空气的成分及其用途</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324118"/>
            <a:ext cx="11128375"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2018·</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下列</a:t>
            </a:r>
            <a:r>
              <a:rPr lang="zh-CN" altLang="zh-CN" sz="2400" b="1" dirty="0">
                <a:latin typeface="Times New Roman" pitchFamily="18" charset="0"/>
                <a:ea typeface="宋体" pitchFamily="2" charset="-122"/>
              </a:rPr>
              <a:t>有关空气成分的说法不正确的</a:t>
            </a:r>
            <a:r>
              <a:rPr lang="zh-CN" altLang="zh-CN" sz="2400" b="1" dirty="0" smtClean="0">
                <a:latin typeface="Times New Roman" pitchFamily="18" charset="0"/>
                <a:ea typeface="宋体" pitchFamily="2" charset="-122"/>
              </a:rPr>
              <a:t>是</a:t>
            </a:r>
            <a:r>
              <a:rPr lang="zh-CN" altLang="en-US" sz="2400" b="1" dirty="0" smtClean="0">
                <a:latin typeface="Times New Roman" pitchFamily="18" charset="0"/>
                <a:ea typeface="宋体" pitchFamily="2" charset="-122"/>
              </a:rPr>
              <a:t>（</a:t>
            </a:r>
            <a:r>
              <a:rPr lang="zh-CN" altLang="zh-CN" sz="2400" b="1" dirty="0">
                <a:latin typeface="Times New Roman" pitchFamily="18" charset="0"/>
                <a:ea typeface="宋体" pitchFamily="2" charset="-122"/>
              </a:rPr>
              <a:t>　</a:t>
            </a:r>
            <a:r>
              <a:rPr lang="zh-CN" altLang="zh-CN" sz="2400" b="1" dirty="0" smtClean="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r>
              <a:rPr lang="en-US" altLang="zh-CN" sz="2400" b="1" dirty="0">
                <a:latin typeface="Times New Roman" pitchFamily="18" charset="0"/>
                <a:ea typeface="宋体" pitchFamily="2" charset="-122"/>
              </a:rPr>
              <a:t>A.</a:t>
            </a:r>
            <a:r>
              <a:rPr lang="zh-CN" altLang="zh-CN" sz="2400" b="1" dirty="0">
                <a:latin typeface="Times New Roman" pitchFamily="18" charset="0"/>
                <a:ea typeface="宋体" pitchFamily="2" charset="-122"/>
              </a:rPr>
              <a:t>稀有气体可用于制作霓虹灯</a:t>
            </a:r>
          </a:p>
          <a:p>
            <a:pPr>
              <a:lnSpc>
                <a:spcPct val="150000"/>
              </a:lnSpc>
            </a:pPr>
            <a:r>
              <a:rPr lang="en-US" altLang="zh-CN" sz="2400" b="1" dirty="0">
                <a:latin typeface="Times New Roman" pitchFamily="18" charset="0"/>
                <a:ea typeface="宋体" pitchFamily="2" charset="-122"/>
              </a:rPr>
              <a:t>B.</a:t>
            </a:r>
            <a:r>
              <a:rPr lang="zh-CN" altLang="zh-CN" sz="2400" b="1" dirty="0">
                <a:latin typeface="Times New Roman" pitchFamily="18" charset="0"/>
                <a:ea typeface="宋体" pitchFamily="2" charset="-122"/>
              </a:rPr>
              <a:t>氮气充入食品包装中可以防腐</a:t>
            </a:r>
          </a:p>
          <a:p>
            <a:pPr>
              <a:lnSpc>
                <a:spcPct val="150000"/>
              </a:lnSpc>
            </a:pPr>
            <a:r>
              <a:rPr lang="en-US" altLang="zh-CN" sz="2400" b="1" dirty="0">
                <a:latin typeface="Times New Roman" pitchFamily="18" charset="0"/>
                <a:ea typeface="宋体" pitchFamily="2" charset="-122"/>
              </a:rPr>
              <a:t>C.</a:t>
            </a:r>
            <a:r>
              <a:rPr lang="zh-CN" altLang="zh-CN" sz="2400" b="1" dirty="0">
                <a:latin typeface="Times New Roman" pitchFamily="18" charset="0"/>
                <a:ea typeface="宋体" pitchFamily="2" charset="-122"/>
              </a:rPr>
              <a:t>二氧化碳是一种空气污染物</a:t>
            </a:r>
          </a:p>
          <a:p>
            <a:pPr>
              <a:lnSpc>
                <a:spcPct val="150000"/>
              </a:lnSpc>
            </a:pPr>
            <a:r>
              <a:rPr lang="en-US" altLang="zh-CN" sz="2400" b="1" dirty="0">
                <a:latin typeface="Times New Roman" pitchFamily="18" charset="0"/>
                <a:ea typeface="宋体" pitchFamily="2" charset="-122"/>
              </a:rPr>
              <a:t>D.</a:t>
            </a:r>
            <a:r>
              <a:rPr lang="zh-CN" altLang="zh-CN" sz="2400" b="1" dirty="0">
                <a:latin typeface="Times New Roman" pitchFamily="18" charset="0"/>
                <a:ea typeface="宋体" pitchFamily="2" charset="-122"/>
              </a:rPr>
              <a:t>氧气主要来源于植物的</a:t>
            </a:r>
            <a:r>
              <a:rPr lang="zh-CN" altLang="zh-CN" sz="2400" b="1" dirty="0" smtClean="0">
                <a:latin typeface="Times New Roman" pitchFamily="18" charset="0"/>
                <a:ea typeface="宋体" pitchFamily="2" charset="-122"/>
              </a:rPr>
              <a:t>光合作用</a:t>
            </a:r>
            <a:endParaRPr lang="zh-CN" altLang="zh-CN" sz="2400" b="1" dirty="0">
              <a:latin typeface="Times New Roman" pitchFamily="18" charset="0"/>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772709" y="3306725"/>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9999" y="2089177"/>
            <a:ext cx="10749511" cy="3416320"/>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二氧化碳是空气的一种重要的</a:t>
            </a:r>
            <a:r>
              <a:rPr lang="zh-CN" altLang="zh-CN" sz="2400" b="1" dirty="0" smtClean="0">
                <a:latin typeface="Times New Roman" pitchFamily="18" charset="0"/>
                <a:ea typeface="宋体" pitchFamily="2" charset="-122"/>
                <a:cs typeface="Times New Roman" pitchFamily="18" charset="0"/>
              </a:rPr>
              <a:t>成分</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无毒</a:t>
            </a:r>
            <a:r>
              <a:rPr lang="zh-CN" altLang="zh-CN" sz="2400" b="1" dirty="0">
                <a:latin typeface="Times New Roman" pitchFamily="18" charset="0"/>
                <a:ea typeface="宋体" pitchFamily="2" charset="-122"/>
                <a:cs typeface="Times New Roman" pitchFamily="18" charset="0"/>
              </a:rPr>
              <a:t>、不属于空气污染</a:t>
            </a:r>
            <a:r>
              <a:rPr lang="zh-CN" altLang="zh-CN" sz="2400" b="1" dirty="0" smtClean="0">
                <a:latin typeface="Times New Roman" pitchFamily="18" charset="0"/>
                <a:ea typeface="宋体" pitchFamily="2" charset="-122"/>
                <a:cs typeface="Times New Roman" pitchFamily="18" charset="0"/>
              </a:rPr>
              <a:t>物</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但是</a:t>
            </a:r>
            <a:r>
              <a:rPr lang="zh-CN" altLang="zh-CN" sz="2400" b="1" dirty="0">
                <a:latin typeface="Times New Roman" pitchFamily="18" charset="0"/>
                <a:ea typeface="宋体" pitchFamily="2" charset="-122"/>
                <a:cs typeface="Times New Roman" pitchFamily="18" charset="0"/>
              </a:rPr>
              <a:t>二氧化碳含量的增多会造成温室效应。</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可</a:t>
            </a:r>
            <a:r>
              <a:rPr lang="zh-CN" altLang="zh-CN" sz="2400" b="1" dirty="0">
                <a:latin typeface="Times New Roman" pitchFamily="18" charset="0"/>
                <a:ea typeface="宋体" pitchFamily="2" charset="-122"/>
                <a:cs typeface="Times New Roman" pitchFamily="18" charset="0"/>
              </a:rPr>
              <a:t>吸入颗粒</a:t>
            </a:r>
            <a:r>
              <a:rPr lang="zh-CN" altLang="zh-CN" sz="2400" b="1" dirty="0" smtClean="0">
                <a:latin typeface="Times New Roman" pitchFamily="18" charset="0"/>
                <a:ea typeface="宋体" pitchFamily="2" charset="-122"/>
                <a:cs typeface="Times New Roman" pitchFamily="18" charset="0"/>
              </a:rPr>
              <a:t>物</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微粒</a:t>
            </a:r>
            <a:r>
              <a:rPr lang="zh-CN" altLang="zh-CN" sz="2400" b="1" dirty="0">
                <a:latin typeface="Times New Roman" pitchFamily="18" charset="0"/>
                <a:ea typeface="宋体" pitchFamily="2" charset="-122"/>
                <a:cs typeface="Times New Roman" pitchFamily="18" charset="0"/>
              </a:rPr>
              <a:t>直径</a:t>
            </a:r>
            <a:r>
              <a:rPr lang="zh-CN" altLang="zh-CN" sz="2400" b="1" dirty="0" smtClean="0">
                <a:latin typeface="Times New Roman" pitchFamily="18" charset="0"/>
                <a:ea typeface="宋体" pitchFamily="2" charset="-122"/>
                <a:cs typeface="Times New Roman" pitchFamily="18" charset="0"/>
              </a:rPr>
              <a:t>在</a:t>
            </a:r>
            <a:r>
              <a:rPr lang="en-US" altLang="zh-CN" sz="2400" b="1" dirty="0" smtClean="0">
                <a:latin typeface="Times New Roman" pitchFamily="18" charset="0"/>
                <a:ea typeface="宋体" pitchFamily="2" charset="-122"/>
                <a:cs typeface="Times New Roman" pitchFamily="18" charset="0"/>
              </a:rPr>
              <a:t> 10 </a:t>
            </a:r>
            <a:r>
              <a:rPr lang="zh-CN" altLang="zh-CN" sz="2400" b="1" dirty="0" smtClean="0">
                <a:latin typeface="Times New Roman" pitchFamily="18" charset="0"/>
                <a:ea typeface="宋体" pitchFamily="2" charset="-122"/>
                <a:cs typeface="Times New Roman" pitchFamily="18" charset="0"/>
              </a:rPr>
              <a:t>微米</a:t>
            </a:r>
            <a:r>
              <a:rPr lang="zh-CN" altLang="zh-CN" sz="2400" b="1" dirty="0">
                <a:latin typeface="Times New Roman" pitchFamily="18" charset="0"/>
                <a:ea typeface="宋体" pitchFamily="2" charset="-122"/>
                <a:cs typeface="Times New Roman" pitchFamily="18" charset="0"/>
              </a:rPr>
              <a:t>以下的颗粒</a:t>
            </a:r>
            <a:r>
              <a:rPr lang="zh-CN" altLang="zh-CN" sz="2400" b="1" dirty="0" smtClean="0">
                <a:latin typeface="Times New Roman" pitchFamily="18" charset="0"/>
                <a:ea typeface="宋体" pitchFamily="2" charset="-122"/>
                <a:cs typeface="Times New Roman" pitchFamily="18" charset="0"/>
              </a:rPr>
              <a:t>物</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称</a:t>
            </a:r>
            <a:r>
              <a:rPr lang="en-US" altLang="zh-CN" sz="2400" b="1" dirty="0">
                <a:latin typeface="Times New Roman" pitchFamily="18" charset="0"/>
                <a:ea typeface="宋体" pitchFamily="2" charset="-122"/>
                <a:cs typeface="Times New Roman" pitchFamily="18" charset="0"/>
              </a:rPr>
              <a:t>PM</a:t>
            </a:r>
            <a:r>
              <a:rPr lang="en-US" altLang="zh-CN" sz="2400" b="1" baseline="-25000" dirty="0">
                <a:latin typeface="Times New Roman" pitchFamily="18" charset="0"/>
                <a:ea typeface="宋体" pitchFamily="2" charset="-122"/>
                <a:cs typeface="Times New Roman" pitchFamily="18" charset="0"/>
              </a:rPr>
              <a:t>10</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又称</a:t>
            </a:r>
            <a:r>
              <a:rPr lang="zh-CN" altLang="zh-CN" sz="2400" b="1" dirty="0" smtClean="0">
                <a:latin typeface="Times New Roman" pitchFamily="18" charset="0"/>
                <a:ea typeface="宋体" pitchFamily="2" charset="-122"/>
                <a:cs typeface="Times New Roman" pitchFamily="18" charset="0"/>
              </a:rPr>
              <a:t>飘尘</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我国</a:t>
            </a:r>
            <a:r>
              <a:rPr lang="zh-CN" altLang="zh-CN" sz="2400" b="1" dirty="0">
                <a:latin typeface="Times New Roman" pitchFamily="18" charset="0"/>
                <a:ea typeface="宋体" pitchFamily="2" charset="-122"/>
                <a:cs typeface="Times New Roman" pitchFamily="18" charset="0"/>
              </a:rPr>
              <a:t>修订的《环境空气质量标准》增加</a:t>
            </a:r>
            <a:r>
              <a:rPr lang="zh-CN" altLang="zh-CN" sz="2400" b="1" dirty="0" smtClean="0">
                <a:latin typeface="Times New Roman" pitchFamily="18" charset="0"/>
                <a:ea typeface="宋体" pitchFamily="2" charset="-122"/>
                <a:cs typeface="Times New Roman" pitchFamily="18" charset="0"/>
              </a:rPr>
              <a:t>了</a:t>
            </a:r>
            <a:r>
              <a:rPr lang="en-US" altLang="zh-CN" sz="2400" b="1" dirty="0" smtClean="0">
                <a:latin typeface="Times New Roman" pitchFamily="18" charset="0"/>
                <a:ea typeface="宋体" pitchFamily="2" charset="-122"/>
                <a:cs typeface="Times New Roman" pitchFamily="18" charset="0"/>
              </a:rPr>
              <a:t> PM</a:t>
            </a:r>
            <a:r>
              <a:rPr lang="en-US" altLang="zh-CN" sz="2400" b="1" baseline="-25000" dirty="0" smtClean="0">
                <a:latin typeface="Times New Roman" pitchFamily="18" charset="0"/>
                <a:ea typeface="宋体" pitchFamily="2" charset="-122"/>
                <a:cs typeface="Times New Roman" pitchFamily="18" charset="0"/>
              </a:rPr>
              <a:t>2.5 </a:t>
            </a:r>
            <a:r>
              <a:rPr lang="zh-CN" altLang="zh-CN" sz="2400" b="1" dirty="0" smtClean="0">
                <a:latin typeface="Times New Roman" pitchFamily="18" charset="0"/>
                <a:ea typeface="宋体" pitchFamily="2" charset="-122"/>
                <a:cs typeface="Times New Roman" pitchFamily="18" charset="0"/>
              </a:rPr>
              <a:t>浓度</a:t>
            </a:r>
            <a:r>
              <a:rPr lang="zh-CN" altLang="zh-CN" sz="2400" b="1" dirty="0">
                <a:latin typeface="Times New Roman" pitchFamily="18" charset="0"/>
                <a:ea typeface="宋体" pitchFamily="2" charset="-122"/>
                <a:cs typeface="Times New Roman" pitchFamily="18" charset="0"/>
              </a:rPr>
              <a:t>检测指标。</a:t>
            </a:r>
            <a:r>
              <a:rPr lang="en-US" altLang="zh-CN" sz="2400" b="1" dirty="0">
                <a:latin typeface="Times New Roman" pitchFamily="18" charset="0"/>
                <a:ea typeface="宋体" pitchFamily="2" charset="-122"/>
                <a:cs typeface="Times New Roman" pitchFamily="18" charset="0"/>
              </a:rPr>
              <a:t>PM</a:t>
            </a:r>
            <a:r>
              <a:rPr lang="en-US" altLang="zh-CN" sz="2400" b="1" baseline="-25000" dirty="0">
                <a:latin typeface="Times New Roman" pitchFamily="18" charset="0"/>
                <a:ea typeface="宋体" pitchFamily="2" charset="-122"/>
                <a:cs typeface="Times New Roman" pitchFamily="18" charset="0"/>
              </a:rPr>
              <a:t>2.5</a:t>
            </a:r>
            <a:r>
              <a:rPr lang="zh-CN" altLang="zh-CN" sz="2400" b="1" dirty="0">
                <a:latin typeface="Times New Roman" pitchFamily="18" charset="0"/>
                <a:ea typeface="宋体" pitchFamily="2" charset="-122"/>
                <a:cs typeface="Times New Roman" pitchFamily="18" charset="0"/>
              </a:rPr>
              <a:t>是指大气中微粒直径在</a:t>
            </a:r>
            <a:r>
              <a:rPr lang="en-US" altLang="zh-CN" sz="2400" b="1" dirty="0">
                <a:latin typeface="Times New Roman" pitchFamily="18" charset="0"/>
                <a:ea typeface="宋体" pitchFamily="2" charset="-122"/>
                <a:cs typeface="Times New Roman" pitchFamily="18" charset="0"/>
              </a:rPr>
              <a:t>2.5</a:t>
            </a:r>
            <a:r>
              <a:rPr lang="zh-CN" altLang="zh-CN" sz="2400" b="1" dirty="0">
                <a:latin typeface="Times New Roman" pitchFamily="18" charset="0"/>
                <a:ea typeface="宋体" pitchFamily="2" charset="-122"/>
                <a:cs typeface="Times New Roman" pitchFamily="18" charset="0"/>
              </a:rPr>
              <a:t>微米以下的颗粒</a:t>
            </a:r>
            <a:r>
              <a:rPr lang="zh-CN" altLang="zh-CN" sz="2400" b="1" dirty="0" smtClean="0">
                <a:latin typeface="Times New Roman" pitchFamily="18" charset="0"/>
                <a:ea typeface="宋体" pitchFamily="2" charset="-122"/>
                <a:cs typeface="Times New Roman" pitchFamily="18" charset="0"/>
              </a:rPr>
              <a:t>物</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也</a:t>
            </a:r>
            <a:r>
              <a:rPr lang="zh-CN" altLang="zh-CN" sz="2400" b="1" dirty="0">
                <a:latin typeface="Times New Roman" pitchFamily="18" charset="0"/>
                <a:ea typeface="宋体" pitchFamily="2" charset="-122"/>
                <a:cs typeface="Times New Roman" pitchFamily="18" charset="0"/>
              </a:rPr>
              <a:t>称为细颗粒物</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000" y="1811085"/>
            <a:ext cx="9832621" cy="1754326"/>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3  </a:t>
            </a:r>
            <a:r>
              <a:rPr lang="zh-CN" altLang="en-US" sz="2400" b="1" dirty="0" smtClean="0">
                <a:solidFill>
                  <a:schemeClr val="accent2"/>
                </a:solidFill>
                <a:latin typeface="Times New Roman" pitchFamily="18" charset="0"/>
                <a:ea typeface="黑体" pitchFamily="49" charset="-122"/>
              </a:rPr>
              <a:t>空气</a:t>
            </a:r>
            <a:r>
              <a:rPr lang="zh-CN" altLang="en-US" sz="2400" b="1" dirty="0">
                <a:solidFill>
                  <a:schemeClr val="accent2"/>
                </a:solidFill>
                <a:latin typeface="Times New Roman" pitchFamily="18" charset="0"/>
                <a:ea typeface="黑体" pitchFamily="49" charset="-122"/>
              </a:rPr>
              <a:t>中氧气含量的</a:t>
            </a:r>
            <a:r>
              <a:rPr lang="zh-CN" altLang="en-US" sz="2400" b="1" dirty="0" smtClean="0">
                <a:solidFill>
                  <a:schemeClr val="accent2"/>
                </a:solidFill>
                <a:latin typeface="Times New Roman" pitchFamily="18" charset="0"/>
                <a:ea typeface="黑体" pitchFamily="49" charset="-122"/>
              </a:rPr>
              <a:t>测定（</a:t>
            </a:r>
            <a:r>
              <a:rPr lang="zh-CN" altLang="en-US" sz="2400" b="1" dirty="0">
                <a:solidFill>
                  <a:schemeClr val="accent2"/>
                </a:solidFill>
                <a:latin typeface="Times New Roman" pitchFamily="18" charset="0"/>
                <a:ea typeface="黑体" pitchFamily="49" charset="-122"/>
              </a:rPr>
              <a:t>详见“中考实验剖析”</a:t>
            </a:r>
            <a:r>
              <a:rPr lang="zh-CN" altLang="en-US" sz="2400" b="1" dirty="0" smtClean="0">
                <a:solidFill>
                  <a:schemeClr val="accent2"/>
                </a:solidFill>
                <a:latin typeface="Times New Roman" pitchFamily="18" charset="0"/>
                <a:ea typeface="黑体" pitchFamily="49" charset="-122"/>
              </a:rPr>
              <a:t>）</a:t>
            </a:r>
            <a:endParaRPr lang="en-US" altLang="zh-CN" sz="2400" b="1" dirty="0" smtClean="0">
              <a:solidFill>
                <a:schemeClr val="accent2"/>
              </a:solidFill>
              <a:latin typeface="Times New Roman" pitchFamily="18" charset="0"/>
              <a:ea typeface="黑体" pitchFamily="49" charset="-122"/>
            </a:endParaRPr>
          </a:p>
          <a:p>
            <a:pPr>
              <a:lnSpc>
                <a:spcPct val="150000"/>
              </a:lnSpc>
            </a:pPr>
            <a:endParaRPr lang="en-US" altLang="zh-CN" sz="2400" b="1" dirty="0" smtClean="0">
              <a:solidFill>
                <a:schemeClr val="accent2"/>
              </a:solidFill>
              <a:latin typeface="Times New Roman" pitchFamily="18" charset="0"/>
              <a:ea typeface="黑体" pitchFamily="49" charset="-122"/>
            </a:endParaRPr>
          </a:p>
          <a:p>
            <a:pPr>
              <a:lnSpc>
                <a:spcPct val="150000"/>
              </a:lnSpc>
            </a:pPr>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4  </a:t>
            </a:r>
            <a:r>
              <a:rPr lang="zh-CN" altLang="en-US" sz="2400" b="1" dirty="0" smtClean="0">
                <a:solidFill>
                  <a:schemeClr val="accent2"/>
                </a:solidFill>
                <a:latin typeface="Times New Roman" pitchFamily="18" charset="0"/>
                <a:ea typeface="黑体" pitchFamily="49" charset="-122"/>
              </a:rPr>
              <a:t>氧气</a:t>
            </a:r>
            <a:r>
              <a:rPr lang="zh-CN" altLang="en-US" sz="2400" b="1" dirty="0">
                <a:solidFill>
                  <a:schemeClr val="accent2"/>
                </a:solidFill>
                <a:latin typeface="Times New Roman" pitchFamily="18" charset="0"/>
                <a:ea typeface="黑体" pitchFamily="49" charset="-122"/>
              </a:rPr>
              <a:t>的性质和</a:t>
            </a:r>
            <a:r>
              <a:rPr lang="zh-CN" altLang="en-US" sz="2400" b="1" dirty="0" smtClean="0">
                <a:solidFill>
                  <a:schemeClr val="accent2"/>
                </a:solidFill>
                <a:latin typeface="Times New Roman" pitchFamily="18" charset="0"/>
                <a:ea typeface="黑体" pitchFamily="49" charset="-122"/>
              </a:rPr>
              <a:t>用途</a:t>
            </a:r>
            <a:endParaRPr lang="zh-CN" altLang="en-US" sz="2400" b="1" dirty="0">
              <a:solidFill>
                <a:schemeClr val="accent2"/>
              </a:solidFill>
              <a:latin typeface="Times New Roman" pitchFamily="18" charset="0"/>
              <a:ea typeface="黑体" pitchFamily="49" charset="-122"/>
            </a:endParaRPr>
          </a:p>
        </p:txBody>
      </p:sp>
      <p:sp>
        <p:nvSpPr>
          <p:cNvPr id="11" name="TextBox 10"/>
          <p:cNvSpPr txBox="1"/>
          <p:nvPr/>
        </p:nvSpPr>
        <p:spPr>
          <a:xfrm>
            <a:off x="720000" y="3885736"/>
            <a:ext cx="10701969" cy="646331"/>
          </a:xfrm>
          <a:prstGeom prst="rect">
            <a:avLst/>
          </a:prstGeom>
          <a:noFill/>
        </p:spPr>
        <p:txBody>
          <a:bodyPr wrap="none" rtlCol="0">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氧气的物理性质：</a:t>
            </a:r>
            <a:r>
              <a:rPr lang="zh-CN" altLang="zh-CN" sz="2400" b="1" dirty="0">
                <a:latin typeface="Times New Roman" pitchFamily="18" charset="0"/>
                <a:ea typeface="宋体" pitchFamily="2" charset="-122"/>
                <a:cs typeface="Times New Roman" pitchFamily="18" charset="0"/>
              </a:rPr>
              <a:t>无色、无味、气体、密度比空气略大、</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溶于</a:t>
            </a:r>
            <a:r>
              <a:rPr lang="zh-CN" altLang="zh-CN" sz="2400" b="1" dirty="0" smtClean="0">
                <a:latin typeface="Times New Roman" pitchFamily="18" charset="0"/>
                <a:ea typeface="宋体" pitchFamily="2" charset="-122"/>
                <a:cs typeface="Times New Roman" pitchFamily="18" charset="0"/>
              </a:rPr>
              <a:t>水</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12" name="TextBox 11"/>
          <p:cNvSpPr txBox="1"/>
          <p:nvPr/>
        </p:nvSpPr>
        <p:spPr>
          <a:xfrm>
            <a:off x="9006158" y="3884558"/>
            <a:ext cx="800219"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不易</a:t>
            </a:r>
            <a:endParaRPr lang="zh-CN" altLang="en-US" sz="2400" b="1" dirty="0">
              <a:solidFill>
                <a:srgbClr val="FF0000"/>
              </a:solidFill>
              <a:latin typeface="宋体" pitchFamily="2" charset="-122"/>
              <a:ea typeface="宋体" pitchFamily="2" charset="-122"/>
            </a:endParaRPr>
          </a:p>
        </p:txBody>
      </p:sp>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720000" y="4838282"/>
            <a:ext cx="10749511" cy="1200329"/>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液态</a:t>
            </a:r>
            <a:r>
              <a:rPr lang="zh-CN" altLang="en-US" sz="2400" b="1" dirty="0">
                <a:latin typeface="Times New Roman" pitchFamily="18" charset="0"/>
                <a:ea typeface="宋体" pitchFamily="2" charset="-122"/>
                <a:cs typeface="Times New Roman" pitchFamily="18" charset="0"/>
              </a:rPr>
              <a:t>氧是淡蓝色的</a:t>
            </a:r>
            <a:r>
              <a:rPr lang="zh-CN" altLang="en-US" sz="2400" b="1" dirty="0" smtClean="0">
                <a:latin typeface="Times New Roman" pitchFamily="18" charset="0"/>
                <a:ea typeface="宋体" pitchFamily="2" charset="-122"/>
                <a:cs typeface="Times New Roman" pitchFamily="18" charset="0"/>
              </a:rPr>
              <a:t>液体，固态</a:t>
            </a:r>
            <a:r>
              <a:rPr lang="zh-CN" altLang="en-US" sz="2400" b="1" dirty="0">
                <a:latin typeface="Times New Roman" pitchFamily="18" charset="0"/>
                <a:ea typeface="宋体" pitchFamily="2" charset="-122"/>
                <a:cs typeface="Times New Roman" pitchFamily="18" charset="0"/>
              </a:rPr>
              <a:t>氧是淡蓝色雪花状的</a:t>
            </a:r>
            <a:r>
              <a:rPr lang="zh-CN" altLang="en-US" sz="2400" b="1" dirty="0" smtClean="0">
                <a:latin typeface="Times New Roman" pitchFamily="18" charset="0"/>
                <a:ea typeface="宋体" pitchFamily="2" charset="-122"/>
                <a:cs typeface="Times New Roman" pitchFamily="18" charset="0"/>
              </a:rPr>
              <a:t>固体。</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7779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2415637006"/>
                  </p:ext>
                </p:extLst>
              </p:nvPr>
            </p:nvGraphicFramePr>
            <p:xfrm>
              <a:off x="496712" y="1806639"/>
              <a:ext cx="11198578" cy="4754033"/>
            </p:xfrm>
            <a:graphic>
              <a:graphicData uri="http://schemas.openxmlformats.org/drawingml/2006/table">
                <a:tbl>
                  <a:tblPr firstRow="1" bandRow="1">
                    <a:tableStyleId>{5940675A-B579-460E-94D1-54222C63F5DA}</a:tableStyleId>
                  </a:tblPr>
                  <a:tblGrid>
                    <a:gridCol w="2381955"/>
                    <a:gridCol w="3443111"/>
                    <a:gridCol w="2517422"/>
                    <a:gridCol w="2856090"/>
                  </a:tblGrid>
                  <a:tr h="709789">
                    <a:tc>
                      <a:txBody>
                        <a:bodyPr/>
                        <a:lstStyle/>
                        <a:p>
                          <a:pPr algn="ctr">
                            <a:lnSpc>
                              <a:spcPct val="100000"/>
                            </a:lnSpc>
                          </a:pPr>
                          <a:r>
                            <a:rPr lang="zh-CN" altLang="en-US" sz="2000" b="1" dirty="0" smtClean="0">
                              <a:latin typeface="黑体" pitchFamily="49" charset="-122"/>
                              <a:ea typeface="黑体" pitchFamily="49" charset="-122"/>
                            </a:rPr>
                            <a:t>物质</a:t>
                          </a:r>
                          <a:endParaRPr lang="en-US" altLang="zh-CN" sz="2000" b="1" dirty="0" smtClean="0">
                            <a:latin typeface="黑体" pitchFamily="49" charset="-122"/>
                            <a:ea typeface="黑体" pitchFamily="49" charset="-122"/>
                          </a:endParaRPr>
                        </a:p>
                        <a:p>
                          <a:pPr algn="ctr">
                            <a:lnSpc>
                              <a:spcPct val="100000"/>
                            </a:lnSpc>
                          </a:pPr>
                          <a:r>
                            <a:rPr lang="zh-CN" altLang="en-US" sz="2000" b="1" dirty="0" smtClean="0">
                              <a:latin typeface="黑体" pitchFamily="49" charset="-122"/>
                              <a:ea typeface="黑体" pitchFamily="49" charset="-122"/>
                            </a:rPr>
                            <a:t>（颜色、状态）</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反应现象</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化学方程式</a:t>
                          </a:r>
                          <a:endParaRPr lang="en-US" altLang="zh-CN" sz="2000" b="1" dirty="0" smtClean="0">
                            <a:latin typeface="黑体" pitchFamily="49" charset="-122"/>
                            <a:ea typeface="黑体" pitchFamily="49" charset="-122"/>
                          </a:endParaRPr>
                        </a:p>
                        <a:p>
                          <a:pPr algn="ctr">
                            <a:lnSpc>
                              <a:spcPct val="100000"/>
                            </a:lnSpc>
                          </a:pPr>
                          <a:r>
                            <a:rPr lang="zh-CN" altLang="en-US" sz="2000" b="1" dirty="0" smtClean="0">
                              <a:latin typeface="黑体" pitchFamily="49" charset="-122"/>
                              <a:ea typeface="黑体" pitchFamily="49" charset="-122"/>
                            </a:rPr>
                            <a:t>（或化学反应式）</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注意事项</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1602042">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白磷</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白色</a:t>
                          </a:r>
                          <a:r>
                            <a:rPr lang="zh-CN" altLang="zh-CN" sz="1800" b="1" kern="1200" smtClean="0">
                              <a:solidFill>
                                <a:schemeClr val="tx1"/>
                              </a:solidFill>
                              <a:effectLst/>
                              <a:latin typeface="Times New Roman" pitchFamily="18" charset="0"/>
                              <a:ea typeface="宋体" pitchFamily="2" charset="-122"/>
                              <a:cs typeface="+mn-cs"/>
                            </a:rPr>
                            <a:t>固体</a:t>
                          </a:r>
                          <a:r>
                            <a:rPr lang="zh-CN" altLang="en-US" sz="1800" b="1" kern="1200" smtClean="0">
                              <a:solidFill>
                                <a:schemeClr val="tx1"/>
                              </a:solidFill>
                              <a:effectLst/>
                              <a:latin typeface="Times New Roman" pitchFamily="18" charset="0"/>
                              <a:ea typeface="宋体" pitchFamily="2" charset="-122"/>
                              <a:cs typeface="+mn-cs"/>
                            </a:rPr>
                            <a:t>）</a:t>
                          </a:r>
                          <a:endParaRPr lang="en-US" altLang="zh-CN" sz="1800" b="1" kern="1200" smtClean="0">
                            <a:solidFill>
                              <a:schemeClr val="tx1"/>
                            </a:solidFill>
                            <a:effectLst/>
                            <a:latin typeface="Times New Roman" pitchFamily="18" charset="0"/>
                            <a:ea typeface="宋体" pitchFamily="2" charset="-122"/>
                            <a:cs typeface="+mn-cs"/>
                          </a:endParaRPr>
                        </a:p>
                        <a:p>
                          <a:pPr algn="ctr">
                            <a:lnSpc>
                              <a:spcPts val="3000"/>
                            </a:lnSpc>
                          </a:pPr>
                          <a:r>
                            <a:rPr lang="zh-CN" altLang="zh-CN" sz="1800" b="1" kern="1200" smtClean="0">
                              <a:solidFill>
                                <a:schemeClr val="tx1"/>
                              </a:solidFill>
                              <a:effectLst/>
                              <a:latin typeface="Times New Roman" pitchFamily="18" charset="0"/>
                              <a:ea typeface="宋体" pitchFamily="2" charset="-122"/>
                              <a:cs typeface="+mn-cs"/>
                            </a:rPr>
                            <a:t>红磷</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红色固体</a:t>
                          </a:r>
                          <a:r>
                            <a:rPr lang="zh-CN" altLang="en-US"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产生大量白烟、放热</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1800" b="1" kern="1200" dirty="0" smtClean="0">
                              <a:solidFill>
                                <a:schemeClr val="tx1"/>
                              </a:solidFill>
                              <a:effectLst/>
                              <a:latin typeface="Times New Roman" pitchFamily="18" charset="0"/>
                              <a:ea typeface="宋体" pitchFamily="2" charset="-122"/>
                              <a:cs typeface="+mn-cs"/>
                            </a:rPr>
                            <a:t>4P+5O</a:t>
                          </a:r>
                          <a:r>
                            <a:rPr lang="en-US" altLang="zh-CN" sz="1800" b="1" kern="1200" baseline="-25000" dirty="0" smtClean="0">
                              <a:solidFill>
                                <a:schemeClr val="tx1"/>
                              </a:solidFill>
                              <a:effectLst/>
                              <a:latin typeface="Times New Roman" pitchFamily="18" charset="0"/>
                              <a:ea typeface="宋体" pitchFamily="2" charset="-122"/>
                              <a:cs typeface="+mn-cs"/>
                            </a:rPr>
                            <a:t>2 </a:t>
                          </a:r>
                          <a:r>
                            <a:rPr lang="en-US" altLang="zh-CN" sz="1800" b="1" kern="1200" dirty="0" smtClean="0">
                              <a:solidFill>
                                <a:schemeClr val="tx1"/>
                              </a:solidFill>
                              <a:effectLst/>
                              <a:latin typeface="Times New Roman" pitchFamily="18" charset="0"/>
                              <a:ea typeface="宋体" pitchFamily="2" charset="-122"/>
                              <a:cs typeface="+mn-cs"/>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1800" b="1" kern="1200" dirty="0" smtClean="0">
                              <a:solidFill>
                                <a:schemeClr val="tx1"/>
                              </a:solidFill>
                              <a:effectLst/>
                              <a:latin typeface="Times New Roman" pitchFamily="18" charset="0"/>
                              <a:ea typeface="宋体" pitchFamily="2" charset="-122"/>
                              <a:cs typeface="+mn-cs"/>
                            </a:rPr>
                            <a:t>2P</a:t>
                          </a:r>
                          <a:r>
                            <a:rPr lang="en-US" altLang="zh-CN" sz="1800" b="1" kern="1200" baseline="-25000" dirty="0" smtClean="0">
                              <a:solidFill>
                                <a:schemeClr val="tx1"/>
                              </a:solidFill>
                              <a:effectLst/>
                              <a:latin typeface="Times New Roman" pitchFamily="18" charset="0"/>
                              <a:ea typeface="宋体" pitchFamily="2" charset="-122"/>
                              <a:cs typeface="+mn-cs"/>
                            </a:rPr>
                            <a:t>2</a:t>
                          </a:r>
                          <a:r>
                            <a:rPr lang="en-US" altLang="zh-CN" sz="1800" b="1" kern="1200" dirty="0" smtClean="0">
                              <a:solidFill>
                                <a:schemeClr val="tx1"/>
                              </a:solidFill>
                              <a:effectLst/>
                              <a:latin typeface="Times New Roman" pitchFamily="18" charset="0"/>
                              <a:ea typeface="宋体" pitchFamily="2" charset="-122"/>
                              <a:cs typeface="+mn-cs"/>
                            </a:rPr>
                            <a:t>O</a:t>
                          </a:r>
                          <a:r>
                            <a:rPr lang="en-US" altLang="zh-CN" sz="1800" b="1" kern="1200" baseline="-25000" dirty="0" smtClean="0">
                              <a:solidFill>
                                <a:schemeClr val="tx1"/>
                              </a:solidFill>
                              <a:effectLst/>
                              <a:latin typeface="Times New Roman" pitchFamily="18" charset="0"/>
                              <a:ea typeface="宋体" pitchFamily="2" charset="-122"/>
                              <a:cs typeface="+mn-cs"/>
                            </a:rPr>
                            <a:t>5</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zh-CN" sz="1800" b="1" kern="1200" dirty="0" smtClean="0">
                              <a:solidFill>
                                <a:schemeClr val="tx1"/>
                              </a:solidFill>
                              <a:effectLst/>
                              <a:latin typeface="Times New Roman" pitchFamily="18" charset="0"/>
                              <a:ea typeface="宋体" pitchFamily="2" charset="-122"/>
                              <a:cs typeface="+mn-cs"/>
                            </a:rPr>
                            <a:t>空气中氧气含量测定的实验中集气瓶放少量水的</a:t>
                          </a:r>
                          <a:r>
                            <a:rPr lang="zh-CN" altLang="zh-CN" sz="1800" b="1" kern="1200" smtClean="0">
                              <a:solidFill>
                                <a:schemeClr val="tx1"/>
                              </a:solidFill>
                              <a:effectLst/>
                              <a:latin typeface="Times New Roman" pitchFamily="18" charset="0"/>
                              <a:ea typeface="宋体" pitchFamily="2" charset="-122"/>
                              <a:cs typeface="+mn-cs"/>
                            </a:rPr>
                            <a:t>目的是</a:t>
                          </a:r>
                          <a:r>
                            <a:rPr lang="en-US" altLang="zh-CN" sz="1800" b="1" kern="1200" smtClean="0">
                              <a:solidFill>
                                <a:schemeClr val="tx1"/>
                              </a:solidFill>
                              <a:effectLst/>
                              <a:latin typeface="Times New Roman" pitchFamily="18" charset="0"/>
                              <a:ea typeface="宋体" pitchFamily="2" charset="-122"/>
                              <a:cs typeface="+mn-cs"/>
                            </a:rPr>
                            <a:t>_____________</a:t>
                          </a:r>
                          <a:r>
                            <a:rPr lang="zh-CN" altLang="zh-CN" sz="1800" b="1" kern="1200" smtClean="0">
                              <a:solidFill>
                                <a:schemeClr val="tx1"/>
                              </a:solidFill>
                              <a:effectLst/>
                              <a:latin typeface="Times New Roman" pitchFamily="18" charset="0"/>
                              <a:ea typeface="宋体" pitchFamily="2" charset="-122"/>
                              <a:cs typeface="+mn-cs"/>
                            </a:rPr>
                            <a:t>和</a:t>
                          </a:r>
                          <a:r>
                            <a:rPr lang="en-US" altLang="zh-CN" sz="1800" b="1" kern="1200" smtClean="0">
                              <a:solidFill>
                                <a:schemeClr val="tx1"/>
                              </a:solidFill>
                              <a:effectLst/>
                              <a:latin typeface="Times New Roman" pitchFamily="18" charset="0"/>
                              <a:ea typeface="宋体" pitchFamily="2" charset="-122"/>
                              <a:cs typeface="+mn-cs"/>
                            </a:rPr>
                            <a:t>_______________________</a:t>
                          </a:r>
                          <a:r>
                            <a:rPr lang="zh-CN" altLang="zh-CN" sz="1800" b="1" u="sng" kern="1200" dirty="0" smtClean="0">
                              <a:solidFill>
                                <a:schemeClr val="tx1"/>
                              </a:solidFill>
                              <a:effectLst/>
                              <a:latin typeface="Times New Roman" pitchFamily="18" charset="0"/>
                              <a:ea typeface="宋体" pitchFamily="2" charset="-122"/>
                              <a:cs typeface="+mn-cs"/>
                            </a:rPr>
                            <a:t>　　　　　　　</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r h="2428804">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木炭</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黑色固体</a:t>
                          </a:r>
                          <a:r>
                            <a:rPr lang="zh-CN" altLang="en-US"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en-US" sz="1800" b="1" kern="1200" dirty="0" smtClean="0">
                              <a:solidFill>
                                <a:schemeClr val="tx1"/>
                              </a:solidFill>
                              <a:effectLst/>
                              <a:latin typeface="Times New Roman" pitchFamily="18" charset="0"/>
                              <a:ea typeface="宋体" pitchFamily="2" charset="-122"/>
                              <a:cs typeface="+mn-cs"/>
                            </a:rPr>
                            <a:t>（</a:t>
                          </a:r>
                          <a:r>
                            <a:rPr lang="en-US" altLang="zh-CN" sz="1800" b="1" kern="1200" dirty="0" smtClean="0">
                              <a:solidFill>
                                <a:schemeClr val="tx1"/>
                              </a:solidFill>
                              <a:effectLst/>
                              <a:latin typeface="Times New Roman" pitchFamily="18" charset="0"/>
                              <a:ea typeface="宋体" pitchFamily="2" charset="-122"/>
                              <a:cs typeface="+mn-cs"/>
                            </a:rPr>
                            <a:t>1</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木炭在空气中燃烧时持续红热</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无烟无焰</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木炭在氧气中剧烈燃烧</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并</a:t>
                          </a:r>
                          <a:r>
                            <a:rPr lang="zh-CN" altLang="en-US" sz="1800" b="1" kern="1200" dirty="0" smtClean="0">
                              <a:solidFill>
                                <a:schemeClr val="tx1"/>
                              </a:solidFill>
                              <a:effectLst/>
                              <a:latin typeface="Times New Roman" pitchFamily="18" charset="0"/>
                              <a:ea typeface="宋体" pitchFamily="2" charset="-122"/>
                              <a:cs typeface="+mn-cs"/>
                            </a:rPr>
                            <a:t>发</a:t>
                          </a:r>
                          <a:r>
                            <a:rPr lang="zh-CN" altLang="zh-CN" sz="1800" b="1" kern="1200" dirty="0" smtClean="0">
                              <a:solidFill>
                                <a:schemeClr val="tx1"/>
                              </a:solidFill>
                              <a:effectLst/>
                              <a:latin typeface="Times New Roman" pitchFamily="18" charset="0"/>
                              <a:ea typeface="宋体" pitchFamily="2" charset="-122"/>
                              <a:cs typeface="+mn-cs"/>
                            </a:rPr>
                            <a:t>出</a:t>
                          </a:r>
                          <a:r>
                            <a:rPr lang="en-US" altLang="zh-CN" sz="1800" b="1" kern="1200" dirty="0" smtClean="0">
                              <a:solidFill>
                                <a:schemeClr val="tx1"/>
                              </a:solidFill>
                              <a:effectLst/>
                              <a:latin typeface="Times New Roman" pitchFamily="18" charset="0"/>
                              <a:ea typeface="宋体" pitchFamily="2" charset="-122"/>
                              <a:cs typeface="+mn-cs"/>
                            </a:rPr>
                            <a:t/>
                          </a:r>
                          <a:r>
                            <a:rPr lang="en-US" altLang="zh-CN" sz="1800" b="1" u="none" kern="1200" dirty="0" smtClean="0">
                              <a:solidFill>
                                <a:schemeClr val="tx1"/>
                              </a:solidFill>
                              <a:effectLst/>
                              <a:latin typeface="Times New Roman" pitchFamily="18" charset="0"/>
                              <a:ea typeface="宋体" pitchFamily="2" charset="-122"/>
                              <a:cs typeface="+mn-cs"/>
                            </a:rPr>
                            <a:t>________</a:t>
                          </a:r>
                          <a:endParaRPr lang="zh-CN" altLang="zh-CN" sz="1800" b="1" u="none" kern="1200" dirty="0" smtClean="0">
                            <a:solidFill>
                              <a:schemeClr val="tx1"/>
                            </a:solidFill>
                            <a:effectLst/>
                            <a:latin typeface="Times New Roman" pitchFamily="18" charset="0"/>
                            <a:ea typeface="宋体" pitchFamily="2" charset="-122"/>
                            <a:cs typeface="+mn-cs"/>
                          </a:endParaRPr>
                        </a:p>
                        <a:p>
                          <a:pPr algn="just">
                            <a:lnSpc>
                              <a:spcPts val="3000"/>
                            </a:lnSpc>
                          </a:pPr>
                          <a:r>
                            <a:rPr lang="zh-CN" altLang="en-US" sz="1800" b="1" kern="1200" dirty="0" smtClean="0">
                              <a:solidFill>
                                <a:schemeClr val="tx1"/>
                              </a:solidFill>
                              <a:effectLst/>
                              <a:latin typeface="Times New Roman" pitchFamily="18" charset="0"/>
                              <a:ea typeface="宋体" pitchFamily="2" charset="-122"/>
                              <a:cs typeface="+mn-cs"/>
                            </a:rPr>
                            <a:t>（</a:t>
                          </a:r>
                          <a:r>
                            <a:rPr lang="en-US" altLang="zh-CN" sz="1800" b="1" kern="1200" dirty="0" smtClean="0">
                              <a:solidFill>
                                <a:schemeClr val="tx1"/>
                              </a:solidFill>
                              <a:effectLst/>
                              <a:latin typeface="Times New Roman" pitchFamily="18" charset="0"/>
                              <a:ea typeface="宋体" pitchFamily="2" charset="-122"/>
                              <a:cs typeface="+mn-cs"/>
                            </a:rPr>
                            <a:t>2</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放热、生成能使澄清石灰水变浑浊的气体</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1800" b="1" kern="1200" dirty="0" smtClean="0">
                              <a:solidFill>
                                <a:schemeClr val="tx1"/>
                              </a:solidFill>
                              <a:effectLst/>
                              <a:latin typeface="Times New Roman" pitchFamily="18" charset="0"/>
                              <a:ea typeface="宋体" pitchFamily="2" charset="-122"/>
                              <a:cs typeface="+mn-cs"/>
                            </a:rPr>
                            <a:t>C+O</a:t>
                          </a:r>
                          <a:r>
                            <a:rPr lang="en-US" altLang="zh-CN" sz="1800" b="1" kern="1200" baseline="-25000" dirty="0" smtClean="0">
                              <a:solidFill>
                                <a:schemeClr val="tx1"/>
                              </a:solidFill>
                              <a:effectLst/>
                              <a:latin typeface="Times New Roman" pitchFamily="18" charset="0"/>
                              <a:ea typeface="宋体" pitchFamily="2" charset="-122"/>
                              <a:cs typeface="+mn-cs"/>
                            </a:rPr>
                            <a:t>2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1800" b="1" kern="1200" dirty="0" smtClean="0">
                              <a:solidFill>
                                <a:schemeClr val="tx1"/>
                              </a:solidFill>
                              <a:effectLst/>
                              <a:latin typeface="Times New Roman" pitchFamily="18" charset="0"/>
                              <a:ea typeface="宋体" pitchFamily="2" charset="-122"/>
                              <a:cs typeface="+mn-cs"/>
                            </a:rPr>
                            <a:t> CO</a:t>
                          </a:r>
                          <a:r>
                            <a:rPr lang="en-US" altLang="zh-CN" sz="1800" b="1" kern="1200" baseline="-25000" dirty="0" smtClean="0">
                              <a:solidFill>
                                <a:schemeClr val="tx1"/>
                              </a:solidFill>
                              <a:effectLst/>
                              <a:latin typeface="Times New Roman" pitchFamily="18" charset="0"/>
                              <a:ea typeface="宋体" pitchFamily="2" charset="-122"/>
                              <a:cs typeface="+mn-cs"/>
                            </a:rPr>
                            <a:t>2</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2415637006"/>
                  </p:ext>
                </p:extLst>
              </p:nvPr>
            </p:nvGraphicFramePr>
            <p:xfrm>
              <a:off x="496712" y="1806639"/>
              <a:ext cx="11198578" cy="4754033"/>
            </p:xfrm>
            <a:graphic>
              <a:graphicData uri="http://schemas.openxmlformats.org/drawingml/2006/table">
                <a:tbl>
                  <a:tblPr firstRow="1" bandRow="1">
                    <a:tableStyleId>{5940675A-B579-460E-94D1-54222C63F5DA}</a:tableStyleId>
                  </a:tblPr>
                  <a:tblGrid>
                    <a:gridCol w="2381955"/>
                    <a:gridCol w="3443111"/>
                    <a:gridCol w="2517422"/>
                    <a:gridCol w="2856090"/>
                  </a:tblGrid>
                  <a:tr h="709789">
                    <a:tc>
                      <a:txBody>
                        <a:bodyPr/>
                        <a:lstStyle/>
                        <a:p>
                          <a:pPr algn="ctr">
                            <a:lnSpc>
                              <a:spcPct val="100000"/>
                            </a:lnSpc>
                          </a:pPr>
                          <a:r>
                            <a:rPr lang="zh-CN" altLang="en-US" sz="2000" b="1" dirty="0" smtClean="0">
                              <a:latin typeface="黑体" pitchFamily="49" charset="-122"/>
                              <a:ea typeface="黑体" pitchFamily="49" charset="-122"/>
                            </a:rPr>
                            <a:t>物质</a:t>
                          </a:r>
                          <a:endParaRPr lang="en-US" altLang="zh-CN" sz="2000" b="1" dirty="0" smtClean="0">
                            <a:latin typeface="黑体" pitchFamily="49" charset="-122"/>
                            <a:ea typeface="黑体" pitchFamily="49" charset="-122"/>
                          </a:endParaRPr>
                        </a:p>
                        <a:p>
                          <a:pPr algn="ctr">
                            <a:lnSpc>
                              <a:spcPct val="100000"/>
                            </a:lnSpc>
                          </a:pPr>
                          <a:r>
                            <a:rPr lang="zh-CN" altLang="en-US" sz="2000" b="1" dirty="0" smtClean="0">
                              <a:latin typeface="黑体" pitchFamily="49" charset="-122"/>
                              <a:ea typeface="黑体" pitchFamily="49" charset="-122"/>
                            </a:rPr>
                            <a:t>（颜色、状态）</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反应现象</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化学方程式</a:t>
                          </a:r>
                          <a:endParaRPr lang="en-US" altLang="zh-CN" sz="2000" b="1" dirty="0" smtClean="0">
                            <a:latin typeface="黑体" pitchFamily="49" charset="-122"/>
                            <a:ea typeface="黑体" pitchFamily="49" charset="-122"/>
                          </a:endParaRPr>
                        </a:p>
                        <a:p>
                          <a:pPr algn="ctr">
                            <a:lnSpc>
                              <a:spcPct val="100000"/>
                            </a:lnSpc>
                          </a:pPr>
                          <a:r>
                            <a:rPr lang="zh-CN" altLang="en-US" sz="2000" b="1" dirty="0" smtClean="0">
                              <a:latin typeface="黑体" pitchFamily="49" charset="-122"/>
                              <a:ea typeface="黑体" pitchFamily="49" charset="-122"/>
                            </a:rPr>
                            <a:t>（或化学反应式）</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00000"/>
                            </a:lnSpc>
                          </a:pPr>
                          <a:r>
                            <a:rPr lang="zh-CN" altLang="en-US" sz="2000" b="1" dirty="0" smtClean="0">
                              <a:latin typeface="黑体" pitchFamily="49" charset="-122"/>
                              <a:ea typeface="黑体" pitchFamily="49" charset="-122"/>
                            </a:rPr>
                            <a:t>注意事项</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1615440">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白磷</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白色</a:t>
                          </a:r>
                          <a:r>
                            <a:rPr lang="zh-CN" altLang="zh-CN" sz="1800" b="1" kern="1200" smtClean="0">
                              <a:solidFill>
                                <a:schemeClr val="tx1"/>
                              </a:solidFill>
                              <a:effectLst/>
                              <a:latin typeface="Times New Roman" pitchFamily="18" charset="0"/>
                              <a:ea typeface="宋体" pitchFamily="2" charset="-122"/>
                              <a:cs typeface="+mn-cs"/>
                            </a:rPr>
                            <a:t>固体</a:t>
                          </a:r>
                          <a:r>
                            <a:rPr lang="zh-CN" altLang="en-US" sz="1800" b="1" kern="1200" smtClean="0">
                              <a:solidFill>
                                <a:schemeClr val="tx1"/>
                              </a:solidFill>
                              <a:effectLst/>
                              <a:latin typeface="Times New Roman" pitchFamily="18" charset="0"/>
                              <a:ea typeface="宋体" pitchFamily="2" charset="-122"/>
                              <a:cs typeface="+mn-cs"/>
                            </a:rPr>
                            <a:t>）</a:t>
                          </a:r>
                          <a:endParaRPr lang="en-US" altLang="zh-CN" sz="1800" b="1" kern="1200" smtClean="0">
                            <a:solidFill>
                              <a:schemeClr val="tx1"/>
                            </a:solidFill>
                            <a:effectLst/>
                            <a:latin typeface="Times New Roman" pitchFamily="18" charset="0"/>
                            <a:ea typeface="宋体" pitchFamily="2" charset="-122"/>
                            <a:cs typeface="+mn-cs"/>
                          </a:endParaRPr>
                        </a:p>
                        <a:p>
                          <a:pPr algn="ctr">
                            <a:lnSpc>
                              <a:spcPts val="3000"/>
                            </a:lnSpc>
                          </a:pPr>
                          <a:r>
                            <a:rPr lang="zh-CN" altLang="zh-CN" sz="1800" b="1" kern="1200" smtClean="0">
                              <a:solidFill>
                                <a:schemeClr val="tx1"/>
                              </a:solidFill>
                              <a:effectLst/>
                              <a:latin typeface="Times New Roman" pitchFamily="18" charset="0"/>
                              <a:ea typeface="宋体" pitchFamily="2" charset="-122"/>
                              <a:cs typeface="+mn-cs"/>
                            </a:rPr>
                            <a:t>红磷</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红色固体</a:t>
                          </a:r>
                          <a:r>
                            <a:rPr lang="zh-CN" altLang="en-US"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产生大量白烟、放热</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1477" t="-45113" r="-113559" b="-150000"/>
                          </a:stretch>
                        </a:blipFill>
                      </a:tcPr>
                    </a:tc>
                    <a:tc>
                      <a:txBody>
                        <a:bodyPr/>
                        <a:lstStyle/>
                        <a:p>
                          <a:pPr algn="just">
                            <a:lnSpc>
                              <a:spcPts val="3000"/>
                            </a:lnSpc>
                          </a:pPr>
                          <a:r>
                            <a:rPr lang="zh-CN" altLang="zh-CN" sz="1800" b="1" kern="1200" dirty="0" smtClean="0">
                              <a:solidFill>
                                <a:schemeClr val="tx1"/>
                              </a:solidFill>
                              <a:effectLst/>
                              <a:latin typeface="Times New Roman" pitchFamily="18" charset="0"/>
                              <a:ea typeface="宋体" pitchFamily="2" charset="-122"/>
                              <a:cs typeface="+mn-cs"/>
                            </a:rPr>
                            <a:t>空气中氧气含量测定的实验中集气瓶放少量水的</a:t>
                          </a:r>
                          <a:r>
                            <a:rPr lang="zh-CN" altLang="zh-CN" sz="1800" b="1" kern="1200" smtClean="0">
                              <a:solidFill>
                                <a:schemeClr val="tx1"/>
                              </a:solidFill>
                              <a:effectLst/>
                              <a:latin typeface="Times New Roman" pitchFamily="18" charset="0"/>
                              <a:ea typeface="宋体" pitchFamily="2" charset="-122"/>
                              <a:cs typeface="+mn-cs"/>
                            </a:rPr>
                            <a:t>目的是</a:t>
                          </a:r>
                          <a:r>
                            <a:rPr lang="en-US" altLang="zh-CN" sz="1800" b="1" kern="1200" smtClean="0">
                              <a:solidFill>
                                <a:schemeClr val="tx1"/>
                              </a:solidFill>
                              <a:effectLst/>
                              <a:latin typeface="Times New Roman" pitchFamily="18" charset="0"/>
                              <a:ea typeface="宋体" pitchFamily="2" charset="-122"/>
                              <a:cs typeface="+mn-cs"/>
                            </a:rPr>
                            <a:t>_____________</a:t>
                          </a:r>
                          <a:r>
                            <a:rPr lang="zh-CN" altLang="zh-CN" sz="1800" b="1" kern="1200" smtClean="0">
                              <a:solidFill>
                                <a:schemeClr val="tx1"/>
                              </a:solidFill>
                              <a:effectLst/>
                              <a:latin typeface="Times New Roman" pitchFamily="18" charset="0"/>
                              <a:ea typeface="宋体" pitchFamily="2" charset="-122"/>
                              <a:cs typeface="+mn-cs"/>
                            </a:rPr>
                            <a:t>和</a:t>
                          </a:r>
                          <a:r>
                            <a:rPr lang="en-US" altLang="zh-CN" sz="1800" b="1" kern="1200" smtClean="0">
                              <a:solidFill>
                                <a:schemeClr val="tx1"/>
                              </a:solidFill>
                              <a:effectLst/>
                              <a:latin typeface="Times New Roman" pitchFamily="18" charset="0"/>
                              <a:ea typeface="宋体" pitchFamily="2" charset="-122"/>
                              <a:cs typeface="+mn-cs"/>
                            </a:rPr>
                            <a:t>_______________________</a:t>
                          </a:r>
                          <a:r>
                            <a:rPr lang="zh-CN" altLang="zh-CN" sz="1800" b="1" u="sng" kern="1200" dirty="0" smtClean="0">
                              <a:solidFill>
                                <a:schemeClr val="tx1"/>
                              </a:solidFill>
                              <a:effectLst/>
                              <a:latin typeface="Times New Roman" pitchFamily="18" charset="0"/>
                              <a:ea typeface="宋体" pitchFamily="2" charset="-122"/>
                              <a:cs typeface="+mn-cs"/>
                            </a:rPr>
                            <a:t>　　　　　　　</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r h="2428804">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木炭</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黑色固体</a:t>
                          </a:r>
                          <a:r>
                            <a:rPr lang="zh-CN" altLang="en-US"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en-US" sz="1800" b="1" kern="1200" dirty="0" smtClean="0">
                              <a:solidFill>
                                <a:schemeClr val="tx1"/>
                              </a:solidFill>
                              <a:effectLst/>
                              <a:latin typeface="Times New Roman" pitchFamily="18" charset="0"/>
                              <a:ea typeface="宋体" pitchFamily="2" charset="-122"/>
                              <a:cs typeface="+mn-cs"/>
                            </a:rPr>
                            <a:t>（</a:t>
                          </a:r>
                          <a:r>
                            <a:rPr lang="en-US" altLang="zh-CN" sz="1800" b="1" kern="1200" dirty="0" smtClean="0">
                              <a:solidFill>
                                <a:schemeClr val="tx1"/>
                              </a:solidFill>
                              <a:effectLst/>
                              <a:latin typeface="Times New Roman" pitchFamily="18" charset="0"/>
                              <a:ea typeface="宋体" pitchFamily="2" charset="-122"/>
                              <a:cs typeface="+mn-cs"/>
                            </a:rPr>
                            <a:t>1</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木炭在空气中燃烧时持续红热</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无烟无焰</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木炭在氧气中剧烈燃烧</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并</a:t>
                          </a:r>
                          <a:r>
                            <a:rPr lang="zh-CN" altLang="en-US" sz="1800" b="1" kern="1200" dirty="0" smtClean="0">
                              <a:solidFill>
                                <a:schemeClr val="tx1"/>
                              </a:solidFill>
                              <a:effectLst/>
                              <a:latin typeface="Times New Roman" pitchFamily="18" charset="0"/>
                              <a:ea typeface="宋体" pitchFamily="2" charset="-122"/>
                              <a:cs typeface="+mn-cs"/>
                            </a:rPr>
                            <a:t>发</a:t>
                          </a:r>
                          <a:r>
                            <a:rPr lang="zh-CN" altLang="zh-CN" sz="1800" b="1" kern="1200" dirty="0" smtClean="0">
                              <a:solidFill>
                                <a:schemeClr val="tx1"/>
                              </a:solidFill>
                              <a:effectLst/>
                              <a:latin typeface="Times New Roman" pitchFamily="18" charset="0"/>
                              <a:ea typeface="宋体" pitchFamily="2" charset="-122"/>
                              <a:cs typeface="+mn-cs"/>
                            </a:rPr>
                            <a:t>出</a:t>
                          </a:r>
                          <a:r>
                            <a:rPr lang="en-US" altLang="zh-CN" sz="1800" b="1" u="none" kern="1200" dirty="0" smtClean="0">
                              <a:solidFill>
                                <a:schemeClr val="tx1"/>
                              </a:solidFill>
                              <a:effectLst/>
                              <a:latin typeface="Times New Roman" pitchFamily="18" charset="0"/>
                              <a:ea typeface="宋体" pitchFamily="2" charset="-122"/>
                              <a:cs typeface="+mn-cs"/>
                            </a:rPr>
                            <a:t>________</a:t>
                          </a:r>
                          <a:endParaRPr lang="zh-CN" altLang="zh-CN" sz="1800" b="1" u="none" kern="1200" dirty="0" smtClean="0">
                            <a:solidFill>
                              <a:schemeClr val="tx1"/>
                            </a:solidFill>
                            <a:effectLst/>
                            <a:latin typeface="Times New Roman" pitchFamily="18" charset="0"/>
                            <a:ea typeface="宋体" pitchFamily="2" charset="-122"/>
                            <a:cs typeface="+mn-cs"/>
                          </a:endParaRPr>
                        </a:p>
                        <a:p>
                          <a:pPr algn="just">
                            <a:lnSpc>
                              <a:spcPts val="3000"/>
                            </a:lnSpc>
                          </a:pPr>
                          <a:r>
                            <a:rPr lang="zh-CN" altLang="en-US" sz="1800" b="1" kern="1200" dirty="0" smtClean="0">
                              <a:solidFill>
                                <a:schemeClr val="tx1"/>
                              </a:solidFill>
                              <a:effectLst/>
                              <a:latin typeface="Times New Roman" pitchFamily="18" charset="0"/>
                              <a:ea typeface="宋体" pitchFamily="2" charset="-122"/>
                              <a:cs typeface="+mn-cs"/>
                            </a:rPr>
                            <a:t>（</a:t>
                          </a:r>
                          <a:r>
                            <a:rPr lang="en-US" altLang="zh-CN" sz="1800" b="1" kern="1200" dirty="0" smtClean="0">
                              <a:solidFill>
                                <a:schemeClr val="tx1"/>
                              </a:solidFill>
                              <a:effectLst/>
                              <a:latin typeface="Times New Roman" pitchFamily="18" charset="0"/>
                              <a:ea typeface="宋体" pitchFamily="2" charset="-122"/>
                              <a:cs typeface="+mn-cs"/>
                            </a:rPr>
                            <a:t>2</a:t>
                          </a:r>
                          <a:r>
                            <a:rPr lang="zh-CN" altLang="en-US" sz="1800" b="1" kern="1200" dirty="0" smtClean="0">
                              <a:solidFill>
                                <a:schemeClr val="tx1"/>
                              </a:solidFill>
                              <a:effectLst/>
                              <a:latin typeface="Times New Roman" pitchFamily="18" charset="0"/>
                              <a:ea typeface="宋体" pitchFamily="2" charset="-122"/>
                              <a:cs typeface="+mn-cs"/>
                            </a:rPr>
                            <a:t>）</a:t>
                          </a:r>
                          <a:r>
                            <a:rPr lang="zh-CN" altLang="zh-CN" sz="1800" b="1" kern="1200" dirty="0" smtClean="0">
                              <a:solidFill>
                                <a:schemeClr val="tx1"/>
                              </a:solidFill>
                              <a:effectLst/>
                              <a:latin typeface="Times New Roman" pitchFamily="18" charset="0"/>
                              <a:ea typeface="宋体" pitchFamily="2" charset="-122"/>
                              <a:cs typeface="+mn-cs"/>
                            </a:rPr>
                            <a:t>放热、生成能使澄清石灰水变浑浊的气体</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1477" t="-96985" r="-113559" b="-251"/>
                          </a:stretch>
                        </a:blipFill>
                      </a:tcPr>
                    </a:tc>
                    <a:tc>
                      <a:txBody>
                        <a:bodyPr/>
                        <a:lstStyle/>
                        <a:p>
                          <a:pPr algn="ctr">
                            <a:lnSpc>
                              <a:spcPts val="3000"/>
                            </a:lnSpc>
                          </a:pPr>
                          <a:r>
                            <a:rPr lang="zh-CN" altLang="zh-CN" sz="1800" b="1" kern="1200" dirty="0" smtClean="0">
                              <a:solidFill>
                                <a:schemeClr val="tx1"/>
                              </a:solidFill>
                              <a:effectLst/>
                              <a:latin typeface="Times New Roman" pitchFamily="18" charset="0"/>
                              <a:ea typeface="宋体" pitchFamily="2" charset="-122"/>
                              <a:cs typeface="+mn-cs"/>
                            </a:rPr>
                            <a:t>—</a:t>
                          </a:r>
                          <a:endParaRPr lang="zh-CN" altLang="en-US" sz="18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3" name="TextBox 2"/>
          <p:cNvSpPr txBox="1"/>
          <p:nvPr/>
        </p:nvSpPr>
        <p:spPr>
          <a:xfrm>
            <a:off x="720000" y="1133983"/>
            <a:ext cx="2581156" cy="646331"/>
          </a:xfrm>
          <a:prstGeom prst="rect">
            <a:avLst/>
          </a:prstGeom>
          <a:noFill/>
        </p:spPr>
        <p:txBody>
          <a:bodyPr wrap="none" rtlCol="0">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宋体" pitchFamily="2" charset="-122"/>
                <a:ea typeface="宋体" pitchFamily="2" charset="-122"/>
              </a:rPr>
              <a:t>氧气的化学性质</a:t>
            </a:r>
            <a:endParaRPr lang="zh-CN" altLang="en-US" sz="2400" b="1" dirty="0">
              <a:latin typeface="宋体" pitchFamily="2" charset="-122"/>
              <a:ea typeface="宋体" pitchFamily="2" charset="-122"/>
            </a:endParaRPr>
          </a:p>
        </p:txBody>
      </p:sp>
      <p:sp>
        <p:nvSpPr>
          <p:cNvPr id="4" name="TextBox 3"/>
          <p:cNvSpPr txBox="1"/>
          <p:nvPr/>
        </p:nvSpPr>
        <p:spPr>
          <a:xfrm>
            <a:off x="9818467" y="3313543"/>
            <a:ext cx="1264355" cy="369332"/>
          </a:xfrm>
          <a:prstGeom prst="rect">
            <a:avLst/>
          </a:prstGeom>
          <a:noFill/>
        </p:spPr>
        <p:txBody>
          <a:bodyPr wrap="square" rtlCol="0">
            <a:spAutoFit/>
          </a:bodyPr>
          <a:lstStyle/>
          <a:p>
            <a:r>
              <a:rPr lang="zh-CN" altLang="en-US" b="1" dirty="0" smtClean="0">
                <a:solidFill>
                  <a:srgbClr val="FF0000"/>
                </a:solidFill>
                <a:latin typeface="宋体" pitchFamily="2" charset="-122"/>
                <a:ea typeface="宋体" pitchFamily="2" charset="-122"/>
              </a:rPr>
              <a:t>迅速冷却</a:t>
            </a:r>
            <a:endParaRPr lang="zh-CN" altLang="en-US" b="1" dirty="0">
              <a:solidFill>
                <a:srgbClr val="FF0000"/>
              </a:solidFill>
              <a:latin typeface="宋体" pitchFamily="2" charset="-122"/>
              <a:ea typeface="宋体" pitchFamily="2" charset="-122"/>
            </a:endParaRPr>
          </a:p>
        </p:txBody>
      </p:sp>
      <p:sp>
        <p:nvSpPr>
          <p:cNvPr id="13" name="TextBox 12"/>
          <p:cNvSpPr txBox="1"/>
          <p:nvPr/>
        </p:nvSpPr>
        <p:spPr>
          <a:xfrm>
            <a:off x="8865989" y="3705453"/>
            <a:ext cx="2808828" cy="369332"/>
          </a:xfrm>
          <a:prstGeom prst="rect">
            <a:avLst/>
          </a:prstGeom>
          <a:noFill/>
        </p:spPr>
        <p:txBody>
          <a:bodyPr wrap="square" rtlCol="0">
            <a:spAutoFit/>
          </a:bodyPr>
          <a:lstStyle/>
          <a:p>
            <a:pPr algn="just"/>
            <a:r>
              <a:rPr lang="zh-CN" altLang="en-US" b="1" dirty="0" smtClean="0">
                <a:solidFill>
                  <a:srgbClr val="FF0000"/>
                </a:solidFill>
                <a:latin typeface="宋体" pitchFamily="2" charset="-122"/>
                <a:ea typeface="宋体" pitchFamily="2" charset="-122"/>
              </a:rPr>
              <a:t>吸收产物，防止污染空气</a:t>
            </a:r>
            <a:endParaRPr lang="zh-CN" altLang="en-US" b="1" dirty="0">
              <a:solidFill>
                <a:srgbClr val="FF0000"/>
              </a:solidFill>
              <a:latin typeface="宋体" pitchFamily="2" charset="-122"/>
              <a:ea typeface="宋体" pitchFamily="2" charset="-122"/>
            </a:endParaRPr>
          </a:p>
        </p:txBody>
      </p:sp>
      <p:sp>
        <p:nvSpPr>
          <p:cNvPr id="14" name="TextBox 13"/>
          <p:cNvSpPr txBox="1"/>
          <p:nvPr/>
        </p:nvSpPr>
        <p:spPr>
          <a:xfrm>
            <a:off x="4990204" y="5150488"/>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白光</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55860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258088888"/>
                  </p:ext>
                </p:extLst>
              </p:nvPr>
            </p:nvGraphicFramePr>
            <p:xfrm>
              <a:off x="496712" y="1784064"/>
              <a:ext cx="11198578" cy="4802290"/>
            </p:xfrm>
            <a:graphic>
              <a:graphicData uri="http://schemas.openxmlformats.org/drawingml/2006/table">
                <a:tbl>
                  <a:tblPr firstRow="1" bandRow="1">
                    <a:tableStyleId>{5940675A-B579-460E-94D1-54222C63F5DA}</a:tableStyleId>
                  </a:tblPr>
                  <a:tblGrid>
                    <a:gridCol w="2133599"/>
                    <a:gridCol w="3736622"/>
                    <a:gridCol w="2494845"/>
                    <a:gridCol w="2833512"/>
                  </a:tblGrid>
                  <a:tr h="688203">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2120763">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硫</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淡黄色固体</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en-US" sz="2000" b="1" dirty="0">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1</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在空气中燃烧发出</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火焰</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在氧气中燃烧发出</a:t>
                          </a:r>
                          <a:r>
                            <a:rPr lang="en-US" altLang="zh-CN" sz="2000" b="1" kern="1200" dirty="0" smtClean="0">
                              <a:solidFill>
                                <a:schemeClr val="tx1"/>
                              </a:solidFill>
                              <a:effectLst/>
                              <a:latin typeface="Times New Roman" pitchFamily="18" charset="0"/>
                              <a:ea typeface="宋体" pitchFamily="2" charset="-122"/>
                              <a:cs typeface="Times New Roman" pitchFamily="18" charset="0"/>
                            </a:rPr>
                            <a:t> _______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火焰</a:t>
                          </a:r>
                        </a:p>
                        <a:p>
                          <a:pPr algn="l">
                            <a:lnSpc>
                              <a:spcPts val="3000"/>
                            </a:lnSpc>
                          </a:pP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2</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放热、生成有</a:t>
                          </a:r>
                          <a:r>
                            <a:rPr lang="en-US" altLang="zh-CN" sz="2000" b="1" kern="1200" dirty="0" smtClean="0">
                              <a:solidFill>
                                <a:schemeClr val="tx1"/>
                              </a:solidFill>
                              <a:effectLst/>
                              <a:latin typeface="Times New Roman" pitchFamily="18" charset="0"/>
                              <a:ea typeface="宋体" pitchFamily="2" charset="-122"/>
                              <a:cs typeface="Times New Roman" pitchFamily="18" charset="0"/>
                            </a:rPr>
                            <a:t>__</a:t>
                          </a:r>
                          <a:r>
                            <a:rPr lang="en-US" altLang="zh-CN" sz="2000" b="1" kern="1200" baseline="0" dirty="0" smtClean="0">
                              <a:solidFill>
                                <a:schemeClr val="tx1"/>
                              </a:solidFill>
                              <a:effectLst/>
                              <a:latin typeface="Times New Roman" pitchFamily="18" charset="0"/>
                              <a:ea typeface="宋体" pitchFamily="2" charset="-122"/>
                              <a:cs typeface="Times New Roman" pitchFamily="18" charset="0"/>
                            </a:rPr>
                            <a:t>______</a:t>
                          </a:r>
                          <a:r>
                            <a:rPr lang="en-US" altLang="zh-CN" sz="2000" b="1" kern="1200" dirty="0" smtClean="0">
                              <a:solidFill>
                                <a:schemeClr val="tx1"/>
                              </a:solidFill>
                              <a:effectLst/>
                              <a:latin typeface="Times New Roman" pitchFamily="18" charset="0"/>
                              <a:ea typeface="宋体" pitchFamily="2" charset="-122"/>
                              <a:cs typeface="Times New Roman" pitchFamily="18" charset="0"/>
                            </a:rPr>
                            <a:t>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的气体</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S+O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SO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实验前在瓶底放少量水用来</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________________</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铁丝</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银白色固体</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zh-CN" sz="2000" b="1" kern="1200" dirty="0" smtClean="0">
                            <a:solidFill>
                              <a:schemeClr val="tx1"/>
                            </a:solidFill>
                            <a:effectLst/>
                            <a:latin typeface="宋体" pitchFamily="2" charset="-122"/>
                            <a:ea typeface="宋体" pitchFamily="2" charset="-122"/>
                            <a:cs typeface="Times New Roman" pitchFamily="18" charset="0"/>
                          </a:endParaRPr>
                        </a:p>
                        <a:p>
                          <a:pPr algn="ctr">
                            <a:lnSpc>
                              <a:spcPts val="3000"/>
                            </a:lnSpc>
                          </a:pP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铁粉为黑色粉末</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en-US" sz="2000" b="1" dirty="0">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l">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铁在氧气中</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p>
                          <a:pPr algn="l">
                            <a:lnSpc>
                              <a:spcPts val="3000"/>
                            </a:lnSpc>
                          </a:pP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en-US" altLang="zh-CN" sz="2000" b="1" u="sng" kern="1200" dirty="0" smtClean="0">
                              <a:solidFill>
                                <a:schemeClr val="tx1"/>
                              </a:solidFill>
                              <a:effectLst/>
                              <a:latin typeface="Times New Roman" pitchFamily="18" charset="0"/>
                              <a:ea typeface="宋体" pitchFamily="2" charset="-122"/>
                              <a:cs typeface="Times New Roman" pitchFamily="18" charset="0"/>
                            </a:rPr>
                            <a:t/>
                          </a:r>
                          <a:r>
                            <a:rPr lang="en-US" altLang="zh-CN" sz="2000" b="1" u="sng" kern="1200" baseline="0" dirty="0" smtClean="0">
                              <a:solidFill>
                                <a:schemeClr val="tx1"/>
                              </a:solidFill>
                              <a:effectLst/>
                              <a:latin typeface="Times New Roman" pitchFamily="18" charset="0"/>
                              <a:ea typeface="宋体" pitchFamily="2" charset="-122"/>
                              <a:cs typeface="Times New Roman" pitchFamily="18" charset="0"/>
                            </a:rPr>
                            <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放热</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生成</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固体</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3Fe+2O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Fe</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3</a:t>
                          </a:r>
                          <a:r>
                            <a:rPr lang="en-US" altLang="zh-CN" sz="2000" b="1" kern="1200" dirty="0" smtClean="0">
                              <a:solidFill>
                                <a:schemeClr val="tx1"/>
                              </a:solidFill>
                              <a:effectLst/>
                              <a:latin typeface="Times New Roman" pitchFamily="18" charset="0"/>
                              <a:ea typeface="宋体" pitchFamily="2" charset="-122"/>
                              <a:cs typeface="Times New Roman" pitchFamily="18" charset="0"/>
                            </a:rPr>
                            <a:t>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4</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实验前在瓶底放少量水或细沙</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防止</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____________</a:t>
                          </a:r>
                          <a:endParaRPr lang="zh-CN" altLang="zh-CN" sz="2000" b="1" kern="1200" dirty="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258088888"/>
                  </p:ext>
                </p:extLst>
              </p:nvPr>
            </p:nvGraphicFramePr>
            <p:xfrm>
              <a:off x="496712" y="1784064"/>
              <a:ext cx="11198578" cy="4763492"/>
            </p:xfrm>
            <a:graphic>
              <a:graphicData uri="http://schemas.openxmlformats.org/drawingml/2006/table">
                <a:tbl>
                  <a:tblPr firstRow="1" bandRow="1">
                    <a:tableStyleId>{5940675A-B579-460E-94D1-54222C63F5DA}</a:tableStyleId>
                  </a:tblPr>
                  <a:tblGrid>
                    <a:gridCol w="2133599"/>
                    <a:gridCol w="3736622"/>
                    <a:gridCol w="2494845"/>
                    <a:gridCol w="2833512"/>
                  </a:tblGrid>
                  <a:tr h="814642">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2120763">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硫</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淡黄色固体</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en-US" sz="2000" b="1" dirty="0">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just">
                            <a:lnSpc>
                              <a:spcPts val="3000"/>
                            </a:lnSpc>
                          </a:pP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1</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在空气中燃烧发出</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火焰</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在氧气中燃烧发出</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火焰</a:t>
                          </a:r>
                        </a:p>
                        <a:p>
                          <a:pPr algn="l">
                            <a:lnSpc>
                              <a:spcPts val="3000"/>
                            </a:lnSpc>
                          </a:pP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en-US" altLang="zh-CN" sz="2000" b="1" kern="1200" dirty="0" smtClean="0">
                              <a:solidFill>
                                <a:schemeClr val="tx1"/>
                              </a:solidFill>
                              <a:effectLst/>
                              <a:latin typeface="Times New Roman" pitchFamily="18" charset="0"/>
                              <a:ea typeface="宋体" pitchFamily="2" charset="-122"/>
                              <a:cs typeface="Times New Roman" pitchFamily="18" charset="0"/>
                            </a:rPr>
                            <a:t>2</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放热、生成有</a:t>
                          </a:r>
                          <a:r>
                            <a:rPr lang="en-US" altLang="zh-CN" sz="2000" b="1" kern="1200" dirty="0" smtClean="0">
                              <a:solidFill>
                                <a:schemeClr val="tx1"/>
                              </a:solidFill>
                              <a:effectLst/>
                              <a:latin typeface="Times New Roman" pitchFamily="18" charset="0"/>
                              <a:ea typeface="宋体" pitchFamily="2" charset="-122"/>
                              <a:cs typeface="Times New Roman" pitchFamily="18" charset="0"/>
                            </a:rPr>
                            <a:t>__</a:t>
                          </a:r>
                          <a:r>
                            <a:rPr lang="en-US" altLang="zh-CN" sz="2000" b="1" kern="1200" baseline="0" dirty="0" smtClean="0">
                              <a:solidFill>
                                <a:schemeClr val="tx1"/>
                              </a:solidFill>
                              <a:effectLst/>
                              <a:latin typeface="Times New Roman" pitchFamily="18" charset="0"/>
                              <a:ea typeface="宋体" pitchFamily="2" charset="-122"/>
                              <a:cs typeface="Times New Roman" pitchFamily="18" charset="0"/>
                            </a:rPr>
                            <a:t>______</a:t>
                          </a:r>
                          <a:r>
                            <a:rPr lang="en-US" altLang="zh-CN" sz="2000" b="1" kern="1200" dirty="0" smtClean="0">
                              <a:solidFill>
                                <a:schemeClr val="tx1"/>
                              </a:solidFill>
                              <a:effectLst/>
                              <a:latin typeface="Times New Roman" pitchFamily="18" charset="0"/>
                              <a:ea typeface="宋体" pitchFamily="2" charset="-122"/>
                              <a:cs typeface="Times New Roman" pitchFamily="18" charset="0"/>
                            </a:rPr>
                            <a:t>__</a:t>
                          </a:r>
                          <a:r>
                            <a:rPr lang="zh-CN" altLang="zh-CN" sz="2000" b="1" kern="1200" dirty="0" smtClean="0">
                              <a:solidFill>
                                <a:schemeClr val="tx1"/>
                              </a:solidFill>
                              <a:effectLst/>
                              <a:latin typeface="Times New Roman" pitchFamily="18" charset="0"/>
                              <a:ea typeface="宋体" pitchFamily="2" charset="-122"/>
                              <a:cs typeface="Times New Roman" pitchFamily="18" charset="0"/>
                            </a:rPr>
                            <a:t>的气体</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38905" r="-113415" b="-86744"/>
                          </a:stretch>
                        </a:blipFill>
                      </a:tcPr>
                    </a:tc>
                    <a:tc>
                      <a:txBody>
                        <a:bodyPr/>
                        <a:lstStyle/>
                        <a:p>
                          <a:pPr marL="0" marR="0" indent="0" algn="l"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Times New Roman" pitchFamily="18" charset="0"/>
                              <a:ea typeface="宋体" pitchFamily="2" charset="-122"/>
                              <a:cs typeface="Times New Roman" pitchFamily="18" charset="0"/>
                            </a:rPr>
                            <a:t>实验前在瓶底放少量水用来</a:t>
                          </a:r>
                          <a:r>
                            <a:rPr lang="en-US" altLang="zh-CN" sz="2000" b="1" u="none" kern="1200" dirty="0" smtClean="0">
                              <a:solidFill>
                                <a:schemeClr val="tx1"/>
                              </a:solidFill>
                              <a:effectLst/>
                              <a:latin typeface="Times New Roman" pitchFamily="18" charset="0"/>
                              <a:ea typeface="宋体" pitchFamily="2" charset="-122"/>
                              <a:cs typeface="Times New Roman" pitchFamily="18" charset="0"/>
                            </a:rPr>
                            <a:t>________________</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铁丝</a:t>
                          </a: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银白色固体</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zh-CN" sz="2000" b="1" kern="1200" dirty="0" smtClean="0">
                            <a:solidFill>
                              <a:schemeClr val="tx1"/>
                            </a:solidFill>
                            <a:effectLst/>
                            <a:latin typeface="宋体" pitchFamily="2" charset="-122"/>
                            <a:ea typeface="宋体" pitchFamily="2" charset="-122"/>
                            <a:cs typeface="Times New Roman" pitchFamily="18" charset="0"/>
                          </a:endParaRPr>
                        </a:p>
                        <a:p>
                          <a:pPr algn="ctr">
                            <a:lnSpc>
                              <a:spcPts val="3000"/>
                            </a:lnSpc>
                          </a:pPr>
                          <a:r>
                            <a:rPr lang="en-US" altLang="zh-CN" sz="2000" b="1" kern="1200" dirty="0" smtClean="0">
                              <a:solidFill>
                                <a:schemeClr val="tx1"/>
                              </a:solidFill>
                              <a:effectLst/>
                              <a:latin typeface="宋体" pitchFamily="2" charset="-122"/>
                              <a:ea typeface="宋体" pitchFamily="2" charset="-122"/>
                              <a:cs typeface="Times New Roman" pitchFamily="18" charset="0"/>
                            </a:rPr>
                            <a:t>(</a:t>
                          </a:r>
                          <a:r>
                            <a:rPr lang="zh-CN" altLang="zh-CN" sz="2000" b="1" kern="1200" dirty="0" smtClean="0">
                              <a:solidFill>
                                <a:schemeClr val="tx1"/>
                              </a:solidFill>
                              <a:effectLst/>
                              <a:latin typeface="宋体" pitchFamily="2" charset="-122"/>
                              <a:ea typeface="宋体" pitchFamily="2" charset="-122"/>
                              <a:cs typeface="Times New Roman" pitchFamily="18" charset="0"/>
                            </a:rPr>
                            <a:t>铁粉为黑色粉末</a:t>
                          </a:r>
                          <a:r>
                            <a:rPr lang="en-US" altLang="zh-CN" sz="2000" b="1" kern="1200" dirty="0" smtClean="0">
                              <a:solidFill>
                                <a:schemeClr val="tx1"/>
                              </a:solidFill>
                              <a:effectLst/>
                              <a:latin typeface="宋体" pitchFamily="2" charset="-122"/>
                              <a:ea typeface="宋体" pitchFamily="2" charset="-122"/>
                              <a:cs typeface="Times New Roman" pitchFamily="18" charset="0"/>
                            </a:rPr>
                            <a:t>)</a:t>
                          </a:r>
                          <a:endParaRPr lang="zh-CN" altLang="en-US" sz="2000" b="1" dirty="0">
                            <a:latin typeface="宋体" pitchFamily="2" charset="-122"/>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l">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铁在氧气中</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endParaRPr lang="en-US" altLang="zh-CN" sz="2000" b="1" kern="1200" dirty="0" smtClean="0">
                            <a:solidFill>
                              <a:schemeClr val="tx1"/>
                            </a:solidFill>
                            <a:effectLst/>
                            <a:latin typeface="Times New Roman" pitchFamily="18" charset="0"/>
                            <a:ea typeface="宋体" pitchFamily="2" charset="-122"/>
                            <a:cs typeface="Times New Roman" pitchFamily="18" charset="0"/>
                          </a:endParaRPr>
                        </a:p>
                        <a:p>
                          <a:pPr algn="l">
                            <a:lnSpc>
                              <a:spcPts val="3000"/>
                            </a:lnSpc>
                          </a:pP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放热</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生成</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a:t>
                          </a:r>
                          <a:r>
                            <a:rPr lang="zh-CN" altLang="zh-CN" sz="2000" b="1" kern="1200" dirty="0" smtClean="0">
                              <a:solidFill>
                                <a:schemeClr val="tx1"/>
                              </a:solidFill>
                              <a:effectLst/>
                              <a:latin typeface="Times New Roman" pitchFamily="18" charset="0"/>
                              <a:ea typeface="宋体" pitchFamily="2" charset="-122"/>
                              <a:cs typeface="Times New Roman" pitchFamily="18" charset="0"/>
                            </a:rPr>
                            <a:t>固体</a:t>
                          </a:r>
                          <a:r>
                            <a:rPr lang="en-US" altLang="zh-CN" sz="2000" b="1"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160667" r="-113415" b="-333"/>
                          </a:stretch>
                        </a:blipFill>
                      </a:tcPr>
                    </a:tc>
                    <a:tc>
                      <a:txBody>
                        <a:bodyPr/>
                        <a:lstStyle/>
                        <a:p>
                          <a:pPr algn="just">
                            <a:lnSpc>
                              <a:spcPts val="3000"/>
                            </a:lnSpc>
                          </a:pPr>
                          <a:r>
                            <a:rPr lang="zh-CN" altLang="zh-CN" sz="2000" b="1" kern="1200" dirty="0" smtClean="0">
                              <a:solidFill>
                                <a:schemeClr val="tx1"/>
                              </a:solidFill>
                              <a:effectLst/>
                              <a:latin typeface="Times New Roman" pitchFamily="18" charset="0"/>
                              <a:ea typeface="宋体" pitchFamily="2" charset="-122"/>
                              <a:cs typeface="Times New Roman" pitchFamily="18" charset="0"/>
                            </a:rPr>
                            <a:t>实验前在瓶底放少量水或细沙</a:t>
                          </a:r>
                          <a:r>
                            <a:rPr lang="zh-CN" altLang="en-US" sz="2000" b="1" kern="1200" dirty="0" smtClean="0">
                              <a:solidFill>
                                <a:schemeClr val="tx1"/>
                              </a:solidFill>
                              <a:effectLst/>
                              <a:latin typeface="Times New Roman" pitchFamily="18" charset="0"/>
                              <a:ea typeface="宋体" pitchFamily="2" charset="-122"/>
                              <a:cs typeface="Times New Roman" pitchFamily="18" charset="0"/>
                            </a:rPr>
                            <a:t>，</a:t>
                          </a:r>
                          <a:r>
                            <a:rPr lang="zh-CN" altLang="zh-CN" sz="2000" b="1" kern="1200" dirty="0" smtClean="0">
                              <a:solidFill>
                                <a:schemeClr val="tx1"/>
                              </a:solidFill>
                              <a:effectLst/>
                              <a:latin typeface="Times New Roman" pitchFamily="18" charset="0"/>
                              <a:ea typeface="宋体" pitchFamily="2" charset="-122"/>
                              <a:cs typeface="Times New Roman" pitchFamily="18" charset="0"/>
                            </a:rPr>
                            <a:t>防止</a:t>
                          </a:r>
                          <a:r>
                            <a:rPr lang="en-US" altLang="zh-CN" sz="2000" b="1" kern="1200" dirty="0" smtClean="0">
                              <a:solidFill>
                                <a:schemeClr val="tx1"/>
                              </a:solidFill>
                              <a:effectLst/>
                              <a:latin typeface="Times New Roman" pitchFamily="18" charset="0"/>
                              <a:ea typeface="宋体" pitchFamily="2" charset="-122"/>
                              <a:cs typeface="Times New Roman" pitchFamily="18" charset="0"/>
                            </a:rPr>
                            <a:t>____________</a:t>
                          </a:r>
                          <a:endParaRPr lang="zh-CN" altLang="zh-CN" sz="2000" b="1" kern="1200" dirty="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5" name="TextBox 4"/>
          <p:cNvSpPr txBox="1"/>
          <p:nvPr/>
        </p:nvSpPr>
        <p:spPr>
          <a:xfrm>
            <a:off x="5437191" y="2732643"/>
            <a:ext cx="881973" cy="369332"/>
          </a:xfrm>
          <a:prstGeom prst="rect">
            <a:avLst/>
          </a:prstGeom>
          <a:noFill/>
        </p:spPr>
        <p:txBody>
          <a:bodyPr wrap="none" rtlCol="0">
            <a:spAutoFit/>
          </a:bodyPr>
          <a:lstStyle/>
          <a:p>
            <a:r>
              <a:rPr lang="zh-CN" altLang="en-US" b="1" dirty="0">
                <a:solidFill>
                  <a:srgbClr val="FF0000"/>
                </a:solidFill>
                <a:latin typeface="宋体" pitchFamily="2" charset="-122"/>
                <a:ea typeface="宋体" pitchFamily="2" charset="-122"/>
              </a:rPr>
              <a:t>淡蓝色</a:t>
            </a:r>
          </a:p>
        </p:txBody>
      </p:sp>
      <p:sp>
        <p:nvSpPr>
          <p:cNvPr id="11" name="TextBox 10"/>
          <p:cNvSpPr txBox="1"/>
          <p:nvPr/>
        </p:nvSpPr>
        <p:spPr>
          <a:xfrm>
            <a:off x="2716977" y="3507127"/>
            <a:ext cx="881973"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蓝紫色</a:t>
            </a:r>
            <a:endParaRPr lang="zh-CN" altLang="en-US" b="1" dirty="0">
              <a:solidFill>
                <a:srgbClr val="FF0000"/>
              </a:solidFill>
              <a:latin typeface="宋体" pitchFamily="2" charset="-122"/>
              <a:ea typeface="宋体" pitchFamily="2" charset="-122"/>
            </a:endParaRPr>
          </a:p>
        </p:txBody>
      </p:sp>
      <p:sp>
        <p:nvSpPr>
          <p:cNvPr id="12" name="TextBox 11"/>
          <p:cNvSpPr txBox="1"/>
          <p:nvPr/>
        </p:nvSpPr>
        <p:spPr>
          <a:xfrm>
            <a:off x="4859817" y="3875701"/>
            <a:ext cx="1346844"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刺激性气味</a:t>
            </a:r>
            <a:endParaRPr lang="zh-CN" altLang="en-US" b="1" dirty="0">
              <a:solidFill>
                <a:srgbClr val="FF0000"/>
              </a:solidFill>
              <a:latin typeface="宋体" pitchFamily="2" charset="-122"/>
              <a:ea typeface="宋体" pitchFamily="2" charset="-122"/>
            </a:endParaRPr>
          </a:p>
        </p:txBody>
      </p:sp>
      <p:sp>
        <p:nvSpPr>
          <p:cNvPr id="15" name="TextBox 14"/>
          <p:cNvSpPr txBox="1"/>
          <p:nvPr/>
        </p:nvSpPr>
        <p:spPr>
          <a:xfrm>
            <a:off x="9480869" y="3703334"/>
            <a:ext cx="2103326" cy="646331"/>
          </a:xfrm>
          <a:prstGeom prst="rect">
            <a:avLst/>
          </a:prstGeom>
          <a:noFill/>
        </p:spPr>
        <p:txBody>
          <a:bodyPr wrap="square" rtlCol="0">
            <a:spAutoFit/>
          </a:bodyPr>
          <a:lstStyle/>
          <a:p>
            <a:pPr algn="just"/>
            <a:r>
              <a:rPr lang="zh-CN" altLang="zh-CN" b="1" dirty="0">
                <a:solidFill>
                  <a:srgbClr val="FF0000"/>
                </a:solidFill>
                <a:latin typeface="宋体" pitchFamily="2" charset="-122"/>
                <a:ea typeface="宋体" pitchFamily="2" charset="-122"/>
              </a:rPr>
              <a:t>吸收生成的</a:t>
            </a:r>
            <a:r>
              <a:rPr lang="zh-CN" altLang="zh-CN" b="1" dirty="0" smtClean="0">
                <a:solidFill>
                  <a:srgbClr val="FF0000"/>
                </a:solidFill>
                <a:latin typeface="宋体" pitchFamily="2" charset="-122"/>
                <a:ea typeface="宋体" pitchFamily="2" charset="-122"/>
              </a:rPr>
              <a:t>有毒气体</a:t>
            </a:r>
            <a:r>
              <a:rPr lang="en-US" altLang="zh-CN" b="1" dirty="0">
                <a:solidFill>
                  <a:srgbClr val="FF0000"/>
                </a:solidFill>
                <a:latin typeface="宋体" pitchFamily="2" charset="-122"/>
                <a:ea typeface="宋体" pitchFamily="2" charset="-122"/>
              </a:rPr>
              <a:t>,</a:t>
            </a:r>
            <a:r>
              <a:rPr lang="zh-CN" altLang="zh-CN" b="1" dirty="0" smtClean="0">
                <a:solidFill>
                  <a:srgbClr val="FF0000"/>
                </a:solidFill>
                <a:latin typeface="宋体" pitchFamily="2" charset="-122"/>
                <a:ea typeface="宋体" pitchFamily="2" charset="-122"/>
              </a:rPr>
              <a:t>防止</a:t>
            </a:r>
            <a:r>
              <a:rPr lang="zh-CN" altLang="zh-CN" b="1" dirty="0">
                <a:solidFill>
                  <a:srgbClr val="FF0000"/>
                </a:solidFill>
                <a:latin typeface="宋体" pitchFamily="2" charset="-122"/>
                <a:ea typeface="宋体" pitchFamily="2" charset="-122"/>
              </a:rPr>
              <a:t>污染空气</a:t>
            </a:r>
            <a:endParaRPr lang="zh-CN" altLang="en-US" b="1" dirty="0">
              <a:solidFill>
                <a:srgbClr val="FF0000"/>
              </a:solidFill>
              <a:latin typeface="宋体" pitchFamily="2" charset="-122"/>
              <a:ea typeface="宋体" pitchFamily="2" charset="-122"/>
            </a:endParaRPr>
          </a:p>
        </p:txBody>
      </p:sp>
      <p:sp>
        <p:nvSpPr>
          <p:cNvPr id="16" name="TextBox 15"/>
          <p:cNvSpPr txBox="1"/>
          <p:nvPr/>
        </p:nvSpPr>
        <p:spPr>
          <a:xfrm>
            <a:off x="4302613" y="5081342"/>
            <a:ext cx="1114408"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剧烈燃烧</a:t>
            </a:r>
            <a:endParaRPr lang="zh-CN" altLang="en-US" b="1" dirty="0">
              <a:solidFill>
                <a:srgbClr val="FF0000"/>
              </a:solidFill>
              <a:latin typeface="宋体" pitchFamily="2" charset="-122"/>
              <a:ea typeface="宋体" pitchFamily="2" charset="-122"/>
            </a:endParaRPr>
          </a:p>
        </p:txBody>
      </p:sp>
      <p:sp>
        <p:nvSpPr>
          <p:cNvPr id="17" name="TextBox 16"/>
          <p:cNvSpPr txBox="1"/>
          <p:nvPr/>
        </p:nvSpPr>
        <p:spPr>
          <a:xfrm>
            <a:off x="2694399" y="5451950"/>
            <a:ext cx="1114408"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火星四溅</a:t>
            </a:r>
            <a:endParaRPr lang="zh-CN" altLang="en-US" b="1" dirty="0">
              <a:solidFill>
                <a:srgbClr val="FF0000"/>
              </a:solidFill>
              <a:latin typeface="宋体" pitchFamily="2" charset="-122"/>
              <a:ea typeface="宋体" pitchFamily="2" charset="-122"/>
            </a:endParaRPr>
          </a:p>
        </p:txBody>
      </p:sp>
      <p:sp>
        <p:nvSpPr>
          <p:cNvPr id="18" name="TextBox 17"/>
          <p:cNvSpPr txBox="1"/>
          <p:nvPr/>
        </p:nvSpPr>
        <p:spPr>
          <a:xfrm>
            <a:off x="5486057" y="5483684"/>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黑色</a:t>
            </a:r>
            <a:endParaRPr lang="zh-CN" altLang="en-US" b="1" dirty="0">
              <a:solidFill>
                <a:srgbClr val="FF0000"/>
              </a:solidFill>
              <a:latin typeface="宋体" pitchFamily="2" charset="-122"/>
              <a:ea typeface="宋体" pitchFamily="2" charset="-122"/>
            </a:endParaRPr>
          </a:p>
        </p:txBody>
      </p:sp>
      <p:sp>
        <p:nvSpPr>
          <p:cNvPr id="19" name="TextBox 18"/>
          <p:cNvSpPr txBox="1"/>
          <p:nvPr/>
        </p:nvSpPr>
        <p:spPr>
          <a:xfrm>
            <a:off x="8854700" y="5853016"/>
            <a:ext cx="1745566" cy="646331"/>
          </a:xfrm>
          <a:prstGeom prst="rect">
            <a:avLst/>
          </a:prstGeom>
          <a:noFill/>
        </p:spPr>
        <p:txBody>
          <a:bodyPr wrap="square" rtlCol="0">
            <a:spAutoFit/>
          </a:bodyPr>
          <a:lstStyle/>
          <a:p>
            <a:r>
              <a:rPr lang="zh-CN" altLang="zh-CN" b="1" dirty="0">
                <a:solidFill>
                  <a:srgbClr val="FF0000"/>
                </a:solidFill>
                <a:latin typeface="宋体" pitchFamily="2" charset="-122"/>
                <a:ea typeface="宋体" pitchFamily="2" charset="-122"/>
              </a:rPr>
              <a:t>高温熔融物</a:t>
            </a:r>
            <a:r>
              <a:rPr lang="zh-CN" altLang="zh-CN" b="1" dirty="0" smtClean="0">
                <a:solidFill>
                  <a:srgbClr val="FF0000"/>
                </a:solidFill>
                <a:latin typeface="宋体" pitchFamily="2" charset="-122"/>
                <a:ea typeface="宋体" pitchFamily="2" charset="-122"/>
              </a:rPr>
              <a:t>溅落炸裂</a:t>
            </a:r>
            <a:r>
              <a:rPr lang="zh-CN" altLang="zh-CN" b="1" dirty="0">
                <a:solidFill>
                  <a:srgbClr val="FF0000"/>
                </a:solidFill>
                <a:latin typeface="宋体" pitchFamily="2" charset="-122"/>
                <a:ea typeface="宋体" pitchFamily="2" charset="-122"/>
              </a:rPr>
              <a:t>瓶底</a:t>
            </a:r>
            <a:endParaRPr lang="zh-CN" altLang="en-US" b="1" dirty="0">
              <a:solidFill>
                <a:srgbClr val="FF0000"/>
              </a:solidFill>
              <a:latin typeface="宋体" pitchFamily="2" charset="-122"/>
              <a:ea typeface="宋体" pitchFamily="2" charset="-122"/>
            </a:endParaRPr>
          </a:p>
        </p:txBody>
      </p:sp>
      <p:sp>
        <p:nvSpPr>
          <p:cNvPr id="3" name="TextBox 2"/>
          <p:cNvSpPr txBox="1"/>
          <p:nvPr/>
        </p:nvSpPr>
        <p:spPr>
          <a:xfrm>
            <a:off x="10905065" y="1305467"/>
            <a:ext cx="767644" cy="400110"/>
          </a:xfrm>
          <a:prstGeom prst="rect">
            <a:avLst/>
          </a:prstGeom>
          <a:noFill/>
        </p:spPr>
        <p:txBody>
          <a:bodyPr wrap="square" rtlCol="0">
            <a:spAutoFit/>
          </a:bodyPr>
          <a:lstStyle/>
          <a:p>
            <a:pPr algn="r"/>
            <a:r>
              <a:rPr lang="zh-CN" altLang="en-US" sz="2000" b="1" dirty="0">
                <a:latin typeface="宋体" pitchFamily="2" charset="-122"/>
                <a:ea typeface="宋体" pitchFamily="2" charset="-122"/>
              </a:rPr>
              <a:t>续表</a:t>
            </a:r>
          </a:p>
        </p:txBody>
      </p:sp>
    </p:spTree>
    <p:extLst>
      <p:ext uri="{BB962C8B-B14F-4D97-AF65-F5344CB8AC3E}">
        <p14:creationId xmlns:p14="http://schemas.microsoft.com/office/powerpoint/2010/main" xmlns="" val="26489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2594230313"/>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736622"/>
                    <a:gridCol w="2494845"/>
                    <a:gridCol w="2833512"/>
                  </a:tblGrid>
                  <a:tr h="688203">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镁</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银白色固体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just">
                            <a:lnSpc>
                              <a:spcPct val="150000"/>
                            </a:lnSpc>
                          </a:pPr>
                          <a:r>
                            <a:rPr lang="zh-CN" altLang="zh-CN" sz="2000" b="1" kern="1200" dirty="0" smtClean="0">
                              <a:solidFill>
                                <a:schemeClr val="tx1"/>
                              </a:solidFill>
                              <a:effectLst/>
                              <a:latin typeface="宋体" pitchFamily="2" charset="-122"/>
                              <a:ea typeface="宋体" pitchFamily="2" charset="-122"/>
                              <a:cs typeface="+mn-cs"/>
                            </a:rPr>
                            <a:t>镁在空气中燃烧</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发出</a:t>
                          </a:r>
                          <a:r>
                            <a:rPr lang="en-US" altLang="zh-CN" sz="2000" b="1" u="sng" kern="1200" dirty="0" smtClean="0">
                              <a:solidFill>
                                <a:schemeClr val="tx1"/>
                              </a:solidFill>
                              <a:effectLst/>
                              <a:latin typeface="宋体" pitchFamily="2" charset="-122"/>
                              <a:ea typeface="宋体" pitchFamily="2" charset="-122"/>
                              <a:cs typeface="+mn-cs"/>
                            </a:rPr>
                            <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r>
                          <a:r>
                            <a:rPr lang="zh-CN" altLang="zh-CN" sz="2000" b="1" u="sng"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、放热、生成白色粉末</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2Mg+O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2MgO</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铜</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紫红色固体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红色的固体逐渐变成</a:t>
                          </a:r>
                          <a:r>
                            <a:rPr lang="en-US" altLang="zh-CN" sz="2000" b="1" kern="1200" dirty="0" smtClean="0">
                              <a:solidFill>
                                <a:schemeClr val="tx1"/>
                              </a:solidFill>
                              <a:effectLst/>
                              <a:latin typeface="宋体" pitchFamily="2" charset="-122"/>
                              <a:ea typeface="宋体" pitchFamily="2" charset="-122"/>
                              <a:cs typeface="+mn-cs"/>
                            </a:rPr>
                            <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marL="0" marR="0" indent="0" algn="ctr" defTabSz="914400" rtl="0" eaLnBrk="1" fontAlgn="auto" latinLnBrk="0" hangingPunct="1">
                            <a:lnSpc>
                              <a:spcPts val="3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2Cu+O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2CuO</a:t>
                          </a:r>
                          <a:endParaRPr lang="zh-CN" altLang="en-US" sz="2000" b="1" dirty="0" smtClean="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2594230313"/>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736622"/>
                    <a:gridCol w="2494845"/>
                    <a:gridCol w="2833512"/>
                  </a:tblGrid>
                  <a:tr h="853440">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镁</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银白色固体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just">
                            <a:lnSpc>
                              <a:spcPct val="150000"/>
                            </a:lnSpc>
                          </a:pPr>
                          <a:r>
                            <a:rPr lang="zh-CN" altLang="zh-CN" sz="2000" b="1" kern="1200" dirty="0" smtClean="0">
                              <a:solidFill>
                                <a:schemeClr val="tx1"/>
                              </a:solidFill>
                              <a:effectLst/>
                              <a:latin typeface="宋体" pitchFamily="2" charset="-122"/>
                              <a:ea typeface="宋体" pitchFamily="2" charset="-122"/>
                              <a:cs typeface="+mn-cs"/>
                            </a:rPr>
                            <a:t>镁在空气中燃烧</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发出</a:t>
                          </a:r>
                          <a:r>
                            <a:rPr lang="zh-CN" altLang="zh-CN" sz="2000" b="1" u="sng"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、放热、生成白色粉末</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47000" r="-113415" b="-100333"/>
                          </a:stretch>
                        </a:blipFill>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铜</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紫红色固体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红色的固体逐渐变成</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147000" r="-113415" b="-333"/>
                          </a:stretch>
                        </a:blipFill>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3" name="TextBox 2"/>
          <p:cNvSpPr txBox="1"/>
          <p:nvPr/>
        </p:nvSpPr>
        <p:spPr>
          <a:xfrm>
            <a:off x="10905065" y="1305467"/>
            <a:ext cx="767644" cy="400110"/>
          </a:xfrm>
          <a:prstGeom prst="rect">
            <a:avLst/>
          </a:prstGeom>
          <a:noFill/>
        </p:spPr>
        <p:txBody>
          <a:bodyPr wrap="square" rtlCol="0">
            <a:spAutoFit/>
          </a:bodyPr>
          <a:lstStyle/>
          <a:p>
            <a:pPr algn="r"/>
            <a:r>
              <a:rPr lang="zh-CN" altLang="en-US" sz="2000" b="1" dirty="0">
                <a:latin typeface="宋体" pitchFamily="2" charset="-122"/>
                <a:ea typeface="宋体" pitchFamily="2" charset="-122"/>
              </a:rPr>
              <a:t>续表</a:t>
            </a:r>
          </a:p>
        </p:txBody>
      </p:sp>
      <p:sp>
        <p:nvSpPr>
          <p:cNvPr id="20" name="TextBox 19"/>
          <p:cNvSpPr txBox="1"/>
          <p:nvPr/>
        </p:nvSpPr>
        <p:spPr>
          <a:xfrm>
            <a:off x="2996071" y="3371506"/>
            <a:ext cx="1346844"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耀眼的白光</a:t>
            </a:r>
            <a:endParaRPr lang="zh-CN" altLang="en-US" b="1" dirty="0">
              <a:solidFill>
                <a:srgbClr val="FF0000"/>
              </a:solidFill>
              <a:latin typeface="宋体" pitchFamily="2" charset="-122"/>
              <a:ea typeface="宋体" pitchFamily="2" charset="-122"/>
            </a:endParaRPr>
          </a:p>
        </p:txBody>
      </p:sp>
      <p:sp>
        <p:nvSpPr>
          <p:cNvPr id="21" name="TextBox 20"/>
          <p:cNvSpPr txBox="1"/>
          <p:nvPr/>
        </p:nvSpPr>
        <p:spPr>
          <a:xfrm>
            <a:off x="5253849" y="5200225"/>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黑色</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89023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2710103555"/>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736622"/>
                    <a:gridCol w="2494845"/>
                    <a:gridCol w="2833512"/>
                  </a:tblGrid>
                  <a:tr h="688203">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氢气</a:t>
                          </a:r>
                          <a:endParaRPr lang="en-US" altLang="zh-CN" sz="2000" b="1" kern="1200" dirty="0" smtClean="0">
                            <a:solidFill>
                              <a:schemeClr val="tx1"/>
                            </a:solidFill>
                            <a:effectLst/>
                            <a:latin typeface="宋体" pitchFamily="2" charset="-122"/>
                            <a:ea typeface="宋体" pitchFamily="2" charset="-122"/>
                            <a:cs typeface="+mn-cs"/>
                          </a:endParaRPr>
                        </a:p>
                        <a:p>
                          <a:pPr algn="ctr">
                            <a:lnSpc>
                              <a:spcPct val="150000"/>
                            </a:lnSpc>
                          </a:pP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l">
                            <a:lnSpc>
                              <a:spcPct val="1500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）纯净的氢气在空气中燃烧，产生</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u="sng" kern="1200" baseline="0" dirty="0" smtClean="0">
                              <a:solidFill>
                                <a:schemeClr val="tx1"/>
                              </a:solidFill>
                              <a:effectLst/>
                              <a:latin typeface="宋体" pitchFamily="2" charset="-122"/>
                              <a:ea typeface="宋体" pitchFamily="2" charset="-122"/>
                              <a:cs typeface="+mn-cs"/>
                            </a:rPr>
                            <a:t/>
                          </a:r>
                          <a:r>
                            <a:rPr lang="zh-CN" altLang="en-US" sz="2000" b="1" kern="1200" dirty="0" smtClean="0">
                              <a:solidFill>
                                <a:schemeClr val="tx1"/>
                              </a:solidFill>
                              <a:effectLst/>
                              <a:latin typeface="宋体" pitchFamily="2" charset="-122"/>
                              <a:ea typeface="宋体" pitchFamily="2" charset="-122"/>
                              <a:cs typeface="+mn-cs"/>
                            </a:rPr>
                            <a:t>火焰 </a:t>
                          </a:r>
                        </a:p>
                        <a:p>
                          <a:pPr algn="just">
                            <a:lnSpc>
                              <a:spcPct val="1500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）放热、烧杯内壁有水雾</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ts val="3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2H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2H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O</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en-US" sz="2000" b="1" kern="1200" dirty="0" smtClean="0">
                              <a:solidFill>
                                <a:schemeClr val="tx1"/>
                              </a:solidFill>
                              <a:effectLst/>
                              <a:latin typeface="Times New Roman" pitchFamily="18" charset="0"/>
                              <a:ea typeface="宋体" pitchFamily="2" charset="-122"/>
                              <a:cs typeface="+mn-cs"/>
                            </a:rPr>
                            <a:t>点燃前须验纯</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en-US" sz="2000" b="1" kern="1200" dirty="0" smtClean="0">
                              <a:solidFill>
                                <a:schemeClr val="tx1"/>
                              </a:solidFill>
                              <a:effectLst/>
                              <a:latin typeface="宋体" pitchFamily="2" charset="-122"/>
                              <a:ea typeface="宋体" pitchFamily="2" charset="-122"/>
                              <a:cs typeface="+mn-cs"/>
                            </a:rPr>
                            <a:t>一氧化碳</a:t>
                          </a:r>
                        </a:p>
                        <a:p>
                          <a:pPr algn="ctr">
                            <a:lnSpc>
                              <a:spcPct val="150000"/>
                            </a:lnSpc>
                          </a:pP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en-US" sz="2000" b="1" kern="1200" dirty="0" smtClean="0">
                              <a:solidFill>
                                <a:schemeClr val="tx1"/>
                              </a:solidFill>
                              <a:effectLst/>
                              <a:latin typeface="宋体" pitchFamily="2" charset="-122"/>
                              <a:ea typeface="宋体" pitchFamily="2" charset="-122"/>
                              <a:cs typeface="+mn-cs"/>
                            </a:rPr>
                            <a:t>产生</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火焰</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生成能使澄清石灰水变浑浊的气体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marL="0" marR="0" indent="0" algn="ctr" defTabSz="914400" rtl="0" eaLnBrk="1" fontAlgn="auto" latinLnBrk="0" hangingPunct="1">
                            <a:lnSpc>
                              <a:spcPts val="3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2CO+O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2CO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endParaRPr lang="zh-CN" altLang="en-US" sz="2000" b="1" baseline="-25000" dirty="0" smtClean="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2000" b="1" kern="1200" dirty="0" smtClean="0">
                              <a:solidFill>
                                <a:schemeClr val="tx1"/>
                              </a:solidFill>
                              <a:effectLst/>
                              <a:latin typeface="宋体" pitchFamily="2" charset="-122"/>
                              <a:ea typeface="宋体" pitchFamily="2" charset="-122"/>
                              <a:cs typeface="+mn-cs"/>
                            </a:rPr>
                            <a:t>点燃前须验纯</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2710103555"/>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736622"/>
                    <a:gridCol w="2494845"/>
                    <a:gridCol w="2833512"/>
                  </a:tblGrid>
                  <a:tr h="853440">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氢气</a:t>
                          </a:r>
                          <a:endParaRPr lang="en-US" altLang="zh-CN" sz="2000" b="1" kern="1200" dirty="0" smtClean="0">
                            <a:solidFill>
                              <a:schemeClr val="tx1"/>
                            </a:solidFill>
                            <a:effectLst/>
                            <a:latin typeface="宋体" pitchFamily="2" charset="-122"/>
                            <a:ea typeface="宋体" pitchFamily="2" charset="-122"/>
                            <a:cs typeface="+mn-cs"/>
                          </a:endParaRPr>
                        </a:p>
                        <a:p>
                          <a:pPr algn="ctr">
                            <a:lnSpc>
                              <a:spcPct val="150000"/>
                            </a:lnSpc>
                          </a:pP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l">
                            <a:lnSpc>
                              <a:spcPct val="1500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）纯净的氢气在空气中燃烧，产生</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火焰 </a:t>
                          </a:r>
                        </a:p>
                        <a:p>
                          <a:pPr algn="just">
                            <a:lnSpc>
                              <a:spcPct val="1500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）放热、烧杯内壁有水雾</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47000" r="-113415" b="-100333"/>
                          </a:stretch>
                        </a:blipFill>
                      </a:tcPr>
                    </a:tc>
                    <a:tc>
                      <a:txBody>
                        <a:bodyPr/>
                        <a:lstStyle/>
                        <a:p>
                          <a:pPr algn="ctr">
                            <a:lnSpc>
                              <a:spcPts val="3000"/>
                            </a:lnSpc>
                          </a:pPr>
                          <a:r>
                            <a:rPr lang="zh-CN" altLang="en-US" sz="2000" b="1" kern="1200" dirty="0" smtClean="0">
                              <a:solidFill>
                                <a:schemeClr val="tx1"/>
                              </a:solidFill>
                              <a:effectLst/>
                              <a:latin typeface="Times New Roman" pitchFamily="18" charset="0"/>
                              <a:ea typeface="宋体" pitchFamily="2" charset="-122"/>
                              <a:cs typeface="+mn-cs"/>
                            </a:rPr>
                            <a:t>点燃前须验纯</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en-US" sz="2000" b="1" kern="1200" dirty="0" smtClean="0">
                              <a:solidFill>
                                <a:schemeClr val="tx1"/>
                              </a:solidFill>
                              <a:effectLst/>
                              <a:latin typeface="宋体" pitchFamily="2" charset="-122"/>
                              <a:ea typeface="宋体" pitchFamily="2" charset="-122"/>
                              <a:cs typeface="+mn-cs"/>
                            </a:rPr>
                            <a:t>一氧化碳</a:t>
                          </a:r>
                        </a:p>
                        <a:p>
                          <a:pPr algn="ctr">
                            <a:lnSpc>
                              <a:spcPct val="150000"/>
                            </a:lnSpc>
                          </a:pP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en-US" sz="2000" b="1" kern="1200" dirty="0" smtClean="0">
                              <a:solidFill>
                                <a:schemeClr val="tx1"/>
                              </a:solidFill>
                              <a:effectLst/>
                              <a:latin typeface="宋体" pitchFamily="2" charset="-122"/>
                              <a:ea typeface="宋体" pitchFamily="2" charset="-122"/>
                              <a:cs typeface="+mn-cs"/>
                            </a:rPr>
                            <a:t>产生</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火焰</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生成能使澄清石灰水变浑浊的气体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234878" t="-147000" r="-113415" b="-333"/>
                          </a:stretch>
                        </a:blipFill>
                      </a:tcPr>
                    </a:tc>
                    <a:tc>
                      <a:txBody>
                        <a:bodyPr/>
                        <a:lstStyle/>
                        <a:p>
                          <a:pPr algn="ctr">
                            <a:lnSpc>
                              <a:spcPts val="3000"/>
                            </a:lnSpc>
                          </a:pPr>
                          <a:r>
                            <a:rPr lang="zh-CN" altLang="zh-CN" sz="2000" b="1" kern="1200" dirty="0" smtClean="0">
                              <a:solidFill>
                                <a:schemeClr val="tx1"/>
                              </a:solidFill>
                              <a:effectLst/>
                              <a:latin typeface="宋体" pitchFamily="2" charset="-122"/>
                              <a:ea typeface="宋体" pitchFamily="2" charset="-122"/>
                              <a:cs typeface="+mn-cs"/>
                            </a:rPr>
                            <a:t>点燃前须验纯</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3" name="TextBox 2"/>
          <p:cNvSpPr txBox="1"/>
          <p:nvPr/>
        </p:nvSpPr>
        <p:spPr>
          <a:xfrm>
            <a:off x="10905065" y="1305467"/>
            <a:ext cx="767644" cy="400110"/>
          </a:xfrm>
          <a:prstGeom prst="rect">
            <a:avLst/>
          </a:prstGeom>
          <a:noFill/>
        </p:spPr>
        <p:txBody>
          <a:bodyPr wrap="square" rtlCol="0">
            <a:spAutoFit/>
          </a:bodyPr>
          <a:lstStyle/>
          <a:p>
            <a:pPr algn="r"/>
            <a:r>
              <a:rPr lang="zh-CN" altLang="en-US" sz="2000" b="1" dirty="0">
                <a:latin typeface="宋体" pitchFamily="2" charset="-122"/>
                <a:ea typeface="宋体" pitchFamily="2" charset="-122"/>
              </a:rPr>
              <a:t>续表</a:t>
            </a:r>
          </a:p>
        </p:txBody>
      </p:sp>
      <p:sp>
        <p:nvSpPr>
          <p:cNvPr id="9" name="TextBox 8"/>
          <p:cNvSpPr txBox="1"/>
          <p:nvPr/>
        </p:nvSpPr>
        <p:spPr>
          <a:xfrm>
            <a:off x="3368137" y="3378845"/>
            <a:ext cx="881973"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淡蓝色</a:t>
            </a:r>
            <a:endParaRPr lang="zh-CN" altLang="en-US" b="1" dirty="0">
              <a:solidFill>
                <a:srgbClr val="FF0000"/>
              </a:solidFill>
              <a:latin typeface="宋体" pitchFamily="2" charset="-122"/>
              <a:ea typeface="宋体" pitchFamily="2" charset="-122"/>
            </a:endParaRPr>
          </a:p>
        </p:txBody>
      </p:sp>
      <p:sp>
        <p:nvSpPr>
          <p:cNvPr id="10" name="TextBox 9"/>
          <p:cNvSpPr txBox="1"/>
          <p:nvPr/>
        </p:nvSpPr>
        <p:spPr>
          <a:xfrm>
            <a:off x="3484354" y="4975176"/>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蓝色</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33468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2033843363"/>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020710"/>
                    <a:gridCol w="3567289"/>
                    <a:gridCol w="3860800"/>
                    <a:gridCol w="1749779"/>
                  </a:tblGrid>
                  <a:tr h="688203">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甲烷</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l">
                            <a:lnSpc>
                              <a:spcPct val="150000"/>
                            </a:lnSpc>
                          </a:pPr>
                          <a:r>
                            <a:rPr lang="zh-CN" altLang="en-US" sz="2000" b="1" kern="1200" dirty="0" smtClean="0">
                              <a:solidFill>
                                <a:schemeClr val="tx1"/>
                              </a:solidFill>
                              <a:effectLst/>
                              <a:latin typeface="宋体" pitchFamily="2" charset="-122"/>
                              <a:ea typeface="宋体" pitchFamily="2" charset="-122"/>
                              <a:cs typeface="+mn-cs"/>
                            </a:rPr>
                            <a:t>产生明亮的</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火焰</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烧杯内壁有水雾</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生成能使澄清石灰水变浑浊的气体 </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4</a:t>
                          </a:r>
                          <a:r>
                            <a:rPr lang="en-US" altLang="zh-CN" sz="2000" b="1" kern="1200" dirty="0" smtClean="0">
                              <a:solidFill>
                                <a:schemeClr val="tx1"/>
                              </a:solidFill>
                              <a:effectLst/>
                              <a:latin typeface="Times New Roman" pitchFamily="18" charset="0"/>
                              <a:ea typeface="宋体" pitchFamily="2" charset="-122"/>
                              <a:cs typeface="Times New Roman" pitchFamily="18" charset="0"/>
                            </a:rPr>
                            <a:t>+2O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+2H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O</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en-US" sz="2000" b="1" kern="1200" dirty="0" smtClean="0">
                              <a:solidFill>
                                <a:schemeClr val="tx1"/>
                              </a:solidFill>
                              <a:effectLst/>
                              <a:latin typeface="Times New Roman" pitchFamily="18" charset="0"/>
                              <a:ea typeface="宋体" pitchFamily="2" charset="-122"/>
                              <a:cs typeface="+mn-cs"/>
                            </a:rPr>
                            <a:t>点燃前须验纯</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乙醇</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无色液体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en-US" sz="2000" b="1" kern="1200" dirty="0" smtClean="0">
                              <a:solidFill>
                                <a:schemeClr val="tx1"/>
                              </a:solidFill>
                              <a:effectLst/>
                              <a:latin typeface="宋体" pitchFamily="2" charset="-122"/>
                              <a:ea typeface="宋体" pitchFamily="2" charset="-122"/>
                              <a:cs typeface="+mn-cs"/>
                            </a:rPr>
                            <a:t>产生淡蓝色火焰，放热，烧杯内壁有水雾，生成能使澄清石灰水变浑浊的气体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C</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5</a:t>
                          </a:r>
                          <a:r>
                            <a:rPr lang="en-US" altLang="zh-CN" sz="2000" b="1" kern="1200" dirty="0" smtClean="0">
                              <a:solidFill>
                                <a:schemeClr val="tx1"/>
                              </a:solidFill>
                              <a:effectLst/>
                              <a:latin typeface="Times New Roman" pitchFamily="18" charset="0"/>
                              <a:ea typeface="宋体" pitchFamily="2" charset="-122"/>
                              <a:cs typeface="Times New Roman" pitchFamily="18" charset="0"/>
                            </a:rPr>
                            <a:t>OH+3O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 </a:t>
                          </a:r>
                          <a14:m>
                            <m:oMath xmlns:m="http://schemas.openxmlformats.org/officeDocument/2006/math">
                              <m:f>
                                <m:fPr>
                                  <m:ctrlPr>
                                    <a:rPr lang="en-US" altLang="zh-CN" sz="16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i="0" dirty="0" smtClean="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i="0"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kern="1200" dirty="0" smtClean="0">
                              <a:solidFill>
                                <a:schemeClr val="tx1"/>
                              </a:solidFill>
                              <a:effectLst/>
                              <a:latin typeface="Times New Roman" pitchFamily="18" charset="0"/>
                              <a:ea typeface="宋体" pitchFamily="2" charset="-122"/>
                              <a:cs typeface="Times New Roman" pitchFamily="18" charset="0"/>
                            </a:rPr>
                            <a:t>  2CO</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+3H</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2</a:t>
                          </a:r>
                          <a:r>
                            <a:rPr lang="en-US" altLang="zh-CN" sz="2000" b="1" kern="1200" dirty="0" smtClean="0">
                              <a:solidFill>
                                <a:schemeClr val="tx1"/>
                              </a:solidFill>
                              <a:effectLst/>
                              <a:latin typeface="Times New Roman" pitchFamily="18" charset="0"/>
                              <a:ea typeface="宋体" pitchFamily="2" charset="-122"/>
                              <a:cs typeface="Times New Roman" pitchFamily="18" charset="0"/>
                            </a:rPr>
                            <a:t>O</a:t>
                          </a:r>
                          <a:endParaRPr lang="zh-CN" altLang="en-US" sz="2000" b="1" dirty="0">
                            <a:latin typeface="Times New Roman" pitchFamily="18" charset="0"/>
                            <a:ea typeface="宋体" pitchFamily="2" charset="-122"/>
                            <a:cs typeface="Times New Roman" pitchFamily="18" charset="0"/>
                          </a:endParaRPr>
                        </a:p>
                      </a:txBody>
                      <a:tcPr anchor="ctr">
                        <a:lnR w="12700" cap="flat" cmpd="sng" algn="ctr">
                          <a:solidFill>
                            <a:schemeClr val="tx1"/>
                          </a:solidFill>
                          <a:prstDash val="solid"/>
                          <a:round/>
                          <a:headEnd type="none" w="med" len="med"/>
                          <a:tailEnd type="none" w="med" len="med"/>
                        </a:lnR>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2033843363"/>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020710"/>
                    <a:gridCol w="3567289"/>
                    <a:gridCol w="3860800"/>
                    <a:gridCol w="1749779"/>
                  </a:tblGrid>
                  <a:tr h="853440">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甲烷</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无色气体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l">
                            <a:lnSpc>
                              <a:spcPct val="150000"/>
                            </a:lnSpc>
                          </a:pPr>
                          <a:r>
                            <a:rPr lang="zh-CN" altLang="en-US" sz="2000" b="1" kern="1200" dirty="0" smtClean="0">
                              <a:solidFill>
                                <a:schemeClr val="tx1"/>
                              </a:solidFill>
                              <a:effectLst/>
                              <a:latin typeface="宋体" pitchFamily="2" charset="-122"/>
                              <a:ea typeface="宋体" pitchFamily="2" charset="-122"/>
                              <a:cs typeface="+mn-cs"/>
                            </a:rPr>
                            <a:t>产生明亮的</a:t>
                          </a:r>
                          <a:r>
                            <a:rPr lang="zh-CN" altLang="en-US" sz="2000" b="1" u="sng"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火焰</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烧杯内壁有水雾</a:t>
                          </a:r>
                          <a:r>
                            <a:rPr lang="en-US" altLang="zh-CN" sz="2000" b="1" kern="1200" dirty="0" smtClean="0">
                              <a:solidFill>
                                <a:schemeClr val="tx1"/>
                              </a:solidFill>
                              <a:effectLst/>
                              <a:latin typeface="宋体" pitchFamily="2" charset="-122"/>
                              <a:ea typeface="宋体" pitchFamily="2" charset="-122"/>
                              <a:cs typeface="+mn-cs"/>
                            </a:rPr>
                            <a:t>,</a:t>
                          </a:r>
                          <a:r>
                            <a:rPr lang="zh-CN" altLang="en-US" sz="2000" b="1" kern="1200" dirty="0" smtClean="0">
                              <a:solidFill>
                                <a:schemeClr val="tx1"/>
                              </a:solidFill>
                              <a:effectLst/>
                              <a:latin typeface="宋体" pitchFamily="2" charset="-122"/>
                              <a:ea typeface="宋体" pitchFamily="2" charset="-122"/>
                              <a:cs typeface="+mn-cs"/>
                            </a:rPr>
                            <a:t>生成能使澄清石灰水变浑浊的气体 </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144637" t="-47000" r="-45268" b="-100333"/>
                          </a:stretch>
                        </a:blipFill>
                      </a:tcPr>
                    </a:tc>
                    <a:tc>
                      <a:txBody>
                        <a:bodyPr/>
                        <a:lstStyle/>
                        <a:p>
                          <a:pPr algn="ctr">
                            <a:lnSpc>
                              <a:spcPts val="3000"/>
                            </a:lnSpc>
                          </a:pPr>
                          <a:r>
                            <a:rPr lang="zh-CN" altLang="en-US" sz="2000" b="1" kern="1200" dirty="0" smtClean="0">
                              <a:solidFill>
                                <a:schemeClr val="tx1"/>
                              </a:solidFill>
                              <a:effectLst/>
                              <a:latin typeface="Times New Roman" pitchFamily="18" charset="0"/>
                              <a:ea typeface="宋体" pitchFamily="2" charset="-122"/>
                              <a:cs typeface="+mn-cs"/>
                            </a:rPr>
                            <a:t>点燃前须验纯</a:t>
                          </a:r>
                          <a:r>
                            <a:rPr lang="zh-CN" altLang="zh-CN" sz="2000" b="1" u="sng" kern="1200" dirty="0" smtClean="0">
                              <a:solidFill>
                                <a:schemeClr val="tx1"/>
                              </a:solidFill>
                              <a:effectLst/>
                              <a:latin typeface="Times New Roman" pitchFamily="18" charset="0"/>
                              <a:ea typeface="宋体" pitchFamily="2" charset="-122"/>
                              <a:cs typeface="Times New Roman" pitchFamily="18" charset="0"/>
                            </a:rPr>
                            <a:t>　　　　　　　　</a:t>
                          </a:r>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zh-CN" sz="2000" b="1" kern="1200" dirty="0" smtClean="0">
                              <a:solidFill>
                                <a:schemeClr val="tx1"/>
                              </a:solidFill>
                              <a:effectLst/>
                              <a:latin typeface="宋体" pitchFamily="2" charset="-122"/>
                              <a:ea typeface="宋体" pitchFamily="2" charset="-122"/>
                              <a:cs typeface="+mn-cs"/>
                            </a:rPr>
                            <a:t>乙醇</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无色液体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nSpc>
                              <a:spcPct val="150000"/>
                            </a:lnSpc>
                          </a:pPr>
                          <a:r>
                            <a:rPr lang="zh-CN" altLang="en-US" sz="2000" b="1" kern="1200" dirty="0" smtClean="0">
                              <a:solidFill>
                                <a:schemeClr val="tx1"/>
                              </a:solidFill>
                              <a:effectLst/>
                              <a:latin typeface="宋体" pitchFamily="2" charset="-122"/>
                              <a:ea typeface="宋体" pitchFamily="2" charset="-122"/>
                              <a:cs typeface="+mn-cs"/>
                            </a:rPr>
                            <a:t>产生淡蓝色火焰，放热，烧杯内壁有水雾，生成能使澄清石灰水变浑浊的气体  </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144637" t="-147000" r="-45268" b="-333"/>
                          </a:stretch>
                        </a:blipFill>
                      </a:tcPr>
                    </a:tc>
                    <a:tc>
                      <a:txBody>
                        <a:bodyPr/>
                        <a:lstStyle/>
                        <a:p>
                          <a:pPr algn="ctr">
                            <a:lnSpc>
                              <a:spcPts val="3000"/>
                            </a:lnSpc>
                          </a:pPr>
                          <a:r>
                            <a:rPr lang="zh-CN" altLang="zh-CN" sz="2000" b="1" kern="1200" dirty="0" smtClean="0">
                              <a:solidFill>
                                <a:schemeClr val="tx1"/>
                              </a:solidFill>
                              <a:effectLst/>
                              <a:latin typeface="Times New Roman" pitchFamily="18" charset="0"/>
                              <a:ea typeface="宋体" pitchFamily="2" charset="-122"/>
                              <a:cs typeface="+mn-cs"/>
                            </a:rPr>
                            <a:t>—</a:t>
                          </a:r>
                          <a:endParaRPr lang="zh-CN" altLang="en-US" sz="2000" b="1" dirty="0">
                            <a:latin typeface="Times New Roman" pitchFamily="18" charset="0"/>
                            <a:ea typeface="宋体" pitchFamily="2" charset="-122"/>
                          </a:endParaRPr>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3" name="TextBox 2"/>
          <p:cNvSpPr txBox="1"/>
          <p:nvPr/>
        </p:nvSpPr>
        <p:spPr>
          <a:xfrm>
            <a:off x="10905065" y="1305467"/>
            <a:ext cx="767644" cy="400110"/>
          </a:xfrm>
          <a:prstGeom prst="rect">
            <a:avLst/>
          </a:prstGeom>
          <a:noFill/>
        </p:spPr>
        <p:txBody>
          <a:bodyPr wrap="square" rtlCol="0">
            <a:spAutoFit/>
          </a:bodyPr>
          <a:lstStyle/>
          <a:p>
            <a:pPr algn="r"/>
            <a:r>
              <a:rPr lang="zh-CN" altLang="en-US" sz="2000" b="1" dirty="0">
                <a:latin typeface="宋体" pitchFamily="2" charset="-122"/>
                <a:ea typeface="宋体" pitchFamily="2" charset="-122"/>
              </a:rPr>
              <a:t>续表</a:t>
            </a:r>
          </a:p>
        </p:txBody>
      </p:sp>
      <p:sp>
        <p:nvSpPr>
          <p:cNvPr id="10" name="TextBox 9"/>
          <p:cNvSpPr txBox="1"/>
          <p:nvPr/>
        </p:nvSpPr>
        <p:spPr>
          <a:xfrm>
            <a:off x="4195554" y="2909309"/>
            <a:ext cx="649537"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蓝色</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69094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1171380251"/>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341511"/>
                    <a:gridCol w="3860800"/>
                    <a:gridCol w="1862668"/>
                  </a:tblGrid>
                  <a:tr h="688203">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蜡烛</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白色固体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marL="0" marR="0" indent="0" algn="just"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宋体" pitchFamily="2" charset="-122"/>
                              <a:ea typeface="宋体" pitchFamily="2" charset="-122"/>
                              <a:cs typeface="+mn-cs"/>
                            </a:rPr>
                            <a:t>火焰发出白光</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烧杯内壁有水雾</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生成能使澄清石灰水变浑浊的气体</a:t>
                          </a:r>
                          <a:endParaRPr lang="zh-CN" altLang="en-US" sz="2000" b="1" dirty="0" smtClean="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2000" b="1" kern="1200" dirty="0" smtClean="0">
                              <a:solidFill>
                                <a:schemeClr val="tx1"/>
                              </a:solidFill>
                              <a:effectLst/>
                              <a:latin typeface="宋体" pitchFamily="2" charset="-122"/>
                              <a:ea typeface="宋体" pitchFamily="2" charset="-122"/>
                              <a:cs typeface="+mn-cs"/>
                            </a:rPr>
                            <a:t>石蜡</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氧气</a:t>
                          </a:r>
                          <a:r>
                            <a:rPr lang="en-US" altLang="zh-CN" sz="2000" b="1" kern="1200" dirty="0" smtClean="0">
                              <a:solidFill>
                                <a:schemeClr val="tx1"/>
                              </a:solidFill>
                              <a:effectLst/>
                              <a:latin typeface="宋体" pitchFamily="2" charset="-122"/>
                              <a:ea typeface="宋体" pitchFamily="2" charset="-122"/>
                              <a:cs typeface="+mn-cs"/>
                            </a:rPr>
                            <a:t/>
                          </a:r>
                          <a14:m>
                            <m:oMath xmlns:m="http://schemas.openxmlformats.org/officeDocument/2006/math">
                              <m:groupChr>
                                <m:groupChrPr>
                                  <m:chr m:val="→"/>
                                  <m:vertJc m:val="bot"/>
                                  <m:ctrlPr>
                                    <a:rPr lang="en-US" altLang="zh-CN" sz="1600" b="1" i="1" kern="1200" smtClean="0">
                                      <a:solidFill>
                                        <a:schemeClr val="tx1"/>
                                      </a:solidFill>
                                      <a:effectLst/>
                                      <a:latin typeface="Cambria Math"/>
                                      <a:ea typeface="+mn-ea"/>
                                      <a:cs typeface="+mn-cs"/>
                                    </a:rPr>
                                  </m:ctrlPr>
                                </m:groupChrPr>
                                <m:e>
                                  <m:r>
                                    <m:rPr>
                                      <m:brk m:alnAt="2"/>
                                    </m:rPr>
                                    <a:rPr lang="en-US" altLang="zh-CN" sz="1600" b="1" i="0" kern="1200" smtClean="0">
                                      <a:solidFill>
                                        <a:schemeClr val="tx1"/>
                                      </a:solidFill>
                                      <a:effectLst/>
                                      <a:latin typeface="Cambria Math"/>
                                      <a:ea typeface="+mn-ea"/>
                                      <a:cs typeface="+mn-cs"/>
                                    </a:rPr>
                                    <m:t> </m:t>
                                  </m:r>
                                  <m:r>
                                    <a:rPr lang="en-US" altLang="zh-CN" sz="1600" b="1" i="0" kern="1200" smtClean="0">
                                      <a:solidFill>
                                        <a:schemeClr val="tx1"/>
                                      </a:solidFill>
                                      <a:effectLst/>
                                      <a:latin typeface="Cambria Math"/>
                                      <a:ea typeface="+mn-ea"/>
                                      <a:cs typeface="+mn-cs"/>
                                    </a:rPr>
                                    <m:t> </m:t>
                                  </m:r>
                                  <m:r>
                                    <m:rPr>
                                      <m:brk m:alnAt="2"/>
                                    </m:rPr>
                                    <a:rPr lang="zh-CN" altLang="en-US" sz="1600" b="1" i="0" kern="1200" smtClean="0">
                                      <a:solidFill>
                                        <a:schemeClr val="tx1"/>
                                      </a:solidFill>
                                      <a:effectLst/>
                                      <a:latin typeface="Cambria Math"/>
                                      <a:ea typeface="+mn-ea"/>
                                      <a:cs typeface="+mn-cs"/>
                                    </a:rPr>
                                    <m:t>点</m:t>
                                  </m:r>
                                  <m:r>
                                    <a:rPr lang="zh-CN" altLang="en-US" sz="1600" b="1" i="0" kern="1200" smtClean="0">
                                      <a:solidFill>
                                        <a:schemeClr val="tx1"/>
                                      </a:solidFill>
                                      <a:effectLst/>
                                      <a:latin typeface="Cambria Math"/>
                                      <a:ea typeface="+mn-ea"/>
                                      <a:cs typeface="+mn-cs"/>
                                    </a:rPr>
                                    <m:t>燃</m:t>
                                  </m:r>
                                  <m:r>
                                    <m:rPr>
                                      <m:brk m:alnAt="2"/>
                                    </m:rPr>
                                    <a:rPr lang="en-US" altLang="zh-CN" sz="1600" b="1" i="0" kern="1200" smtClean="0">
                                      <a:solidFill>
                                        <a:schemeClr val="tx1"/>
                                      </a:solidFill>
                                      <a:effectLst/>
                                      <a:latin typeface="Cambria Math"/>
                                      <a:ea typeface="+mn-ea"/>
                                      <a:cs typeface="+mn-cs"/>
                                    </a:rPr>
                                    <m:t> </m:t>
                                  </m:r>
                                  <m:r>
                                    <a:rPr lang="en-US" altLang="zh-CN" sz="1600" b="1" i="0" kern="1200" smtClean="0">
                                      <a:solidFill>
                                        <a:schemeClr val="tx1"/>
                                      </a:solidFill>
                                      <a:effectLst/>
                                      <a:latin typeface="Cambria Math"/>
                                      <a:ea typeface="+mn-ea"/>
                                      <a:cs typeface="+mn-cs"/>
                                    </a:rPr>
                                    <m:t> </m:t>
                                  </m:r>
                                </m:e>
                              </m:groupChr>
                            </m:oMath>
                          </a14:m>
                          <a:r>
                            <a:rPr lang="en-US" altLang="zh-CN" sz="2000" b="1" kern="1200" dirty="0" smtClean="0">
                              <a:solidFill>
                                <a:schemeClr val="tx1"/>
                              </a:solidFill>
                              <a:effectLst/>
                              <a:latin typeface="宋体" pitchFamily="2" charset="-122"/>
                              <a:ea typeface="宋体" pitchFamily="2" charset="-122"/>
                              <a:cs typeface="+mn-cs"/>
                            </a:rPr>
                            <a:t/>
                          </a:r>
                          <a:r>
                            <a:rPr lang="zh-CN" altLang="zh-CN" sz="2000" b="1" kern="1200" dirty="0" smtClean="0">
                              <a:solidFill>
                                <a:schemeClr val="tx1"/>
                              </a:solidFill>
                              <a:effectLst/>
                              <a:latin typeface="宋体" pitchFamily="2" charset="-122"/>
                              <a:ea typeface="宋体" pitchFamily="2" charset="-122"/>
                              <a:cs typeface="+mn-cs"/>
                            </a:rPr>
                            <a:t>水</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二氧化碳</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ctr"/>
                          <a:r>
                            <a:rPr lang="zh-CN" altLang="en-US" sz="1800" b="1" kern="1200" dirty="0" smtClean="0">
                              <a:solidFill>
                                <a:schemeClr val="tx1"/>
                              </a:solidFill>
                              <a:effectLst/>
                              <a:latin typeface="Times New Roman" pitchFamily="18" charset="0"/>
                              <a:ea typeface="宋体" pitchFamily="2" charset="-122"/>
                              <a:cs typeface="+mn-cs"/>
                            </a:rPr>
                            <a:t>点燃前须验纯</a:t>
                          </a:r>
                          <a:endParaRPr lang="zh-CN" altLang="en-US" dirty="0"/>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en-US" sz="2000" b="1" kern="1200" dirty="0" smtClean="0">
                              <a:solidFill>
                                <a:schemeClr val="tx1"/>
                              </a:solidFill>
                              <a:effectLst/>
                              <a:latin typeface="宋体" pitchFamily="2" charset="-122"/>
                              <a:ea typeface="宋体" pitchFamily="2" charset="-122"/>
                              <a:cs typeface="+mn-cs"/>
                            </a:rPr>
                            <a:t>结论</a:t>
                          </a:r>
                        </a:p>
                      </a:txBody>
                      <a:tcPr anchor="ctr">
                        <a:lnR w="12700" cap="flat" cmpd="sng" algn="ctr">
                          <a:solidFill>
                            <a:schemeClr val="tx1"/>
                          </a:solidFill>
                          <a:prstDash val="solid"/>
                          <a:round/>
                          <a:headEnd type="none" w="med" len="med"/>
                          <a:tailEnd type="none" w="med" len="med"/>
                        </a:lnR>
                      </a:tcPr>
                    </a:tc>
                    <a:tc gridSpan="3">
                      <a:txBody>
                        <a:bodyPr/>
                        <a:lstStyle/>
                        <a:p>
                          <a:pPr marL="0" marR="0" indent="0" algn="l"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宋体" pitchFamily="2" charset="-122"/>
                              <a:ea typeface="宋体" pitchFamily="2" charset="-122"/>
                              <a:cs typeface="+mn-cs"/>
                            </a:rPr>
                            <a:t>氧气是一种化学性质</a:t>
                          </a:r>
                          <a:r>
                            <a:rPr lang="en-US" altLang="zh-CN" sz="2000" b="1" kern="1200" dirty="0" smtClean="0">
                              <a:solidFill>
                                <a:schemeClr val="tx1"/>
                              </a:solidFill>
                              <a:effectLst/>
                              <a:latin typeface="宋体" pitchFamily="2" charset="-122"/>
                              <a:ea typeface="宋体" pitchFamily="2" charset="-122"/>
                              <a:cs typeface="+mn-cs"/>
                            </a:rPr>
                            <a:t/>
                          </a:r>
                          <a:r>
                            <a:rPr lang="zh-CN" altLang="zh-CN" sz="2000" b="1" u="sng"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的气体。在一定条件下</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氧气能与许多物质发生氧化反应</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具有氧化性和助燃性</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smtClean="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h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hMerge="1">
                      <a:txBody>
                        <a:bodyPr/>
                        <a:lstStyle/>
                        <a:p>
                          <a:endParaRPr lang="zh-CN" altLang="en-US" dirty="0"/>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1171380251"/>
                  </p:ext>
                </p:extLst>
              </p:nvPr>
            </p:nvGraphicFramePr>
            <p:xfrm>
              <a:off x="496712" y="1784064"/>
              <a:ext cx="11198578" cy="4514423"/>
            </p:xfrm>
            <a:graphic>
              <a:graphicData uri="http://schemas.openxmlformats.org/drawingml/2006/table">
                <a:tbl>
                  <a:tblPr firstRow="1" bandRow="1">
                    <a:tableStyleId>{5940675A-B579-460E-94D1-54222C63F5DA}</a:tableStyleId>
                  </a:tblPr>
                  <a:tblGrid>
                    <a:gridCol w="2133599"/>
                    <a:gridCol w="3341511"/>
                    <a:gridCol w="3860800"/>
                    <a:gridCol w="1862668"/>
                  </a:tblGrid>
                  <a:tr h="853440">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物质</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（颜色、状态）</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反应现象</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化学方程式</a:t>
                          </a:r>
                          <a:endParaRPr lang="en-US" altLang="zh-CN" sz="2000" b="1" dirty="0" smtClean="0">
                            <a:latin typeface="Times New Roman" pitchFamily="18" charset="0"/>
                            <a:ea typeface="黑体" pitchFamily="49" charset="-122"/>
                            <a:cs typeface="Times New Roman" pitchFamily="18" charset="0"/>
                          </a:endParaRPr>
                        </a:p>
                        <a:p>
                          <a:pPr algn="ctr">
                            <a:lnSpc>
                              <a:spcPts val="3000"/>
                            </a:lnSpc>
                          </a:pPr>
                          <a:r>
                            <a:rPr lang="zh-CN" altLang="en-US" sz="2000" b="1" dirty="0" smtClean="0">
                              <a:latin typeface="Times New Roman" pitchFamily="18" charset="0"/>
                              <a:ea typeface="黑体" pitchFamily="49" charset="-122"/>
                              <a:cs typeface="Times New Roman" pitchFamily="18" charset="0"/>
                            </a:rPr>
                            <a:t>（或化学反应式）</a:t>
                          </a:r>
                          <a:endParaRPr lang="zh-CN" altLang="en-US" sz="2000" b="1" dirty="0">
                            <a:latin typeface="Times New Roman" pitchFamily="18" charset="0"/>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3000"/>
                            </a:lnSpc>
                          </a:pPr>
                          <a:r>
                            <a:rPr lang="zh-CN" altLang="en-US" sz="2000" b="1" dirty="0" smtClean="0">
                              <a:latin typeface="Times New Roman" pitchFamily="18" charset="0"/>
                              <a:ea typeface="黑体" pitchFamily="49" charset="-122"/>
                              <a:cs typeface="Times New Roman" pitchFamily="18" charset="0"/>
                            </a:rPr>
                            <a:t>注意事项</a:t>
                          </a:r>
                          <a:endParaRPr lang="zh-CN" altLang="en-US" sz="2000" b="1" dirty="0">
                            <a:latin typeface="Times New Roman" pitchFamily="18" charset="0"/>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832896">
                    <a:tc>
                      <a:txBody>
                        <a:bodyPr/>
                        <a:lstStyle/>
                        <a:p>
                          <a:pPr>
                            <a:lnSpc>
                              <a:spcPct val="150000"/>
                            </a:lnSpc>
                          </a:pPr>
                          <a:r>
                            <a:rPr lang="zh-CN" altLang="zh-CN" sz="2000" b="1" kern="1200" dirty="0" smtClean="0">
                              <a:solidFill>
                                <a:schemeClr val="tx1"/>
                              </a:solidFill>
                              <a:effectLst/>
                              <a:latin typeface="宋体" pitchFamily="2" charset="-122"/>
                              <a:ea typeface="宋体" pitchFamily="2" charset="-122"/>
                              <a:cs typeface="+mn-cs"/>
                            </a:rPr>
                            <a:t>蜡烛</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白色固体</a:t>
                          </a:r>
                          <a:r>
                            <a:rPr lang="en-US" altLang="zh-CN" sz="2000" b="1" kern="1200" dirty="0" smtClean="0">
                              <a:solidFill>
                                <a:schemeClr val="tx1"/>
                              </a:solidFill>
                              <a:effectLst/>
                              <a:latin typeface="宋体" pitchFamily="2" charset="-122"/>
                              <a:ea typeface="宋体" pitchFamily="2" charset="-122"/>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marL="0" marR="0" indent="0" algn="just"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宋体" pitchFamily="2" charset="-122"/>
                              <a:ea typeface="宋体" pitchFamily="2" charset="-122"/>
                              <a:cs typeface="+mn-cs"/>
                            </a:rPr>
                            <a:t>火焰发出白光</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放热</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烧杯内壁有水雾</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生成能使澄清石灰水变浑浊的气体</a:t>
                          </a:r>
                          <a:endParaRPr lang="zh-CN" altLang="en-US" sz="2000" b="1" dirty="0" smtClean="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a:txBody>
                        <a:bodyPr/>
                        <a:lstStyle/>
                        <a:p>
                          <a:endParaRPr lang="zh-CN"/>
                        </a:p>
                      </a:txBody>
                      <a:tcPr anchor="ctr">
                        <a:lnR w="12700" cap="flat" cmpd="sng" algn="ctr">
                          <a:solidFill>
                            <a:schemeClr val="tx1"/>
                          </a:solidFill>
                          <a:prstDash val="solid"/>
                          <a:round/>
                          <a:headEnd type="none" w="med" len="med"/>
                          <a:tailEnd type="none" w="med" len="med"/>
                        </a:lnR>
                        <a:blipFill rotWithShape="1">
                          <a:blip r:embed="rId3"/>
                          <a:stretch>
                            <a:fillRect l="-142022" t="-47000" r="-48341" b="-100333"/>
                          </a:stretch>
                        </a:blipFill>
                      </a:tcPr>
                    </a:tc>
                    <a:tc>
                      <a:txBody>
                        <a:bodyPr/>
                        <a:lstStyle/>
                        <a:p>
                          <a:pPr algn="ctr"/>
                          <a:r>
                            <a:rPr lang="zh-CN" altLang="en-US" sz="1800" b="1" kern="1200" dirty="0" smtClean="0">
                              <a:solidFill>
                                <a:schemeClr val="tx1"/>
                              </a:solidFill>
                              <a:effectLst/>
                              <a:latin typeface="Times New Roman" pitchFamily="18" charset="0"/>
                              <a:ea typeface="宋体" pitchFamily="2" charset="-122"/>
                              <a:cs typeface="+mn-cs"/>
                            </a:rPr>
                            <a:t>点燃前须验纯</a:t>
                          </a:r>
                          <a:endParaRPr lang="zh-CN" altLang="en-US" dirty="0"/>
                        </a:p>
                      </a:txBody>
                      <a:tcPr anchor="ctr">
                        <a:lnL w="12700" cap="flat" cmpd="sng" algn="ctr">
                          <a:solidFill>
                            <a:schemeClr val="tx1"/>
                          </a:solidFill>
                          <a:prstDash val="solid"/>
                          <a:round/>
                          <a:headEnd type="none" w="med" len="med"/>
                          <a:tailEnd type="none" w="med" len="med"/>
                        </a:lnL>
                      </a:tcPr>
                    </a:tc>
                  </a:tr>
                  <a:tr h="1828087">
                    <a:tc>
                      <a:txBody>
                        <a:bodyPr/>
                        <a:lstStyle/>
                        <a:p>
                          <a:pPr algn="ctr">
                            <a:lnSpc>
                              <a:spcPct val="150000"/>
                            </a:lnSpc>
                          </a:pPr>
                          <a:r>
                            <a:rPr lang="zh-CN" altLang="en-US" sz="2000" b="1" kern="1200" dirty="0" smtClean="0">
                              <a:solidFill>
                                <a:schemeClr val="tx1"/>
                              </a:solidFill>
                              <a:effectLst/>
                              <a:latin typeface="宋体" pitchFamily="2" charset="-122"/>
                              <a:ea typeface="宋体" pitchFamily="2" charset="-122"/>
                              <a:cs typeface="+mn-cs"/>
                            </a:rPr>
                            <a:t>结论</a:t>
                          </a:r>
                        </a:p>
                      </a:txBody>
                      <a:tcPr anchor="ctr">
                        <a:lnR w="12700" cap="flat" cmpd="sng" algn="ctr">
                          <a:solidFill>
                            <a:schemeClr val="tx1"/>
                          </a:solidFill>
                          <a:prstDash val="solid"/>
                          <a:round/>
                          <a:headEnd type="none" w="med" len="med"/>
                          <a:tailEnd type="none" w="med" len="med"/>
                        </a:lnR>
                      </a:tcPr>
                    </a:tc>
                    <a:tc gridSpan="3">
                      <a:txBody>
                        <a:bodyPr/>
                        <a:lstStyle/>
                        <a:p>
                          <a:pPr marL="0" marR="0" indent="0" algn="l" defTabSz="914400" rtl="0" eaLnBrk="1" fontAlgn="auto" latinLnBrk="0" hangingPunct="1">
                            <a:lnSpc>
                              <a:spcPts val="3000"/>
                            </a:lnSpc>
                            <a:spcBef>
                              <a:spcPts val="0"/>
                            </a:spcBef>
                            <a:spcAft>
                              <a:spcPts val="0"/>
                            </a:spcAft>
                            <a:buClrTx/>
                            <a:buSzTx/>
                            <a:buFontTx/>
                            <a:buNone/>
                            <a:tabLst/>
                            <a:defRPr/>
                          </a:pPr>
                          <a:r>
                            <a:rPr lang="zh-CN" altLang="zh-CN" sz="2000" b="1" kern="1200" dirty="0" smtClean="0">
                              <a:solidFill>
                                <a:schemeClr val="tx1"/>
                              </a:solidFill>
                              <a:effectLst/>
                              <a:latin typeface="宋体" pitchFamily="2" charset="-122"/>
                              <a:ea typeface="宋体" pitchFamily="2" charset="-122"/>
                              <a:cs typeface="+mn-cs"/>
                            </a:rPr>
                            <a:t>氧气是一种化学性质</a:t>
                          </a:r>
                          <a:r>
                            <a:rPr lang="zh-CN" altLang="zh-CN" sz="2000" b="1" u="sng"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的气体。在一定条件下</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氧气能与许多物质发生氧化反应</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具有氧化性和助燃性</a:t>
                          </a:r>
                          <a:r>
                            <a:rPr lang="en-US" altLang="zh-CN" sz="2000" b="1" kern="1200" dirty="0" smtClean="0">
                              <a:solidFill>
                                <a:schemeClr val="tx1"/>
                              </a:solidFill>
                              <a:effectLst/>
                              <a:latin typeface="宋体" pitchFamily="2" charset="-122"/>
                              <a:ea typeface="宋体" pitchFamily="2" charset="-122"/>
                              <a:cs typeface="+mn-cs"/>
                            </a:rPr>
                            <a:t> </a:t>
                          </a:r>
                          <a:endParaRPr lang="zh-CN" altLang="en-US" sz="2000" b="1" dirty="0" smtClean="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h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hMerge="1">
                      <a:txBody>
                        <a:bodyPr/>
                        <a:lstStyle/>
                        <a:p>
                          <a:endParaRPr lang="zh-CN" altLang="en-US" dirty="0"/>
                        </a:p>
                      </a:txBody>
                      <a:tcPr anchor="ctr">
                        <a:lnL w="12700" cap="flat" cmpd="sng" algn="ctr">
                          <a:solidFill>
                            <a:schemeClr val="tx1"/>
                          </a:solidFill>
                          <a:prstDash val="solid"/>
                          <a:round/>
                          <a:headEnd type="none" w="med" len="med"/>
                          <a:tailEnd type="none" w="med" len="med"/>
                        </a:lnL>
                      </a:tcPr>
                    </a:tc>
                  </a:tr>
                </a:tbl>
              </a:graphicData>
            </a:graphic>
          </p:graphicFrame>
        </mc:Fallback>
      </mc:AlternateContent>
      <p:sp>
        <p:nvSpPr>
          <p:cNvPr id="3" name="TextBox 2"/>
          <p:cNvSpPr txBox="1"/>
          <p:nvPr/>
        </p:nvSpPr>
        <p:spPr>
          <a:xfrm>
            <a:off x="10905065" y="1305467"/>
            <a:ext cx="767644" cy="400110"/>
          </a:xfrm>
          <a:prstGeom prst="rect">
            <a:avLst/>
          </a:prstGeom>
          <a:noFill/>
        </p:spPr>
        <p:txBody>
          <a:bodyPr wrap="square" rtlCol="0">
            <a:spAutoFit/>
          </a:bodyPr>
          <a:lstStyle/>
          <a:p>
            <a:pPr algn="r"/>
            <a:r>
              <a:rPr lang="zh-CN" altLang="en-US" sz="2000" b="1" dirty="0">
                <a:latin typeface="宋体" pitchFamily="2" charset="-122"/>
                <a:ea typeface="宋体" pitchFamily="2" charset="-122"/>
              </a:rPr>
              <a:t>续表</a:t>
            </a:r>
          </a:p>
        </p:txBody>
      </p:sp>
      <p:sp>
        <p:nvSpPr>
          <p:cNvPr id="11" name="TextBox 10"/>
          <p:cNvSpPr txBox="1"/>
          <p:nvPr/>
        </p:nvSpPr>
        <p:spPr>
          <a:xfrm>
            <a:off x="5212178" y="4992592"/>
            <a:ext cx="1114408" cy="369332"/>
          </a:xfrm>
          <a:prstGeom prst="rect">
            <a:avLst/>
          </a:prstGeom>
          <a:noFill/>
        </p:spPr>
        <p:txBody>
          <a:bodyPr wrap="none" rtlCol="0">
            <a:spAutoFit/>
          </a:bodyPr>
          <a:lstStyle/>
          <a:p>
            <a:r>
              <a:rPr lang="zh-CN" altLang="en-US" b="1" dirty="0" smtClean="0">
                <a:solidFill>
                  <a:srgbClr val="FF0000"/>
                </a:solidFill>
                <a:latin typeface="宋体" pitchFamily="2" charset="-122"/>
                <a:ea typeface="宋体" pitchFamily="2" charset="-122"/>
              </a:rPr>
              <a:t>比较活泼</a:t>
            </a:r>
            <a:endParaRPr lang="zh-CN" altLang="en-US"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42648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720000" y="4861560"/>
            <a:ext cx="6801862" cy="461665"/>
          </a:xfrm>
          <a:prstGeom prst="rect">
            <a:avLst/>
          </a:prstGeom>
          <a:noFill/>
        </p:spPr>
        <p:txBody>
          <a:bodyPr wrap="none" rtlCol="0">
            <a:spAutoFit/>
          </a:bodyPr>
          <a:lstStyle/>
          <a:p>
            <a:r>
              <a:rPr lang="en-US" altLang="zh-CN" sz="2400" b="1" dirty="0">
                <a:latin typeface="Times New Roman" pitchFamily="18" charset="0"/>
                <a:ea typeface="宋体" pitchFamily="2" charset="-122"/>
                <a:cs typeface="Times New Roman" pitchFamily="18" charset="0"/>
              </a:rPr>
              <a:t>3.</a:t>
            </a:r>
            <a:r>
              <a:rPr lang="zh-CN" altLang="zh-CN" sz="2400" b="1" dirty="0">
                <a:latin typeface="Times New Roman" pitchFamily="18" charset="0"/>
                <a:ea typeface="宋体" pitchFamily="2" charset="-122"/>
                <a:cs typeface="Times New Roman" pitchFamily="18" charset="0"/>
              </a:rPr>
              <a:t>氧气的用途</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和</a:t>
            </a:r>
            <a:r>
              <a:rPr lang="en-US" altLang="zh-CN" sz="2400" b="1"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9" name="TextBox 8"/>
          <p:cNvSpPr txBox="1"/>
          <p:nvPr/>
        </p:nvSpPr>
        <p:spPr>
          <a:xfrm>
            <a:off x="2886005" y="4797725"/>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供给呼吸</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5152357" y="4793774"/>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支持燃烧</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720000" y="2209346"/>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zh-CN" sz="2400" b="1" dirty="0" smtClean="0">
                <a:latin typeface="宋体" pitchFamily="2" charset="-122"/>
                <a:ea typeface="宋体" pitchFamily="2" charset="-122"/>
              </a:rPr>
              <a:t>氧气</a:t>
            </a:r>
            <a:r>
              <a:rPr lang="zh-CN" altLang="zh-CN" sz="2400" b="1" dirty="0">
                <a:latin typeface="宋体" pitchFamily="2" charset="-122"/>
                <a:ea typeface="宋体" pitchFamily="2" charset="-122"/>
              </a:rPr>
              <a:t>是助燃物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不是可燃物</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不能用作燃料。大多数可燃物在空气中燃烧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实质是与空气中的氧气反应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氧气含量越高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燃烧越剧烈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如木炭在空气中燃烧只能烧至红热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无烟、无焰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在氧气中却能剧烈燃烧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发出</a:t>
            </a:r>
            <a:r>
              <a:rPr lang="zh-CN" altLang="zh-CN" sz="2400" b="1" dirty="0" smtClean="0">
                <a:latin typeface="宋体" pitchFamily="2" charset="-122"/>
                <a:ea typeface="宋体" pitchFamily="2" charset="-122"/>
              </a:rPr>
              <a:t>白光</a:t>
            </a:r>
            <a:r>
              <a:rPr lang="zh-CN" altLang="en-US" sz="2400" b="1" dirty="0" smtClean="0">
                <a:latin typeface="宋体" pitchFamily="2" charset="-122"/>
                <a:ea typeface="宋体" pitchFamily="2" charset="-122"/>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15369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263694480"/>
              </p:ext>
            </p:extLst>
          </p:nvPr>
        </p:nvGraphicFramePr>
        <p:xfrm>
          <a:off x="782322" y="2614512"/>
          <a:ext cx="10600267" cy="3285349"/>
        </p:xfrm>
        <a:graphic>
          <a:graphicData uri="http://schemas.openxmlformats.org/drawingml/2006/table">
            <a:tbl>
              <a:tblPr firstRow="1" bandRow="1">
                <a:tableStyleId>{5940675A-B579-460E-94D1-54222C63F5DA}</a:tableStyleId>
              </a:tblPr>
              <a:tblGrid>
                <a:gridCol w="1592862"/>
                <a:gridCol w="3078480"/>
                <a:gridCol w="5928925"/>
              </a:tblGrid>
              <a:tr h="387907">
                <a:tc>
                  <a:txBody>
                    <a:bodyPr/>
                    <a:lstStyle/>
                    <a:p>
                      <a:pPr algn="ctr">
                        <a:lnSpc>
                          <a:spcPct val="150000"/>
                        </a:lnSpc>
                      </a:pPr>
                      <a:endParaRPr lang="zh-CN" altLang="en-US" sz="24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剧烈氧化</a:t>
                      </a:r>
                      <a:endParaRPr lang="zh-CN" altLang="en-US" sz="24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c>
                  <a:txBody>
                    <a:bodyPr/>
                    <a:lstStyle/>
                    <a:p>
                      <a:pPr algn="ctr">
                        <a:lnSpc>
                          <a:spcPct val="150000"/>
                        </a:lnSpc>
                      </a:pPr>
                      <a:r>
                        <a:rPr lang="zh-CN" altLang="en-US" sz="2400" b="1" dirty="0" smtClean="0">
                          <a:latin typeface="黑体" pitchFamily="49" charset="-122"/>
                          <a:ea typeface="黑体" pitchFamily="49" charset="-122"/>
                        </a:rPr>
                        <a:t>缓慢氧化</a:t>
                      </a:r>
                      <a:endParaRPr lang="zh-CN" altLang="en-US" sz="2400" b="1" dirty="0">
                        <a:latin typeface="黑体" pitchFamily="49" charset="-122"/>
                        <a:ea typeface="黑体" pitchFamily="49" charset="-122"/>
                      </a:endParaRPr>
                    </a:p>
                  </a:txBody>
                  <a:tcPr>
                    <a:solidFill>
                      <a:srgbClr val="01B0F0"/>
                    </a:solidFill>
                  </a:tcPr>
                </a:tc>
              </a:tr>
              <a:tr h="746760">
                <a:tc>
                  <a:txBody>
                    <a:bodyPr/>
                    <a:lstStyle/>
                    <a:p>
                      <a:pPr algn="ctr">
                        <a:lnSpc>
                          <a:spcPct val="150000"/>
                        </a:lnSpc>
                      </a:pPr>
                      <a:r>
                        <a:rPr lang="zh-CN" altLang="en-US" sz="2400" b="1" dirty="0" smtClean="0">
                          <a:latin typeface="宋体" pitchFamily="2" charset="-122"/>
                          <a:ea typeface="宋体" pitchFamily="2" charset="-122"/>
                        </a:rPr>
                        <a:t>区别</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2400" b="1" kern="1200" dirty="0" smtClean="0">
                          <a:solidFill>
                            <a:schemeClr val="tx1"/>
                          </a:solidFill>
                          <a:effectLst/>
                          <a:latin typeface="宋体" pitchFamily="2" charset="-122"/>
                          <a:ea typeface="宋体" pitchFamily="2" charset="-122"/>
                          <a:cs typeface="+mn-cs"/>
                        </a:rPr>
                        <a:t>剧烈并发光、放热</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lnSpc>
                          <a:spcPct val="150000"/>
                        </a:lnSpc>
                      </a:pPr>
                      <a:r>
                        <a:rPr lang="zh-CN" altLang="zh-CN" sz="2400" b="1" kern="1200" dirty="0" smtClean="0">
                          <a:solidFill>
                            <a:schemeClr val="tx1"/>
                          </a:solidFill>
                          <a:effectLst/>
                          <a:latin typeface="宋体" pitchFamily="2" charset="-122"/>
                          <a:ea typeface="宋体" pitchFamily="2" charset="-122"/>
                          <a:cs typeface="+mn-cs"/>
                        </a:rPr>
                        <a:t>进行得很慢</a:t>
                      </a:r>
                      <a:r>
                        <a:rPr lang="en-US" altLang="zh-CN" sz="2400" b="1" kern="1200" dirty="0" smtClean="0">
                          <a:solidFill>
                            <a:schemeClr val="tx1"/>
                          </a:solidFill>
                          <a:effectLst/>
                          <a:latin typeface="宋体" pitchFamily="2" charset="-122"/>
                          <a:ea typeface="宋体" pitchFamily="2" charset="-122"/>
                          <a:cs typeface="+mn-cs"/>
                        </a:rPr>
                        <a:t>,</a:t>
                      </a:r>
                      <a:r>
                        <a:rPr lang="zh-CN" altLang="zh-CN" sz="2400" b="1" kern="1200" dirty="0" smtClean="0">
                          <a:solidFill>
                            <a:schemeClr val="tx1"/>
                          </a:solidFill>
                          <a:effectLst/>
                          <a:latin typeface="宋体" pitchFamily="2" charset="-122"/>
                          <a:ea typeface="宋体" pitchFamily="2" charset="-122"/>
                          <a:cs typeface="+mn-cs"/>
                        </a:rPr>
                        <a:t>甚至不易察觉</a:t>
                      </a:r>
                      <a:endParaRPr lang="zh-CN" altLang="zh-CN" sz="2400" b="1" kern="1200" dirty="0">
                        <a:solidFill>
                          <a:schemeClr val="tx1"/>
                        </a:solidFill>
                        <a:effectLst/>
                        <a:latin typeface="宋体" pitchFamily="2" charset="-122"/>
                        <a:ea typeface="宋体" pitchFamily="2" charset="-122"/>
                        <a:cs typeface="+mn-cs"/>
                      </a:endParaRPr>
                    </a:p>
                  </a:txBody>
                  <a:tcPr anchor="ctr">
                    <a:lnB w="12700" cap="flat" cmpd="sng" algn="ctr">
                      <a:solidFill>
                        <a:schemeClr val="tx1"/>
                      </a:solidFill>
                      <a:prstDash val="solid"/>
                      <a:round/>
                      <a:headEnd type="none" w="med" len="med"/>
                      <a:tailEnd type="none" w="med" len="med"/>
                    </a:lnB>
                  </a:tcPr>
                </a:tc>
              </a:tr>
              <a:tr h="298309">
                <a:tc>
                  <a:txBody>
                    <a:bodyPr/>
                    <a:lstStyle/>
                    <a:p>
                      <a:pPr algn="ctr">
                        <a:lnSpc>
                          <a:spcPct val="150000"/>
                        </a:lnSpc>
                      </a:pPr>
                      <a:r>
                        <a:rPr lang="zh-CN" altLang="zh-CN" sz="2400" b="1" kern="1200" dirty="0" smtClean="0">
                          <a:solidFill>
                            <a:schemeClr val="tx1"/>
                          </a:solidFill>
                          <a:effectLst/>
                          <a:latin typeface="宋体" pitchFamily="2" charset="-122"/>
                          <a:ea typeface="宋体" pitchFamily="2" charset="-122"/>
                          <a:cs typeface="+mn-cs"/>
                        </a:rPr>
                        <a:t>举例</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a:r>
                        <a:rPr lang="zh-CN" altLang="zh-CN" sz="2400" b="1" kern="1200" dirty="0" smtClean="0">
                          <a:solidFill>
                            <a:schemeClr val="tx1"/>
                          </a:solidFill>
                          <a:effectLst/>
                          <a:latin typeface="宋体" pitchFamily="2" charset="-122"/>
                          <a:ea typeface="宋体" pitchFamily="2" charset="-122"/>
                          <a:cs typeface="+mn-cs"/>
                        </a:rPr>
                        <a:t>碳、磷、硫、铁的燃烧等</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lnSpc>
                          <a:spcPct val="150000"/>
                        </a:lnSpc>
                      </a:pPr>
                      <a:r>
                        <a:rPr lang="zh-CN" altLang="zh-CN" sz="2400" b="1" kern="1200" dirty="0" smtClean="0">
                          <a:solidFill>
                            <a:schemeClr val="tx1"/>
                          </a:solidFill>
                          <a:effectLst/>
                          <a:latin typeface="宋体" pitchFamily="2" charset="-122"/>
                          <a:ea typeface="宋体" pitchFamily="2" charset="-122"/>
                          <a:cs typeface="+mn-cs"/>
                        </a:rPr>
                        <a:t>动植物的呼吸、酒和醋的酿造、食物腐败、金属锈蚀、农家肥的腐熟等</a:t>
                      </a:r>
                      <a:endParaRPr lang="zh-CN" altLang="zh-CN" sz="2400" b="1" kern="1200" dirty="0">
                        <a:solidFill>
                          <a:schemeClr val="tx1"/>
                        </a:solidFill>
                        <a:effectLst/>
                        <a:latin typeface="宋体" pitchFamily="2" charset="-122"/>
                        <a:ea typeface="宋体" pitchFamily="2" charset="-122"/>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9789">
                <a:tc>
                  <a:txBody>
                    <a:bodyPr/>
                    <a:lstStyle/>
                    <a:p>
                      <a:pPr algn="ctr">
                        <a:lnSpc>
                          <a:spcPct val="150000"/>
                        </a:lnSpc>
                      </a:pPr>
                      <a:r>
                        <a:rPr lang="zh-CN" altLang="zh-CN" sz="2400" b="1" kern="1200" dirty="0" smtClean="0">
                          <a:solidFill>
                            <a:schemeClr val="tx1"/>
                          </a:solidFill>
                          <a:effectLst/>
                          <a:latin typeface="宋体" pitchFamily="2" charset="-122"/>
                          <a:ea typeface="宋体" pitchFamily="2" charset="-122"/>
                          <a:cs typeface="+mn-cs"/>
                        </a:rPr>
                        <a:t>联系</a:t>
                      </a:r>
                      <a:endParaRPr lang="zh-CN" altLang="en-US" sz="24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gridSpan="2">
                  <a:txBody>
                    <a:bodyPr/>
                    <a:lstStyle/>
                    <a:p>
                      <a:pPr algn="ctr">
                        <a:lnSpc>
                          <a:spcPct val="150000"/>
                        </a:lnSpc>
                      </a:pPr>
                      <a:r>
                        <a:rPr lang="zh-CN" altLang="zh-CN" sz="2400" b="1" kern="1200" dirty="0" smtClean="0">
                          <a:solidFill>
                            <a:schemeClr val="tx1"/>
                          </a:solidFill>
                          <a:effectLst/>
                          <a:latin typeface="宋体" pitchFamily="2" charset="-122"/>
                          <a:ea typeface="宋体" pitchFamily="2" charset="-122"/>
                          <a:cs typeface="+mn-cs"/>
                        </a:rPr>
                        <a:t>都是</a:t>
                      </a:r>
                      <a:r>
                        <a:rPr lang="en-US" altLang="zh-CN" sz="2400" b="1" kern="1200" dirty="0" smtClean="0">
                          <a:solidFill>
                            <a:schemeClr val="tx1"/>
                          </a:solidFill>
                          <a:effectLst/>
                          <a:latin typeface="宋体" pitchFamily="2" charset="-122"/>
                          <a:ea typeface="宋体" pitchFamily="2" charset="-122"/>
                          <a:cs typeface="+mn-cs"/>
                        </a:rPr>
                        <a:t> </a:t>
                      </a:r>
                      <a:r>
                        <a:rPr lang="zh-CN" altLang="zh-CN" sz="2400" b="1" u="sng" kern="1200" dirty="0" smtClean="0">
                          <a:solidFill>
                            <a:schemeClr val="tx1"/>
                          </a:solidFill>
                          <a:effectLst/>
                          <a:latin typeface="宋体" pitchFamily="2" charset="-122"/>
                          <a:ea typeface="宋体" pitchFamily="2" charset="-122"/>
                          <a:cs typeface="+mn-cs"/>
                        </a:rPr>
                        <a:t>　　　　</a:t>
                      </a:r>
                      <a:r>
                        <a:rPr lang="zh-CN" altLang="zh-CN" sz="2400" b="1" kern="1200" dirty="0" smtClean="0">
                          <a:solidFill>
                            <a:schemeClr val="tx1"/>
                          </a:solidFill>
                          <a:effectLst/>
                          <a:latin typeface="宋体" pitchFamily="2" charset="-122"/>
                          <a:ea typeface="宋体" pitchFamily="2" charset="-122"/>
                          <a:cs typeface="+mn-cs"/>
                        </a:rPr>
                        <a:t>反应</a:t>
                      </a:r>
                      <a:r>
                        <a:rPr lang="en-US" altLang="zh-CN" sz="2400" b="1" kern="1200" dirty="0" smtClean="0">
                          <a:solidFill>
                            <a:schemeClr val="tx1"/>
                          </a:solidFill>
                          <a:effectLst/>
                          <a:latin typeface="宋体" pitchFamily="2" charset="-122"/>
                          <a:ea typeface="宋体" pitchFamily="2" charset="-122"/>
                          <a:cs typeface="+mn-cs"/>
                        </a:rPr>
                        <a:t>,</a:t>
                      </a:r>
                      <a:r>
                        <a:rPr lang="zh-CN" altLang="zh-CN" sz="2400" b="1" kern="1200" dirty="0" smtClean="0">
                          <a:solidFill>
                            <a:schemeClr val="tx1"/>
                          </a:solidFill>
                          <a:effectLst/>
                          <a:latin typeface="宋体" pitchFamily="2" charset="-122"/>
                          <a:ea typeface="宋体" pitchFamily="2" charset="-122"/>
                          <a:cs typeface="+mn-cs"/>
                        </a:rPr>
                        <a:t>都</a:t>
                      </a:r>
                      <a:r>
                        <a:rPr lang="en-US" altLang="zh-CN" sz="2400" b="1" kern="1200" dirty="0" smtClean="0">
                          <a:solidFill>
                            <a:schemeClr val="tx1"/>
                          </a:solidFill>
                          <a:effectLst/>
                          <a:latin typeface="宋体" pitchFamily="2" charset="-122"/>
                          <a:ea typeface="宋体" pitchFamily="2" charset="-122"/>
                          <a:cs typeface="+mn-cs"/>
                        </a:rPr>
                        <a:t> </a:t>
                      </a:r>
                      <a:r>
                        <a:rPr lang="zh-CN" altLang="zh-CN" sz="2400" b="1" u="sng" kern="1200" dirty="0" smtClean="0">
                          <a:solidFill>
                            <a:schemeClr val="tx1"/>
                          </a:solidFill>
                          <a:effectLst/>
                          <a:latin typeface="宋体" pitchFamily="2" charset="-122"/>
                          <a:ea typeface="宋体" pitchFamily="2" charset="-122"/>
                          <a:cs typeface="+mn-cs"/>
                        </a:rPr>
                        <a:t>　　　　</a:t>
                      </a:r>
                      <a:r>
                        <a:rPr lang="zh-CN" altLang="zh-CN" sz="2400" b="1" kern="1200" dirty="0" smtClean="0">
                          <a:solidFill>
                            <a:schemeClr val="tx1"/>
                          </a:solidFill>
                          <a:effectLst/>
                          <a:latin typeface="宋体" pitchFamily="2" charset="-122"/>
                          <a:ea typeface="宋体" pitchFamily="2" charset="-122"/>
                          <a:cs typeface="+mn-cs"/>
                        </a:rPr>
                        <a:t>热量</a:t>
                      </a:r>
                      <a:r>
                        <a:rPr lang="en-US" altLang="zh-CN" sz="2400" b="1" kern="1200" dirty="0" smtClean="0">
                          <a:solidFill>
                            <a:schemeClr val="tx1"/>
                          </a:solidFill>
                          <a:effectLst/>
                          <a:latin typeface="宋体" pitchFamily="2" charset="-122"/>
                          <a:ea typeface="宋体" pitchFamily="2" charset="-122"/>
                          <a:cs typeface="+mn-cs"/>
                        </a:rPr>
                        <a:t> </a:t>
                      </a:r>
                      <a:endParaRPr lang="zh-CN" altLang="en-US" sz="24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tcPr>
                </a:tc>
                <a:tc hMerge="1">
                  <a:txBody>
                    <a:bodyPr/>
                    <a:lstStyle/>
                    <a:p>
                      <a:pPr algn="ctr">
                        <a:lnSpc>
                          <a:spcPct val="150000"/>
                        </a:lnSpc>
                      </a:pPr>
                      <a:endParaRPr lang="zh-CN" altLang="zh-CN" sz="2000" b="1" kern="1200" dirty="0">
                        <a:solidFill>
                          <a:schemeClr val="tx1"/>
                        </a:solidFill>
                        <a:effectLst/>
                        <a:latin typeface="宋体" pitchFamily="2" charset="-122"/>
                        <a:ea typeface="宋体" pitchFamily="2" charset="-122"/>
                        <a:cs typeface="+mn-cs"/>
                      </a:endParaRPr>
                    </a:p>
                  </a:txBody>
                  <a:tcPr>
                    <a:lnT w="12700" cap="flat" cmpd="sng" algn="ctr">
                      <a:solidFill>
                        <a:schemeClr val="tx1"/>
                      </a:solidFill>
                      <a:prstDash val="solid"/>
                      <a:round/>
                      <a:headEnd type="none" w="med" len="med"/>
                      <a:tailEnd type="none" w="med" len="med"/>
                    </a:lnT>
                  </a:tcPr>
                </a:tc>
              </a:tr>
            </a:tbl>
          </a:graphicData>
        </a:graphic>
      </p:graphicFrame>
      <p:sp>
        <p:nvSpPr>
          <p:cNvPr id="3" name="TextBox 2"/>
          <p:cNvSpPr txBox="1"/>
          <p:nvPr/>
        </p:nvSpPr>
        <p:spPr>
          <a:xfrm>
            <a:off x="720000" y="1666548"/>
            <a:ext cx="3262432" cy="461665"/>
          </a:xfrm>
          <a:prstGeom prst="rect">
            <a:avLst/>
          </a:prstGeom>
          <a:noFill/>
        </p:spPr>
        <p:txBody>
          <a:bodyPr wrap="none" rtlCol="0">
            <a:spAutoFit/>
          </a:bodyPr>
          <a:lstStyle/>
          <a:p>
            <a:r>
              <a:rPr lang="en-US" altLang="zh-CN" sz="2400" b="1" dirty="0">
                <a:latin typeface="Times New Roman" pitchFamily="18" charset="0"/>
                <a:ea typeface="宋体" pitchFamily="2" charset="-122"/>
                <a:cs typeface="Times New Roman" pitchFamily="18" charset="0"/>
              </a:rPr>
              <a:t>4.</a:t>
            </a:r>
            <a:r>
              <a:rPr lang="zh-CN" altLang="zh-CN" sz="2400" b="1" dirty="0">
                <a:latin typeface="Times New Roman" pitchFamily="18" charset="0"/>
                <a:ea typeface="宋体" pitchFamily="2" charset="-122"/>
                <a:cs typeface="Times New Roman" pitchFamily="18" charset="0"/>
              </a:rPr>
              <a:t>剧烈氧化和缓慢氧</a:t>
            </a:r>
            <a:r>
              <a:rPr lang="zh-CN" altLang="zh-CN" sz="2400" b="1" dirty="0" smtClean="0">
                <a:latin typeface="Times New Roman" pitchFamily="18" charset="0"/>
                <a:ea typeface="宋体" pitchFamily="2" charset="-122"/>
                <a:cs typeface="Times New Roman" pitchFamily="18" charset="0"/>
              </a:rPr>
              <a:t>化</a:t>
            </a:r>
            <a:endParaRPr lang="zh-CN" altLang="zh-CN" sz="2400" b="1" dirty="0">
              <a:latin typeface="Times New Roman" pitchFamily="18" charset="0"/>
              <a:ea typeface="宋体" pitchFamily="2" charset="-122"/>
              <a:cs typeface="Times New Roman" pitchFamily="18" charset="0"/>
            </a:endParaRPr>
          </a:p>
        </p:txBody>
      </p:sp>
      <p:sp>
        <p:nvSpPr>
          <p:cNvPr id="5" name="TextBox 4"/>
          <p:cNvSpPr txBox="1"/>
          <p:nvPr/>
        </p:nvSpPr>
        <p:spPr>
          <a:xfrm>
            <a:off x="5295615" y="5284492"/>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氧化</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7735088" y="5278202"/>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放出</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18310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074354"/>
            <a:ext cx="10013245"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n-US" altLang="zh-CN" sz="2400" b="1" dirty="0">
                <a:latin typeface="Times New Roman" pitchFamily="18" charset="0"/>
                <a:ea typeface="宋体" pitchFamily="2" charset="-122"/>
              </a:rPr>
              <a:t>2</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2017</a:t>
            </a:r>
            <a:r>
              <a:rPr lang="zh-CN" altLang="zh-CN" sz="2400" b="1" dirty="0">
                <a:latin typeface="Times New Roman" pitchFamily="18" charset="0"/>
                <a:ea typeface="宋体" pitchFamily="2" charset="-122"/>
              </a:rPr>
              <a:t>·</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空气</a:t>
            </a:r>
            <a:r>
              <a:rPr lang="zh-CN" altLang="zh-CN" sz="2400" b="1" dirty="0">
                <a:latin typeface="Times New Roman" pitchFamily="18" charset="0"/>
                <a:ea typeface="宋体" pitchFamily="2" charset="-122"/>
              </a:rPr>
              <a:t>中含量最多的是</a:t>
            </a:r>
            <a:r>
              <a:rPr lang="en-US"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nSpc>
                <a:spcPct val="150000"/>
              </a:lnSpc>
            </a:pPr>
            <a:endParaRPr lang="en-US" altLang="zh-CN" sz="2400" b="1" dirty="0" smtClean="0">
              <a:latin typeface="Times New Roman" pitchFamily="18" charset="0"/>
              <a:ea typeface="宋体" pitchFamily="2" charset="-122"/>
            </a:endParaRPr>
          </a:p>
          <a:p>
            <a:pPr>
              <a:lnSpc>
                <a:spcPct val="150000"/>
              </a:lnSpc>
            </a:pPr>
            <a:r>
              <a:rPr lang="en-US" altLang="zh-CN" sz="2400" b="1" dirty="0" smtClean="0">
                <a:latin typeface="Times New Roman" pitchFamily="18" charset="0"/>
                <a:ea typeface="宋体" pitchFamily="2" charset="-122"/>
              </a:rPr>
              <a:t>A</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氧气　 </a:t>
            </a:r>
            <a:r>
              <a:rPr lang="en-US" altLang="zh-CN" sz="2400" b="1" dirty="0">
                <a:latin typeface="Times New Roman" pitchFamily="18" charset="0"/>
                <a:ea typeface="宋体" pitchFamily="2" charset="-122"/>
              </a:rPr>
              <a:t>    B.</a:t>
            </a:r>
            <a:r>
              <a:rPr lang="zh-CN" altLang="zh-CN" sz="2400" b="1" dirty="0">
                <a:latin typeface="Times New Roman" pitchFamily="18" charset="0"/>
                <a:ea typeface="宋体" pitchFamily="2" charset="-122"/>
              </a:rPr>
              <a:t>氮气　 </a:t>
            </a:r>
            <a:endParaRPr lang="en-US" altLang="zh-CN" sz="2400" b="1" dirty="0">
              <a:latin typeface="Times New Roman" pitchFamily="18" charset="0"/>
              <a:ea typeface="宋体" pitchFamily="2" charset="-122"/>
            </a:endParaRPr>
          </a:p>
          <a:p>
            <a:pPr>
              <a:lnSpc>
                <a:spcPct val="150000"/>
              </a:lnSpc>
            </a:pPr>
            <a:r>
              <a:rPr lang="en-US" altLang="zh-CN" sz="2400" b="1" dirty="0">
                <a:latin typeface="Times New Roman" pitchFamily="18" charset="0"/>
                <a:ea typeface="宋体" pitchFamily="2" charset="-122"/>
              </a:rPr>
              <a:t>C.</a:t>
            </a:r>
            <a:r>
              <a:rPr lang="zh-CN" altLang="zh-CN" sz="2400" b="1" dirty="0">
                <a:latin typeface="Times New Roman" pitchFamily="18" charset="0"/>
                <a:ea typeface="宋体" pitchFamily="2" charset="-122"/>
              </a:rPr>
              <a:t>二氧化碳　 </a:t>
            </a:r>
            <a:r>
              <a:rPr lang="en-US" altLang="zh-CN" sz="2400" b="1" dirty="0">
                <a:latin typeface="Times New Roman" pitchFamily="18" charset="0"/>
                <a:ea typeface="宋体" pitchFamily="2" charset="-122"/>
              </a:rPr>
              <a:t>D.</a:t>
            </a:r>
            <a:r>
              <a:rPr lang="zh-CN" altLang="zh-CN" sz="2400" b="1" dirty="0" smtClean="0">
                <a:latin typeface="Times New Roman" pitchFamily="18" charset="0"/>
                <a:ea typeface="宋体" pitchFamily="2" charset="-122"/>
              </a:rPr>
              <a:t>稀有气体</a:t>
            </a:r>
            <a:endParaRPr lang="zh-CN" altLang="zh-CN" sz="2400" b="1" dirty="0">
              <a:latin typeface="Times New Roman" pitchFamily="18" charset="0"/>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733402" y="2051776"/>
            <a:ext cx="611624" cy="461665"/>
          </a:xfrm>
          <a:prstGeom prst="rect">
            <a:avLst/>
          </a:prstGeom>
        </p:spPr>
        <p:txBody>
          <a:bodyPr wrap="square">
            <a:spAutoFit/>
          </a:body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graphicFrame>
            <p:nvGraphicFramePr>
              <p:cNvPr id="2" name="表格 1"/>
              <p:cNvGraphicFramePr>
                <a:graphicFrameLocks noGrp="1"/>
              </p:cNvGraphicFramePr>
              <p:nvPr>
                <p:extLst>
                  <p:ext uri="{D42A27DB-BD31-4B8C-83A1-F6EECF244321}">
                    <p14:modId xmlns:p14="http://schemas.microsoft.com/office/powerpoint/2010/main" val="1415937606"/>
                  </p:ext>
                </p:extLst>
              </p:nvPr>
            </p:nvGraphicFramePr>
            <p:xfrm>
              <a:off x="1450058" y="3736622"/>
              <a:ext cx="9540240" cy="2882991"/>
            </p:xfrm>
            <a:graphic>
              <a:graphicData uri="http://schemas.openxmlformats.org/drawingml/2006/table">
                <a:tbl>
                  <a:tblPr firstRow="1" bandRow="1">
                    <a:tableStyleId>{5940675A-B579-460E-94D1-54222C63F5DA}</a:tableStyleId>
                  </a:tblPr>
                  <a:tblGrid>
                    <a:gridCol w="4104076"/>
                    <a:gridCol w="5436164"/>
                  </a:tblGrid>
                  <a:tr h="639789">
                    <a:tc>
                      <a:txBody>
                        <a:bodyPr/>
                        <a:lstStyle/>
                        <a:p>
                          <a:pPr algn="ctr">
                            <a:lnSpc>
                              <a:spcPct val="150000"/>
                            </a:lnSpc>
                          </a:pPr>
                          <a:r>
                            <a:rPr lang="zh-CN" altLang="en-US" sz="2000" b="1" dirty="0" smtClean="0">
                              <a:latin typeface="黑体" pitchFamily="49" charset="-122"/>
                              <a:ea typeface="黑体" pitchFamily="49" charset="-122"/>
                            </a:rPr>
                            <a:t>药品（颜色、状态）</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原理（化学方程式）</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670560">
                    <a:tc>
                      <a:txBody>
                        <a:bodyPr/>
                        <a:lstStyle/>
                        <a:p>
                          <a:pPr algn="ctr"/>
                          <a:r>
                            <a:rPr lang="zh-CN" altLang="zh-CN" sz="2000" b="1" kern="1200" dirty="0" smtClean="0">
                              <a:solidFill>
                                <a:schemeClr val="tx1"/>
                              </a:solidFill>
                              <a:effectLst/>
                              <a:latin typeface="+mn-lt"/>
                              <a:ea typeface="+mn-ea"/>
                              <a:cs typeface="+mn-cs"/>
                            </a:rPr>
                            <a:t>高锰酸钾</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暗紫色粉末</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    2KMnO</a:t>
                          </a:r>
                          <a:r>
                            <a:rPr lang="en-US" altLang="zh-CN" sz="2000" b="1" kern="1200" baseline="-25000" dirty="0">
                              <a:solidFill>
                                <a:schemeClr val="tx1"/>
                              </a:solidFill>
                              <a:effectLst/>
                              <a:latin typeface="Times New Roman" pitchFamily="18" charset="0"/>
                              <a:ea typeface="宋体" pitchFamily="2" charset="-122"/>
                              <a:cs typeface="Times New Roman" pitchFamily="18" charset="0"/>
                            </a:rPr>
                            <a:t>4</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2000" b="1" i="1" dirty="0">
                                          <a:solidFill>
                                            <a:schemeClr val="tx1"/>
                                          </a:solidFill>
                                          <a:latin typeface="Cambria Math"/>
                                          <a:ea typeface="宋体" panose="02010600030101010101" pitchFamily="2" charset="-122"/>
                                          <a:cs typeface="Cambria Math" panose="02040503050406030204" charset="0"/>
                                        </a:rPr>
                                      </m:ctrlPr>
                                    </m:barPr>
                                    <m:e>
                                      <m:r>
                                        <a:rPr lang="en-US" altLang="zh-CN" sz="2000" b="1" i="0" dirty="0" smtClean="0">
                                          <a:solidFill>
                                            <a:schemeClr val="tx1"/>
                                          </a:solidFill>
                                          <a:latin typeface="Cambria Math"/>
                                          <a:ea typeface="宋体" panose="02010600030101010101" pitchFamily="2" charset="-122"/>
                                          <a:cs typeface="Cambria Math" panose="02040503050406030204" charset="0"/>
                                        </a:rPr>
                                        <m:t>  </m:t>
                                      </m:r>
                                      <m:r>
                                        <a:rPr lang="en-US" altLang="zh-CN" sz="2000" b="1" i="1" dirty="0" smtClean="0">
                                          <a:solidFill>
                                            <a:schemeClr val="tx1"/>
                                          </a:solidFill>
                                          <a:latin typeface="Cambria Math"/>
                                          <a:ea typeface="宋体" panose="02010600030101010101" pitchFamily="2" charset="-122"/>
                                          <a:cs typeface="Cambria Math" panose="02040503050406030204" charset="0"/>
                                        </a:rPr>
                                        <m:t>  </m:t>
                                      </m:r>
                                      <m:r>
                                        <a:rPr lang="zh-CN" altLang="en-US" sz="2000" b="1" i="1" dirty="0" smtClean="0">
                                          <a:solidFill>
                                            <a:schemeClr val="tx1"/>
                                          </a:solidFill>
                                          <a:latin typeface="Cambria Math"/>
                                          <a:ea typeface="宋体" panose="02010600030101010101" pitchFamily="2" charset="-122"/>
                                          <a:cs typeface="Cambria Math" panose="02040503050406030204" charset="0"/>
                                        </a:rPr>
                                        <m:t>△</m:t>
                                      </m:r>
                                      <m:r>
                                        <a:rPr lang="en-US" altLang="zh-CN" sz="2000" b="1" i="1" dirty="0" smtClean="0">
                                          <a:solidFill>
                                            <a:schemeClr val="tx1"/>
                                          </a:solidFill>
                                          <a:latin typeface="Cambria Math"/>
                                          <a:ea typeface="宋体" panose="02010600030101010101" pitchFamily="2" charset="-122"/>
                                          <a:cs typeface="Cambria Math" panose="02040503050406030204" charset="0"/>
                                        </a:rPr>
                                        <m:t>    </m:t>
                                      </m:r>
                                    </m:e>
                                  </m:bar>
                                </m:num>
                                <m:den>
                                  <m:r>
                                    <a:rPr lang="en-US" altLang="zh-CN" sz="2000" b="1" i="1" dirty="0">
                                      <a:solidFill>
                                        <a:schemeClr val="tx1"/>
                                      </a:solidFill>
                                      <a:latin typeface="Cambria Math" panose="02040503050406030204" charset="0"/>
                                      <a:ea typeface="宋体" panose="02010600030101010101" pitchFamily="2" charset="-122"/>
                                      <a:cs typeface="Cambria Math" panose="02040503050406030204" charset="0"/>
                                    </a:rPr>
                                    <m:t> </m:t>
                                  </m:r>
                                </m:den>
                              </m:f>
                              <m:r>
                                <m:rPr>
                                  <m:nor/>
                                </m:rPr>
                                <a:rPr lang="en-US" altLang="zh-CN" sz="2000" b="1" i="0" dirty="0" smtClean="0">
                                  <a:solidFill>
                                    <a:schemeClr val="tx1"/>
                                  </a:solidFill>
                                  <a:latin typeface="Cambria Math"/>
                                  <a:ea typeface="宋体" panose="02010600030101010101" pitchFamily="2" charset="-122"/>
                                  <a:cs typeface="Cambria Math" panose="02040503050406030204" charset="0"/>
                                </a:rPr>
                                <m:t> </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K</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MnO</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4</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MnO</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O</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zh-CN" altLang="en-US" sz="2000" b="1" kern="1200" smtClean="0">
                                  <a:solidFill>
                                    <a:schemeClr val="tx1"/>
                                  </a:solidFill>
                                  <a:effectLst/>
                                  <a:latin typeface="Times New Roman" pitchFamily="18" charset="0"/>
                                  <a:ea typeface="宋体" pitchFamily="2" charset="-122"/>
                                  <a:cs typeface="Times New Roman" pitchFamily="18" charset="0"/>
                                </a:rPr>
                                <m:t>↑</m:t>
                              </m:r>
                            </m:oMath>
                          </a14:m>
                          <a:endParaRPr lang="zh-CN" altLang="en-US" sz="2000" b="1" dirty="0">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743775">
                    <a:tc>
                      <a:txBody>
                        <a:bodyPr/>
                        <a:lstStyle/>
                        <a:p>
                          <a:pPr algn="ctr"/>
                          <a:r>
                            <a:rPr lang="zh-CN" altLang="zh-CN" sz="2000" b="1" kern="1200" dirty="0" smtClean="0">
                              <a:solidFill>
                                <a:schemeClr val="tx1"/>
                              </a:solidFill>
                              <a:effectLst/>
                              <a:latin typeface="+mn-lt"/>
                              <a:ea typeface="+mn-ea"/>
                              <a:cs typeface="+mn-cs"/>
                            </a:rPr>
                            <a:t>氯酸钾</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白色固体</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lnSpc>
                              <a:spcPct val="150000"/>
                            </a:lnSpc>
                          </a:pPr>
                          <a:r>
                            <a:rPr lang="en-US" altLang="zh-CN" sz="2000" b="1" kern="1200" dirty="0" smtClean="0">
                              <a:solidFill>
                                <a:schemeClr val="tx1"/>
                              </a:solidFill>
                              <a:effectLst/>
                              <a:latin typeface="Times New Roman" pitchFamily="18" charset="0"/>
                              <a:ea typeface="宋体" pitchFamily="2" charset="-122"/>
                              <a:cs typeface="Times New Roman" pitchFamily="18" charset="0"/>
                            </a:rPr>
                            <a:t> 2KClO</a:t>
                          </a:r>
                          <a:r>
                            <a:rPr lang="en-US" altLang="zh-CN" sz="2000" b="1" kern="1200" baseline="-25000" dirty="0">
                              <a:solidFill>
                                <a:schemeClr val="tx1"/>
                              </a:solidFill>
                              <a:effectLst/>
                              <a:latin typeface="Times New Roman" pitchFamily="18" charset="0"/>
                              <a:ea typeface="宋体" pitchFamily="2" charset="-122"/>
                              <a:cs typeface="Times New Roman" pitchFamily="18" charset="0"/>
                            </a:rPr>
                            <a:t>3</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zh-CN" altLang="zh-CN" sz="2000" b="1" i="1" smtClean="0">
                                      <a:solidFill>
                                        <a:schemeClr val="tx1"/>
                                      </a:solidFill>
                                      <a:latin typeface="Cambria Math"/>
                                    </a:rPr>
                                  </m:ctrlPr>
                                </m:fPr>
                                <m:num>
                                  <m:bar>
                                    <m:barPr>
                                      <m:ctrlPr>
                                        <a:rPr lang="zh-CN" altLang="zh-CN" sz="2000" b="1" i="1">
                                          <a:solidFill>
                                            <a:schemeClr val="tx1"/>
                                          </a:solidFill>
                                          <a:latin typeface="Cambria Math"/>
                                        </a:rPr>
                                      </m:ctrlPr>
                                    </m:barPr>
                                    <m:e>
                                      <m:r>
                                        <a:rPr lang="en-US" altLang="zh-CN" sz="2000" b="1" i="0" smtClean="0">
                                          <a:solidFill>
                                            <a:schemeClr val="tx1"/>
                                          </a:solidFill>
                                          <a:latin typeface="Cambria Math"/>
                                        </a:rPr>
                                        <m:t>  </m:t>
                                      </m:r>
                                      <m:r>
                                        <a:rPr lang="en-US" altLang="zh-CN" sz="2000" b="1" i="0" smtClean="0">
                                          <a:solidFill>
                                            <a:schemeClr val="tx1"/>
                                          </a:solidFill>
                                          <a:latin typeface="Cambria Math"/>
                                        </a:rPr>
                                        <m:t>𝐌𝐧𝐎𝟐</m:t>
                                      </m:r>
                                      <m:r>
                                        <a:rPr lang="en-US" altLang="zh-CN" sz="2000" b="1" i="0" baseline="-25000" smtClean="0">
                                          <a:solidFill>
                                            <a:schemeClr val="tx1"/>
                                          </a:solidFill>
                                          <a:latin typeface="Cambria Math"/>
                                        </a:rPr>
                                        <m:t>  </m:t>
                                      </m:r>
                                    </m:e>
                                  </m:bar>
                                </m:num>
                                <m:den>
                                  <m:r>
                                    <a:rPr lang="zh-CN" altLang="en-US" sz="2000" b="1" i="1" smtClean="0">
                                      <a:solidFill>
                                        <a:schemeClr val="tx1"/>
                                      </a:solidFill>
                                      <a:latin typeface="Cambria Math"/>
                                    </a:rPr>
                                    <m:t>△</m:t>
                                  </m:r>
                                </m:den>
                              </m:f>
                              <m:r>
                                <m:rPr>
                                  <m:nor/>
                                </m:rPr>
                                <a:rPr lang="en-US" altLang="zh-CN" sz="2000" b="1" i="0" smtClean="0">
                                  <a:solidFill>
                                    <a:schemeClr val="tx1"/>
                                  </a:solidFill>
                                  <a:latin typeface="Cambria Math"/>
                                </a:rPr>
                                <m:t>  </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2</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KCl</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+3</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O</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zh-CN" altLang="en-US" sz="2000" b="1" kern="1200" smtClean="0">
                                  <a:solidFill>
                                    <a:schemeClr val="tx1"/>
                                  </a:solidFill>
                                  <a:effectLst/>
                                  <a:latin typeface="Times New Roman" pitchFamily="18" charset="0"/>
                                  <a:ea typeface="宋体" pitchFamily="2" charset="-122"/>
                                  <a:cs typeface="Times New Roman" pitchFamily="18" charset="0"/>
                                </a:rPr>
                                <m:t>↑</m:t>
                              </m:r>
                            </m:oMath>
                          </a14:m>
                          <a:endParaRPr lang="zh-CN" altLang="zh-CN" sz="2000" b="1" kern="1200" dirty="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r h="541654">
                    <a:tc>
                      <a:txBody>
                        <a:bodyPr/>
                        <a:lstStyle/>
                        <a:p>
                          <a:pPr algn="ctr"/>
                          <a:r>
                            <a:rPr lang="zh-CN" altLang="zh-CN" sz="2000" b="1" kern="1200" dirty="0" smtClean="0">
                              <a:solidFill>
                                <a:schemeClr val="tx1"/>
                              </a:solidFill>
                              <a:effectLst/>
                              <a:latin typeface="+mn-lt"/>
                              <a:ea typeface="+mn-ea"/>
                              <a:cs typeface="+mn-cs"/>
                            </a:rPr>
                            <a:t>过氧化氢溶液</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无色液体</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smtClean="0">
                              <a:solidFill>
                                <a:schemeClr val="tx1"/>
                              </a:solidFill>
                              <a:effectLst/>
                              <a:latin typeface="Times New Roman" pitchFamily="18" charset="0"/>
                              <a:ea typeface="宋体" pitchFamily="2" charset="-122"/>
                              <a:cs typeface="Times New Roman" pitchFamily="18" charset="0"/>
                            </a:rPr>
                            <a:t>2H</a:t>
                          </a:r>
                          <a:r>
                            <a:rPr lang="en-US" altLang="zh-CN" sz="2000" b="1" kern="1200" baseline="-25000" dirty="0">
                              <a:solidFill>
                                <a:schemeClr val="tx1"/>
                              </a:solidFill>
                              <a:effectLst/>
                              <a:latin typeface="Times New Roman" pitchFamily="18" charset="0"/>
                              <a:ea typeface="宋体" pitchFamily="2" charset="-122"/>
                              <a:cs typeface="Times New Roman" pitchFamily="18" charset="0"/>
                            </a:rPr>
                            <a:t>2</a:t>
                          </a:r>
                          <a:r>
                            <a:rPr lang="en-US" altLang="zh-CN" sz="2000" b="1" kern="1200" dirty="0">
                              <a:solidFill>
                                <a:schemeClr val="tx1"/>
                              </a:solidFill>
                              <a:effectLst/>
                              <a:latin typeface="Times New Roman" pitchFamily="18" charset="0"/>
                              <a:ea typeface="宋体" pitchFamily="2" charset="-122"/>
                              <a:cs typeface="Times New Roman" pitchFamily="18" charset="0"/>
                            </a:rPr>
                            <a:t>O</a:t>
                          </a:r>
                          <a:r>
                            <a:rPr lang="en-US" altLang="zh-CN" sz="2000" b="1" kern="1200" baseline="-25000" dirty="0">
                              <a:solidFill>
                                <a:schemeClr val="tx1"/>
                              </a:solidFill>
                              <a:effectLst/>
                              <a:latin typeface="Times New Roman" pitchFamily="18" charset="0"/>
                              <a:ea typeface="宋体" pitchFamily="2" charset="-122"/>
                              <a:cs typeface="Times New Roman" pitchFamily="18" charset="0"/>
                            </a:rPr>
                            <a:t>2</a:t>
                          </a:r>
                          <a:r>
                            <a:rPr lang="en-US" altLang="zh-CN" sz="2000" b="1" kern="1200" baseline="-25000" dirty="0" smtClean="0">
                              <a:solidFill>
                                <a:schemeClr val="tx1"/>
                              </a:solidFill>
                              <a:effectLst/>
                              <a:latin typeface="Times New Roman" pitchFamily="18" charset="0"/>
                              <a:ea typeface="宋体" pitchFamily="2" charset="-122"/>
                              <a:cs typeface="Times New Roman" pitchFamily="18" charset="0"/>
                            </a:rPr>
                            <a:t/>
                          </a:r>
                          <a:r>
                            <a:rPr lang="en-US" altLang="zh-CN" sz="2000" b="1" kern="1200" baseline="0" dirty="0" smtClean="0">
                              <a:solidFill>
                                <a:schemeClr val="tx1"/>
                              </a:solidFill>
                              <a:effectLst/>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smtClean="0">
                                      <a:solidFill>
                                        <a:schemeClr val="tx1"/>
                                      </a:solidFill>
                                      <a:latin typeface="Cambria Math"/>
                                      <a:ea typeface="宋体" panose="02010600030101010101" pitchFamily="2" charset="-122"/>
                                      <a:cs typeface="Cambria Math" panose="02040503050406030204" charset="0"/>
                                    </a:rPr>
                                  </m:ctrlPr>
                                </m:fPr>
                                <m:num>
                                  <m:bar>
                                    <m:barPr>
                                      <m:ctrlPr>
                                        <a:rPr lang="en-US" altLang="zh-CN" sz="2000" b="1" i="1" dirty="0">
                                          <a:solidFill>
                                            <a:schemeClr val="tx1"/>
                                          </a:solidFill>
                                          <a:latin typeface="Cambria Math"/>
                                          <a:ea typeface="宋体" panose="02010600030101010101" pitchFamily="2" charset="-122"/>
                                          <a:cs typeface="Cambria Math" panose="02040503050406030204" charset="0"/>
                                        </a:rPr>
                                      </m:ctrlPr>
                                    </m:barPr>
                                    <m:e>
                                      <m:r>
                                        <a:rPr lang="en-US" altLang="zh-CN" sz="2000" b="1" dirty="0" smtClean="0">
                                          <a:solidFill>
                                            <a:schemeClr val="tx1"/>
                                          </a:solidFill>
                                          <a:latin typeface="Cambria Math"/>
                                          <a:ea typeface="宋体" panose="02010600030101010101" pitchFamily="2" charset="-122"/>
                                          <a:cs typeface="Cambria Math" panose="02040503050406030204" charset="0"/>
                                        </a:rPr>
                                        <m:t>  </m:t>
                                      </m:r>
                                      <m:r>
                                        <a:rPr lang="en-US" altLang="zh-CN" sz="2000" b="1" i="0" dirty="0" smtClean="0">
                                          <a:solidFill>
                                            <a:schemeClr val="tx1"/>
                                          </a:solidFill>
                                          <a:latin typeface="Cambria Math"/>
                                          <a:ea typeface="宋体" panose="02010600030101010101" pitchFamily="2" charset="-122"/>
                                          <a:cs typeface="Cambria Math" panose="02040503050406030204" charset="0"/>
                                        </a:rPr>
                                        <m:t>𝐌𝐧𝐎</m:t>
                                      </m:r>
                                      <m:r>
                                        <a:rPr lang="en-US" altLang="zh-CN" sz="2000" b="1" i="0" baseline="-25000" dirty="0" smtClean="0">
                                          <a:solidFill>
                                            <a:schemeClr val="tx1"/>
                                          </a:solidFill>
                                          <a:latin typeface="Cambria Math"/>
                                          <a:ea typeface="宋体" panose="02010600030101010101" pitchFamily="2" charset="-122"/>
                                          <a:cs typeface="Cambria Math" panose="02040503050406030204" charset="0"/>
                                        </a:rPr>
                                        <m:t>𝟐</m:t>
                                      </m:r>
                                      <m:r>
                                        <a:rPr lang="en-US" altLang="zh-CN" sz="2000" b="1" dirty="0">
                                          <a:solidFill>
                                            <a:schemeClr val="tx1"/>
                                          </a:solidFill>
                                          <a:latin typeface="Cambria Math"/>
                                          <a:ea typeface="宋体" panose="02010600030101010101" pitchFamily="2" charset="-122"/>
                                          <a:cs typeface="Cambria Math" panose="02040503050406030204" charset="0"/>
                                        </a:rPr>
                                        <m:t>   </m:t>
                                      </m:r>
                                    </m:e>
                                  </m:bar>
                                </m:num>
                                <m:den>
                                  <m:r>
                                    <a:rPr lang="en-US" altLang="zh-CN" sz="2000" b="1" i="1" dirty="0">
                                      <a:solidFill>
                                        <a:schemeClr val="tx1"/>
                                      </a:solidFill>
                                      <a:latin typeface="Cambria Math" panose="02040503050406030204" charset="0"/>
                                      <a:ea typeface="宋体" panose="02010600030101010101" pitchFamily="2" charset="-122"/>
                                      <a:cs typeface="Cambria Math" panose="02040503050406030204" charset="0"/>
                                    </a:rPr>
                                    <m:t> </m:t>
                                  </m:r>
                                </m:den>
                              </m:f>
                              <m:r>
                                <m:rPr>
                                  <m:nor/>
                                </m:rPr>
                                <a:rPr lang="en-US" altLang="zh-CN" sz="2000" b="1" i="0" dirty="0" smtClean="0">
                                  <a:solidFill>
                                    <a:schemeClr val="tx1"/>
                                  </a:solidFill>
                                  <a:latin typeface="Cambria Math"/>
                                  <a:ea typeface="宋体" panose="02010600030101010101" pitchFamily="2" charset="-122"/>
                                  <a:cs typeface="Cambria Math" panose="02040503050406030204" charset="0"/>
                                </a:rPr>
                                <m:t>  </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2</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H</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O</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m:t>
                              </m:r>
                              <m:r>
                                <m:rPr>
                                  <m:nor/>
                                </m:rPr>
                                <a:rPr lang="en-US" altLang="zh-CN" sz="2000" b="1" kern="1200" smtClean="0">
                                  <a:solidFill>
                                    <a:schemeClr val="tx1"/>
                                  </a:solidFill>
                                  <a:effectLst/>
                                  <a:latin typeface="Times New Roman" pitchFamily="18" charset="0"/>
                                  <a:ea typeface="宋体" pitchFamily="2" charset="-122"/>
                                  <a:cs typeface="Times New Roman" pitchFamily="18" charset="0"/>
                                </a:rPr>
                                <m:t>O</m:t>
                              </m:r>
                              <m:r>
                                <m:rPr>
                                  <m:nor/>
                                </m:rPr>
                                <a:rPr lang="en-US" altLang="zh-CN" sz="2000" b="1" kern="1200" baseline="-25000" smtClean="0">
                                  <a:solidFill>
                                    <a:schemeClr val="tx1"/>
                                  </a:solidFill>
                                  <a:effectLst/>
                                  <a:latin typeface="Times New Roman" pitchFamily="18" charset="0"/>
                                  <a:ea typeface="宋体" pitchFamily="2" charset="-122"/>
                                  <a:cs typeface="Times New Roman" pitchFamily="18" charset="0"/>
                                </a:rPr>
                                <m:t>2</m:t>
                              </m:r>
                              <m:r>
                                <m:rPr>
                                  <m:nor/>
                                </m:rPr>
                                <a:rPr lang="zh-CN" altLang="en-US" sz="2000" b="1" kern="1200" smtClean="0">
                                  <a:solidFill>
                                    <a:schemeClr val="tx1"/>
                                  </a:solidFill>
                                  <a:effectLst/>
                                  <a:latin typeface="Times New Roman" pitchFamily="18" charset="0"/>
                                  <a:ea typeface="宋体" pitchFamily="2" charset="-122"/>
                                  <a:cs typeface="Times New Roman" pitchFamily="18" charset="0"/>
                                </a:rPr>
                                <m:t>↑</m:t>
                              </m:r>
                            </m:oMath>
                          </a14:m>
                          <a:endParaRPr lang="zh-CN" altLang="zh-CN" sz="2000" b="1" kern="1200" dirty="0">
                            <a:solidFill>
                              <a:schemeClr val="tx1"/>
                            </a:solidFill>
                            <a:effectLst/>
                            <a:latin typeface="Times New Roman" pitchFamily="18" charset="0"/>
                            <a:ea typeface="宋体" pitchFamily="2" charset="-122"/>
                            <a:cs typeface="Times New Roman" pitchFamily="18" charset="0"/>
                          </a:endParaRPr>
                        </a:p>
                      </a:txBody>
                      <a:tcPr anchor="ctr">
                        <a:lnL w="12700" cap="flat" cmpd="sng" algn="ctr">
                          <a:solidFill>
                            <a:schemeClr val="tx1"/>
                          </a:solidFill>
                          <a:prstDash val="solid"/>
                          <a:round/>
                          <a:headEnd type="none" w="med" len="med"/>
                          <a:tailEnd type="none" w="med" len="med"/>
                        </a:lnL>
                      </a:tcPr>
                    </a:tc>
                  </a:tr>
                </a:tbl>
              </a:graphicData>
            </a:graphic>
          </p:graphicFrame>
        </mc:Choice>
        <mc:Fallback>
          <p:graphicFrame>
            <p:nvGraphicFramePr>
              <p:cNvPr id="2" name="表格 1"/>
              <p:cNvGraphicFramePr>
                <a:graphicFrameLocks noGrp="1"/>
              </p:cNvGraphicFramePr>
              <p:nvPr>
                <p:extLst>
                  <p:ext uri="{D42A27DB-BD31-4B8C-83A1-F6EECF244321}">
                    <p14:modId xmlns:p14="http://schemas.microsoft.com/office/powerpoint/2010/main" xmlns="" xmlns:a14="http://schemas.microsoft.com/office/drawing/2010/main" val="1415937606"/>
                  </p:ext>
                </p:extLst>
              </p:nvPr>
            </p:nvGraphicFramePr>
            <p:xfrm>
              <a:off x="1450058" y="3736622"/>
              <a:ext cx="9540240" cy="2882991"/>
            </p:xfrm>
            <a:graphic>
              <a:graphicData uri="http://schemas.openxmlformats.org/drawingml/2006/table">
                <a:tbl>
                  <a:tblPr firstRow="1" bandRow="1">
                    <a:tableStyleId>{5940675A-B579-460E-94D1-54222C63F5DA}</a:tableStyleId>
                  </a:tblPr>
                  <a:tblGrid>
                    <a:gridCol w="4104076"/>
                    <a:gridCol w="5436164"/>
                  </a:tblGrid>
                  <a:tr h="639789">
                    <a:tc>
                      <a:txBody>
                        <a:bodyPr/>
                        <a:lstStyle/>
                        <a:p>
                          <a:pPr algn="ctr">
                            <a:lnSpc>
                              <a:spcPct val="150000"/>
                            </a:lnSpc>
                          </a:pPr>
                          <a:r>
                            <a:rPr lang="zh-CN" altLang="en-US" sz="2000" b="1" dirty="0" smtClean="0">
                              <a:latin typeface="黑体" pitchFamily="49" charset="-122"/>
                              <a:ea typeface="黑体" pitchFamily="49" charset="-122"/>
                            </a:rPr>
                            <a:t>药品（颜色、状态）</a:t>
                          </a:r>
                          <a:endParaRPr lang="zh-CN" altLang="en-US" sz="2000" b="1" dirty="0">
                            <a:latin typeface="黑体" pitchFamily="49" charset="-122"/>
                            <a:ea typeface="黑体" pitchFamily="49" charset="-122"/>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原理（化学方程式）</a:t>
                          </a:r>
                          <a:endParaRPr lang="zh-CN" altLang="en-US" sz="2000" b="1" dirty="0">
                            <a:latin typeface="黑体" pitchFamily="49" charset="-122"/>
                            <a:ea typeface="黑体" pitchFamily="49" charset="-122"/>
                          </a:endParaRPr>
                        </a:p>
                      </a:txBody>
                      <a:tcPr anchor="ctr">
                        <a:lnL w="12700" cap="flat" cmpd="sng" algn="ctr">
                          <a:solidFill>
                            <a:schemeClr val="tx1"/>
                          </a:solidFill>
                          <a:prstDash val="solid"/>
                          <a:round/>
                          <a:headEnd type="none" w="med" len="med"/>
                          <a:tailEnd type="none" w="med" len="med"/>
                        </a:lnL>
                        <a:solidFill>
                          <a:srgbClr val="01B0F0"/>
                        </a:solidFill>
                      </a:tcPr>
                    </a:tc>
                  </a:tr>
                  <a:tr h="727647">
                    <a:tc>
                      <a:txBody>
                        <a:bodyPr/>
                        <a:lstStyle/>
                        <a:p>
                          <a:pPr algn="ctr"/>
                          <a:r>
                            <a:rPr lang="zh-CN" altLang="zh-CN" sz="2000" b="1" kern="1200" dirty="0" smtClean="0">
                              <a:solidFill>
                                <a:schemeClr val="tx1"/>
                              </a:solidFill>
                              <a:effectLst/>
                              <a:latin typeface="+mn-lt"/>
                              <a:ea typeface="+mn-ea"/>
                              <a:cs typeface="+mn-cs"/>
                            </a:rPr>
                            <a:t>高锰酸钾</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暗紫色粉末</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zh-CN"/>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blipFill rotWithShape="1">
                          <a:blip r:embed="rId4"/>
                          <a:stretch>
                            <a:fillRect l="-75561" t="-89076" b="-209244"/>
                          </a:stretch>
                        </a:blipFill>
                      </a:tcPr>
                    </a:tc>
                  </a:tr>
                  <a:tr h="757746">
                    <a:tc>
                      <a:txBody>
                        <a:bodyPr/>
                        <a:lstStyle/>
                        <a:p>
                          <a:pPr algn="ctr"/>
                          <a:r>
                            <a:rPr lang="zh-CN" altLang="zh-CN" sz="2000" b="1" kern="1200" dirty="0" smtClean="0">
                              <a:solidFill>
                                <a:schemeClr val="tx1"/>
                              </a:solidFill>
                              <a:effectLst/>
                              <a:latin typeface="+mn-lt"/>
                              <a:ea typeface="+mn-ea"/>
                              <a:cs typeface="+mn-cs"/>
                            </a:rPr>
                            <a:t>氯酸钾</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白色固体</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zh-CN"/>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blipFill rotWithShape="1">
                          <a:blip r:embed="rId4"/>
                          <a:stretch>
                            <a:fillRect l="-75561" t="-180000" b="-99200"/>
                          </a:stretch>
                        </a:blipFill>
                      </a:tcPr>
                    </a:tc>
                  </a:tr>
                  <a:tr h="757809">
                    <a:tc>
                      <a:txBody>
                        <a:bodyPr/>
                        <a:lstStyle/>
                        <a:p>
                          <a:pPr algn="ctr"/>
                          <a:r>
                            <a:rPr lang="zh-CN" altLang="zh-CN" sz="2000" b="1" kern="1200" dirty="0" smtClean="0">
                              <a:solidFill>
                                <a:schemeClr val="tx1"/>
                              </a:solidFill>
                              <a:effectLst/>
                              <a:latin typeface="+mn-lt"/>
                              <a:ea typeface="+mn-ea"/>
                              <a:cs typeface="+mn-cs"/>
                            </a:rPr>
                            <a:t>过氧化氢溶液</a:t>
                          </a:r>
                          <a:r>
                            <a:rPr lang="en-US" altLang="zh-CN" sz="2000" b="1" kern="1200" dirty="0" smtClean="0">
                              <a:solidFill>
                                <a:schemeClr val="tx1"/>
                              </a:solidFill>
                              <a:effectLst/>
                              <a:latin typeface="+mn-lt"/>
                              <a:ea typeface="+mn-ea"/>
                              <a:cs typeface="+mn-cs"/>
                            </a:rPr>
                            <a:t>(</a:t>
                          </a:r>
                          <a:r>
                            <a:rPr lang="zh-CN" altLang="zh-CN" sz="2000" b="1" kern="1200" dirty="0" smtClean="0">
                              <a:solidFill>
                                <a:schemeClr val="tx1"/>
                              </a:solidFill>
                              <a:effectLst/>
                              <a:latin typeface="+mn-lt"/>
                              <a:ea typeface="+mn-ea"/>
                              <a:cs typeface="+mn-cs"/>
                            </a:rPr>
                            <a:t>无色液体</a:t>
                          </a:r>
                          <a:r>
                            <a:rPr lang="en-US" altLang="zh-CN" sz="2000" b="1" kern="1200" dirty="0" smtClean="0">
                              <a:solidFill>
                                <a:schemeClr val="tx1"/>
                              </a:solidFill>
                              <a:effectLst/>
                              <a:latin typeface="+mn-lt"/>
                              <a:ea typeface="+mn-ea"/>
                              <a:cs typeface="+mn-cs"/>
                            </a:rPr>
                            <a:t>)</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zh-CN"/>
                        </a:p>
                      </a:txBody>
                      <a:tcPr anchor="ctr">
                        <a:lnL w="12700" cap="flat" cmpd="sng" algn="ctr">
                          <a:solidFill>
                            <a:schemeClr val="tx1"/>
                          </a:solidFill>
                          <a:prstDash val="solid"/>
                          <a:round/>
                          <a:headEnd type="none" w="med" len="med"/>
                          <a:tailEnd type="none" w="med" len="med"/>
                        </a:lnL>
                        <a:blipFill rotWithShape="1">
                          <a:blip r:embed="rId4"/>
                          <a:stretch>
                            <a:fillRect l="-75561" t="-282258"/>
                          </a:stretch>
                        </a:blipFill>
                      </a:tcPr>
                    </a:tc>
                  </a:tr>
                </a:tbl>
              </a:graphicData>
            </a:graphic>
          </p:graphicFrame>
        </mc:Fallback>
      </mc:AlternateContent>
      <p:sp>
        <p:nvSpPr>
          <p:cNvPr id="10" name="TextBox 9"/>
          <p:cNvSpPr txBox="1"/>
          <p:nvPr/>
        </p:nvSpPr>
        <p:spPr>
          <a:xfrm>
            <a:off x="720000" y="1052113"/>
            <a:ext cx="2816797" cy="461665"/>
          </a:xfrm>
          <a:prstGeom prst="rect">
            <a:avLst/>
          </a:prstGeom>
          <a:noFill/>
        </p:spPr>
        <p:txBody>
          <a:bodyPr wrap="none" rtlCol="0">
            <a:spAutoFit/>
          </a:bodyPr>
          <a:lstStyle/>
          <a:p>
            <a:r>
              <a:rPr lang="zh-CN" altLang="en-US" sz="2400" b="1" dirty="0" smtClean="0">
                <a:solidFill>
                  <a:schemeClr val="accent2"/>
                </a:solidFill>
                <a:latin typeface="黑体" pitchFamily="49" charset="-122"/>
                <a:ea typeface="黑体" pitchFamily="49" charset="-122"/>
                <a:cs typeface="Times New Roman" pitchFamily="18" charset="0"/>
              </a:rPr>
              <a:t>考点</a:t>
            </a:r>
            <a:r>
              <a:rPr lang="en-US" altLang="zh-CN" sz="2400" b="1" dirty="0" smtClean="0">
                <a:solidFill>
                  <a:schemeClr val="accent2"/>
                </a:solidFill>
                <a:latin typeface="Times New Roman" pitchFamily="18" charset="0"/>
                <a:ea typeface="黑体" pitchFamily="49" charset="-122"/>
                <a:cs typeface="Times New Roman" pitchFamily="18" charset="0"/>
              </a:rPr>
              <a:t>5</a:t>
            </a:r>
            <a:r>
              <a:rPr lang="en-US" altLang="zh-CN" sz="2400" b="1" dirty="0" smtClean="0">
                <a:solidFill>
                  <a:schemeClr val="accent2"/>
                </a:solidFill>
                <a:latin typeface="黑体" pitchFamily="49" charset="-122"/>
                <a:ea typeface="黑体" pitchFamily="49" charset="-122"/>
                <a:cs typeface="Times New Roman" pitchFamily="18" charset="0"/>
              </a:rPr>
              <a:t>  </a:t>
            </a:r>
            <a:r>
              <a:rPr lang="zh-CN" altLang="en-US" sz="2400" b="1" dirty="0" smtClean="0">
                <a:solidFill>
                  <a:schemeClr val="accent2"/>
                </a:solidFill>
                <a:latin typeface="黑体" pitchFamily="49" charset="-122"/>
                <a:ea typeface="黑体" pitchFamily="49" charset="-122"/>
                <a:cs typeface="Times New Roman" pitchFamily="18" charset="0"/>
              </a:rPr>
              <a:t>氧气的制取</a:t>
            </a:r>
            <a:endParaRPr lang="zh-CN" altLang="en-US" sz="2400" b="1" dirty="0">
              <a:solidFill>
                <a:schemeClr val="accent2"/>
              </a:solidFill>
              <a:latin typeface="黑体" pitchFamily="49" charset="-122"/>
              <a:ea typeface="黑体" pitchFamily="49" charset="-122"/>
              <a:cs typeface="Times New Roman" pitchFamily="18" charset="0"/>
            </a:endParaRPr>
          </a:p>
        </p:txBody>
      </p:sp>
      <p:sp>
        <p:nvSpPr>
          <p:cNvPr id="12" name="TextBox 11"/>
          <p:cNvSpPr txBox="1"/>
          <p:nvPr/>
        </p:nvSpPr>
        <p:spPr>
          <a:xfrm>
            <a:off x="720000" y="1692170"/>
            <a:ext cx="10548080" cy="1940083"/>
          </a:xfrm>
          <a:prstGeom prst="rect">
            <a:avLst/>
          </a:prstGeom>
          <a:noFill/>
        </p:spPr>
        <p:txBody>
          <a:bodyPr wrap="none" rtlCol="0">
            <a:spAutoFit/>
          </a:bodyPr>
          <a:lstStyle/>
          <a:p>
            <a:pPr algn="just">
              <a:lnSpc>
                <a:spcPts val="3700"/>
              </a:lnSpc>
            </a:pPr>
            <a:r>
              <a:rPr lang="en-US" altLang="zh-CN" sz="2400" b="1" dirty="0">
                <a:latin typeface="Times New Roman" pitchFamily="18" charset="0"/>
                <a:ea typeface="宋体" pitchFamily="2" charset="-122"/>
                <a:cs typeface="Times New Roman" pitchFamily="18" charset="0"/>
              </a:rPr>
              <a:t>1.</a:t>
            </a:r>
            <a:r>
              <a:rPr lang="zh-CN" altLang="zh-CN" sz="2400" b="1" dirty="0">
                <a:latin typeface="Times New Roman" pitchFamily="18" charset="0"/>
                <a:ea typeface="宋体" pitchFamily="2" charset="-122"/>
                <a:cs typeface="Times New Roman" pitchFamily="18" charset="0"/>
              </a:rPr>
              <a:t>氧气的工业制法</a:t>
            </a:r>
          </a:p>
          <a:p>
            <a:pPr algn="just">
              <a:lnSpc>
                <a:spcPts val="3700"/>
              </a:lnSpc>
            </a:pPr>
            <a:r>
              <a:rPr lang="zh-CN" altLang="zh-CN" sz="2400" b="1" dirty="0">
                <a:latin typeface="Times New Roman" pitchFamily="18" charset="0"/>
                <a:ea typeface="宋体" pitchFamily="2" charset="-122"/>
                <a:cs typeface="Times New Roman" pitchFamily="18" charset="0"/>
              </a:rPr>
              <a:t>工业上利用液氮和液氧的沸点不同</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采用蒸发的方法</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分离液态空气制得液</a:t>
            </a:r>
            <a:r>
              <a:rPr lang="zh-CN" altLang="zh-CN" sz="2400" b="1" dirty="0" smtClean="0">
                <a:latin typeface="Times New Roman" pitchFamily="18" charset="0"/>
                <a:ea typeface="宋体" pitchFamily="2" charset="-122"/>
                <a:cs typeface="Times New Roman" pitchFamily="18" charset="0"/>
              </a:rPr>
              <a:t>氧</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3700"/>
              </a:lnSpc>
            </a:pPr>
            <a:r>
              <a:rPr lang="zh-CN" altLang="zh-CN" sz="2400" b="1" dirty="0" smtClean="0">
                <a:latin typeface="Times New Roman" pitchFamily="18" charset="0"/>
                <a:ea typeface="宋体" pitchFamily="2" charset="-122"/>
                <a:cs typeface="Times New Roman" pitchFamily="18" charset="0"/>
              </a:rPr>
              <a:t>它属于</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变化</a:t>
            </a:r>
            <a:r>
              <a:rPr lang="zh-CN" altLang="zh-CN"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ts val="37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氧气的实验室制</a:t>
            </a:r>
            <a:r>
              <a:rPr lang="zh-CN" altLang="en-US" sz="2400" b="1" dirty="0" smtClean="0">
                <a:latin typeface="Times New Roman" pitchFamily="18" charset="0"/>
                <a:ea typeface="宋体" pitchFamily="2" charset="-122"/>
                <a:cs typeface="Times New Roman" pitchFamily="18" charset="0"/>
              </a:rPr>
              <a:t>法</a:t>
            </a:r>
            <a:endParaRPr lang="zh-CN" altLang="zh-CN" sz="2400" b="1" dirty="0">
              <a:latin typeface="Times New Roman" pitchFamily="18" charset="0"/>
              <a:ea typeface="宋体" pitchFamily="2" charset="-122"/>
              <a:cs typeface="Times New Roman" pitchFamily="18" charset="0"/>
            </a:endParaRPr>
          </a:p>
        </p:txBody>
      </p:sp>
      <p:sp>
        <p:nvSpPr>
          <p:cNvPr id="7" name="TextBox 6"/>
          <p:cNvSpPr txBox="1"/>
          <p:nvPr/>
        </p:nvSpPr>
        <p:spPr>
          <a:xfrm>
            <a:off x="1958738" y="2635360"/>
            <a:ext cx="800219"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物理</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16661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1553658"/>
            <a:ext cx="10862400" cy="2308324"/>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3.</a:t>
            </a:r>
            <a:r>
              <a:rPr lang="zh-CN" altLang="zh-CN" sz="2400" b="1" dirty="0">
                <a:latin typeface="宋体" pitchFamily="2" charset="-122"/>
                <a:ea typeface="宋体" pitchFamily="2" charset="-122"/>
              </a:rPr>
              <a:t>催化剂与催化作用</a:t>
            </a:r>
          </a:p>
          <a:p>
            <a:pPr algn="just">
              <a:lnSpc>
                <a:spcPct val="150000"/>
              </a:lnSpc>
            </a:pPr>
            <a:r>
              <a:rPr lang="zh-CN" altLang="zh-CN" sz="2400" b="1" dirty="0">
                <a:latin typeface="宋体" pitchFamily="2" charset="-122"/>
                <a:ea typeface="宋体" pitchFamily="2" charset="-122"/>
              </a:rPr>
              <a:t>催化剂是指在化学反应中</a:t>
            </a:r>
            <a:r>
              <a:rPr lang="zh-CN" altLang="zh-CN" sz="2400" b="1" dirty="0" smtClean="0">
                <a:latin typeface="宋体" pitchFamily="2" charset="-122"/>
                <a:ea typeface="宋体" pitchFamily="2" charset="-122"/>
              </a:rPr>
              <a:t>能</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其他物质的化学反应速率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而</a:t>
            </a:r>
            <a:r>
              <a:rPr lang="zh-CN" altLang="zh-CN" sz="2400" b="1" dirty="0" smtClean="0">
                <a:latin typeface="宋体" pitchFamily="2" charset="-122"/>
                <a:ea typeface="宋体" pitchFamily="2" charset="-122"/>
              </a:rPr>
              <a:t>本身的</a:t>
            </a:r>
            <a:r>
              <a:rPr lang="en-US" altLang="zh-CN" sz="2400" b="1" u="sng" dirty="0" smtClean="0">
                <a:latin typeface="宋体" pitchFamily="2" charset="-122"/>
                <a:ea typeface="宋体" pitchFamily="2" charset="-122"/>
              </a:rPr>
              <a:t>_____</a:t>
            </a:r>
            <a:r>
              <a:rPr lang="zh-CN" altLang="zh-CN" sz="2400" b="1" dirty="0" smtClean="0">
                <a:latin typeface="宋体" pitchFamily="2" charset="-122"/>
                <a:ea typeface="宋体" pitchFamily="2" charset="-122"/>
              </a:rPr>
              <a:t>和</a:t>
            </a:r>
            <a:r>
              <a:rPr lang="en-US" altLang="zh-CN" sz="2400" b="1" dirty="0" smtClean="0">
                <a:latin typeface="宋体" pitchFamily="2" charset="-122"/>
                <a:ea typeface="宋体" pitchFamily="2" charset="-122"/>
              </a:rPr>
              <a:t>___________</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化学反应前后都没有发生变化的物质。催化剂在化学反应中所起的</a:t>
            </a:r>
            <a:r>
              <a:rPr lang="zh-CN" altLang="zh-CN" sz="2400" b="1" dirty="0" smtClean="0">
                <a:latin typeface="宋体" pitchFamily="2" charset="-122"/>
                <a:ea typeface="宋体" pitchFamily="2" charset="-122"/>
              </a:rPr>
              <a:t>作用</a:t>
            </a:r>
            <a:r>
              <a:rPr lang="zh-CN" altLang="zh-CN" sz="2400" b="1" dirty="0">
                <a:latin typeface="宋体" pitchFamily="2" charset="-122"/>
                <a:ea typeface="宋体" pitchFamily="2" charset="-122"/>
              </a:rPr>
              <a:t>叫催化作用。</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TextBox 6"/>
          <p:cNvSpPr txBox="1"/>
          <p:nvPr/>
        </p:nvSpPr>
        <p:spPr>
          <a:xfrm>
            <a:off x="4838024" y="2164080"/>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改变</a:t>
            </a:r>
            <a:endParaRPr lang="zh-CN" altLang="en-US" sz="2400" b="1" dirty="0">
              <a:solidFill>
                <a:srgbClr val="FF0000"/>
              </a:solidFill>
              <a:latin typeface="宋体" pitchFamily="2" charset="-122"/>
              <a:ea typeface="宋体" pitchFamily="2" charset="-122"/>
            </a:endParaRPr>
          </a:p>
        </p:txBody>
      </p:sp>
      <p:sp>
        <p:nvSpPr>
          <p:cNvPr id="8" name="TextBox 7"/>
          <p:cNvSpPr txBox="1"/>
          <p:nvPr/>
        </p:nvSpPr>
        <p:spPr>
          <a:xfrm>
            <a:off x="10677374" y="2164080"/>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质量</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1259663" y="2719109"/>
            <a:ext cx="1422184"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化学性质</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720000" y="3818867"/>
            <a:ext cx="10760799"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催化剂</a:t>
            </a:r>
            <a:r>
              <a:rPr lang="zh-CN" altLang="zh-CN" sz="2400" b="1" dirty="0">
                <a:latin typeface="Times New Roman" pitchFamily="18" charset="0"/>
                <a:ea typeface="宋体" pitchFamily="2" charset="-122"/>
                <a:cs typeface="Times New Roman" pitchFamily="18" charset="0"/>
              </a:rPr>
              <a:t>既可以加快</a:t>
            </a:r>
            <a:r>
              <a:rPr lang="zh-CN" altLang="zh-CN" sz="2400" b="1" dirty="0" smtClean="0">
                <a:latin typeface="Times New Roman" pitchFamily="18" charset="0"/>
                <a:ea typeface="宋体" pitchFamily="2" charset="-122"/>
                <a:cs typeface="Times New Roman" pitchFamily="18" charset="0"/>
              </a:rPr>
              <a:t>反应速率</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也</a:t>
            </a:r>
            <a:r>
              <a:rPr lang="zh-CN" altLang="zh-CN" sz="2400" b="1" dirty="0">
                <a:latin typeface="Times New Roman" pitchFamily="18" charset="0"/>
                <a:ea typeface="宋体" pitchFamily="2" charset="-122"/>
                <a:cs typeface="Times New Roman" pitchFamily="18" charset="0"/>
              </a:rPr>
              <a:t>可以减慢反应速率。</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在</a:t>
            </a:r>
            <a:r>
              <a:rPr lang="zh-CN" altLang="zh-CN" sz="2400" b="1" dirty="0">
                <a:latin typeface="Times New Roman" pitchFamily="18" charset="0"/>
                <a:ea typeface="宋体" pitchFamily="2" charset="-122"/>
                <a:cs typeface="Times New Roman" pitchFamily="18" charset="0"/>
              </a:rPr>
              <a:t>反应前后化学性质没有</a:t>
            </a:r>
            <a:r>
              <a:rPr lang="zh-CN" altLang="zh-CN" sz="2400" b="1" dirty="0" smtClean="0">
                <a:latin typeface="Times New Roman" pitchFamily="18" charset="0"/>
                <a:ea typeface="宋体" pitchFamily="2" charset="-122"/>
                <a:cs typeface="Times New Roman" pitchFamily="18" charset="0"/>
              </a:rPr>
              <a:t>改变</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但</a:t>
            </a:r>
            <a:r>
              <a:rPr lang="zh-CN" altLang="zh-CN" sz="2400" b="1" dirty="0">
                <a:latin typeface="Times New Roman" pitchFamily="18" charset="0"/>
                <a:ea typeface="宋体" pitchFamily="2" charset="-122"/>
                <a:cs typeface="Times New Roman" pitchFamily="18" charset="0"/>
              </a:rPr>
              <a:t>物理性质有可能改变。</a:t>
            </a:r>
          </a:p>
          <a:p>
            <a:pPr>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催化剂</a:t>
            </a:r>
            <a:r>
              <a:rPr lang="zh-CN" altLang="zh-CN" sz="2400" b="1" dirty="0">
                <a:latin typeface="Times New Roman" pitchFamily="18" charset="0"/>
                <a:ea typeface="宋体" pitchFamily="2" charset="-122"/>
                <a:cs typeface="Times New Roman" pitchFamily="18" charset="0"/>
              </a:rPr>
              <a:t>只能改变</a:t>
            </a:r>
            <a:r>
              <a:rPr lang="zh-CN" altLang="zh-CN" sz="2400" b="1" dirty="0" smtClean="0">
                <a:latin typeface="Times New Roman" pitchFamily="18" charset="0"/>
                <a:ea typeface="宋体" pitchFamily="2" charset="-122"/>
                <a:cs typeface="Times New Roman" pitchFamily="18" charset="0"/>
              </a:rPr>
              <a:t>反应速率</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不能</a:t>
            </a:r>
            <a:r>
              <a:rPr lang="zh-CN" altLang="zh-CN" sz="2400" b="1" dirty="0">
                <a:latin typeface="Times New Roman" pitchFamily="18" charset="0"/>
                <a:ea typeface="宋体" pitchFamily="2" charset="-122"/>
                <a:cs typeface="Times New Roman" pitchFamily="18" charset="0"/>
              </a:rPr>
              <a:t>改变生成物的</a:t>
            </a:r>
            <a:r>
              <a:rPr lang="zh-CN" altLang="zh-CN" sz="2400" b="1" dirty="0" smtClean="0">
                <a:latin typeface="Times New Roman" pitchFamily="18" charset="0"/>
                <a:ea typeface="宋体" pitchFamily="2" charset="-122"/>
                <a:cs typeface="Times New Roman" pitchFamily="18" charset="0"/>
              </a:rPr>
              <a:t>量</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47579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 xmlns:a16="http://schemas.microsoft.com/office/drawing/2014/main" id="{F5A88B17-CAB7-7742-9C70-37C1F1ED5887}"/>
              </a:ext>
            </a:extLst>
          </p:cNvPr>
          <p:cNvSpPr/>
          <p:nvPr/>
        </p:nvSpPr>
        <p:spPr>
          <a:xfrm>
            <a:off x="5905399" y="24866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 xmlns:a16="http://schemas.microsoft.com/office/drawing/2014/main" id="{097CE391-17D6-1348-B001-A9F01EE6070D}"/>
              </a:ext>
            </a:extLst>
          </p:cNvPr>
          <p:cNvSpPr/>
          <p:nvPr/>
        </p:nvSpPr>
        <p:spPr>
          <a:xfrm>
            <a:off x="5905399" y="32105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 xmlns:a16="http://schemas.microsoft.com/office/drawing/2014/main" id="{62E685FC-60A4-F341-ABC6-326D6EC66351}"/>
              </a:ext>
            </a:extLst>
          </p:cNvPr>
          <p:cNvSpPr/>
          <p:nvPr/>
        </p:nvSpPr>
        <p:spPr>
          <a:xfrm>
            <a:off x="5905399" y="39979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椭圆 24">
            <a:extLst>
              <a:ext uri="{FF2B5EF4-FFF2-40B4-BE49-F238E27FC236}">
                <a16:creationId xmlns="" xmlns:a16="http://schemas.microsoft.com/office/drawing/2014/main" id="{91268E62-9D62-0C45-97A7-822B59A67255}"/>
              </a:ext>
            </a:extLst>
          </p:cNvPr>
          <p:cNvSpPr/>
          <p:nvPr/>
        </p:nvSpPr>
        <p:spPr>
          <a:xfrm>
            <a:off x="5905399" y="46964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760065" y="2429619"/>
            <a:ext cx="6404646" cy="2676957"/>
            <a:chOff x="3559940" y="2100735"/>
            <a:chExt cx="6404646" cy="2676957"/>
          </a:xfrm>
        </p:grpSpPr>
        <p:sp>
          <p:nvSpPr>
            <p:cNvPr id="18" name="文本框 2">
              <a:hlinkClick r:id="rId2" action="ppaction://hlinksldjump"/>
            </p:cNvPr>
            <p:cNvSpPr txBox="1"/>
            <p:nvPr/>
          </p:nvSpPr>
          <p:spPr>
            <a:xfrm>
              <a:off x="3559940" y="2100735"/>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题型</a:t>
              </a:r>
              <a:r>
                <a:rPr lang="zh-CN" altLang="en-US" sz="2400" b="1" dirty="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成分及用途</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77878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中氧气含量的测定</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4" action="ppaction://hlinksldjump"/>
            </p:cNvPr>
            <p:cNvSpPr txBox="1"/>
            <p:nvPr/>
          </p:nvSpPr>
          <p:spPr>
            <a:xfrm>
              <a:off x="3559940"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的污染及防治</a:t>
              </a:r>
              <a:endParaRPr lang="zh-CN" altLang="zh-CN" sz="2400" dirty="0">
                <a:latin typeface="黑体" panose="02010609060101010101" pitchFamily="49" charset="-122"/>
                <a:ea typeface="黑体" panose="02010609060101010101" pitchFamily="49" charset="-122"/>
              </a:endParaRPr>
            </a:p>
          </p:txBody>
        </p:sp>
        <p:sp>
          <p:nvSpPr>
            <p:cNvPr id="24" name="文本框 2">
              <a:hlinkClick r:id="rId5" action="ppaction://hlinksldjump"/>
            </p:cNvPr>
            <p:cNvSpPr txBox="1"/>
            <p:nvPr/>
          </p:nvSpPr>
          <p:spPr>
            <a:xfrm>
              <a:off x="3559940" y="4316027"/>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四</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氧气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的化学性质</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548297"/>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空气成分及用途</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473626"/>
            <a:ext cx="1098423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石家庄新华区</a:t>
            </a:r>
            <a:r>
              <a:rPr lang="zh-CN" altLang="en-US" sz="2400" b="1" dirty="0" smtClean="0">
                <a:latin typeface="Times New Roman" pitchFamily="18" charset="0"/>
                <a:ea typeface="宋体" pitchFamily="2" charset="-122"/>
                <a:cs typeface="Times New Roman" pitchFamily="18" charset="0"/>
              </a:rPr>
              <a:t>模拟）下列</a:t>
            </a:r>
            <a:r>
              <a:rPr lang="zh-CN" altLang="en-US" sz="2400" b="1" dirty="0">
                <a:latin typeface="Times New Roman" pitchFamily="18" charset="0"/>
                <a:ea typeface="宋体" pitchFamily="2" charset="-122"/>
                <a:cs typeface="Times New Roman" pitchFamily="18" charset="0"/>
              </a:rPr>
              <a:t>关于空气说法不正确的</a:t>
            </a:r>
            <a:r>
              <a:rPr lang="zh-CN" altLang="en-US" sz="2400" b="1" dirty="0" smtClean="0">
                <a:latin typeface="Times New Roman" pitchFamily="18" charset="0"/>
                <a:ea typeface="宋体" pitchFamily="2" charset="-122"/>
                <a:cs typeface="Times New Roman" pitchFamily="18" charset="0"/>
              </a:rPr>
              <a:t>是 （ </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空气中二氧化碳约占空气体积分数</a:t>
            </a:r>
            <a:r>
              <a:rPr lang="zh-CN" altLang="en-US" sz="2400" b="1" dirty="0" smtClean="0">
                <a:latin typeface="Times New Roman" pitchFamily="18" charset="0"/>
                <a:ea typeface="宋体" pitchFamily="2" charset="-122"/>
                <a:cs typeface="Times New Roman" pitchFamily="18" charset="0"/>
              </a:rPr>
              <a:t>的 </a:t>
            </a:r>
            <a:r>
              <a:rPr lang="en-US" altLang="zh-CN" sz="2400" b="1" dirty="0" smtClean="0">
                <a:latin typeface="Times New Roman" pitchFamily="18" charset="0"/>
                <a:ea typeface="宋体" pitchFamily="2" charset="-122"/>
                <a:cs typeface="Times New Roman" pitchFamily="18" charset="0"/>
              </a:rPr>
              <a:t>0.03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灯泡中充氮气以延长使用寿命</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是利用了氮气化学性质不活泼</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氧气具有可燃性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所以可作燃料</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稀有气体通电发光</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所以常用作</a:t>
            </a:r>
            <a:r>
              <a:rPr lang="zh-CN" altLang="en-US" sz="2400" b="1" dirty="0" smtClean="0">
                <a:latin typeface="Times New Roman" pitchFamily="18" charset="0"/>
                <a:ea typeface="宋体" pitchFamily="2" charset="-122"/>
                <a:cs typeface="Times New Roman" pitchFamily="18" charset="0"/>
              </a:rPr>
              <a:t>电光源</a:t>
            </a:r>
            <a:endParaRPr lang="zh-CN" altLang="en-US" sz="2400" b="1" dirty="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9724886" y="358185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35211"/>
            <a:ext cx="10749511"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）明确</a:t>
            </a:r>
            <a:r>
              <a:rPr lang="zh-CN" altLang="en-US" sz="2400" b="1" dirty="0">
                <a:latin typeface="Times New Roman" pitchFamily="18" charset="0"/>
                <a:ea typeface="宋体" pitchFamily="2" charset="-122"/>
                <a:cs typeface="Times New Roman" pitchFamily="18" charset="0"/>
              </a:rPr>
              <a:t>空气中各气体成分的含量指的是体积</a:t>
            </a:r>
            <a:r>
              <a:rPr lang="zh-CN" altLang="en-US" sz="2400" b="1" dirty="0" smtClean="0">
                <a:latin typeface="Times New Roman" pitchFamily="18" charset="0"/>
                <a:ea typeface="宋体" pitchFamily="2" charset="-122"/>
                <a:cs typeface="Times New Roman" pitchFamily="18" charset="0"/>
              </a:rPr>
              <a:t>分数，不是</a:t>
            </a:r>
            <a:r>
              <a:rPr lang="zh-CN" altLang="en-US" sz="2400" b="1" dirty="0">
                <a:latin typeface="Times New Roman" pitchFamily="18" charset="0"/>
                <a:ea typeface="宋体" pitchFamily="2" charset="-122"/>
                <a:cs typeface="Times New Roman" pitchFamily="18" charset="0"/>
              </a:rPr>
              <a:t>质量分数。</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）熟知</a:t>
            </a:r>
            <a:r>
              <a:rPr lang="zh-CN" altLang="en-US" sz="2400" b="1" dirty="0">
                <a:latin typeface="Times New Roman" pitchFamily="18" charset="0"/>
                <a:ea typeface="宋体" pitchFamily="2" charset="-122"/>
                <a:cs typeface="Times New Roman" pitchFamily="18" charset="0"/>
              </a:rPr>
              <a:t>空气中主要成分及其</a:t>
            </a:r>
            <a:r>
              <a:rPr lang="zh-CN" altLang="en-US" sz="2400" b="1" dirty="0" smtClean="0">
                <a:latin typeface="Times New Roman" pitchFamily="18" charset="0"/>
                <a:ea typeface="宋体" pitchFamily="2" charset="-122"/>
                <a:cs typeface="Times New Roman" pitchFamily="18" charset="0"/>
              </a:rPr>
              <a:t>含量，各</a:t>
            </a:r>
            <a:r>
              <a:rPr lang="zh-CN" altLang="en-US" sz="2400" b="1" dirty="0">
                <a:latin typeface="Times New Roman" pitchFamily="18" charset="0"/>
                <a:ea typeface="宋体" pitchFamily="2" charset="-122"/>
                <a:cs typeface="Times New Roman" pitchFamily="18" charset="0"/>
              </a:rPr>
              <a:t>组成成分的体积</a:t>
            </a:r>
            <a:r>
              <a:rPr lang="zh-CN" altLang="en-US" sz="2400" b="1" dirty="0" smtClean="0">
                <a:latin typeface="Times New Roman" pitchFamily="18" charset="0"/>
                <a:ea typeface="宋体" pitchFamily="2" charset="-122"/>
                <a:cs typeface="Times New Roman" pitchFamily="18" charset="0"/>
              </a:rPr>
              <a:t>分数，氮气</a:t>
            </a:r>
            <a:r>
              <a:rPr lang="zh-CN" altLang="en-US" sz="2400" b="1" dirty="0">
                <a:latin typeface="Times New Roman" pitchFamily="18" charset="0"/>
                <a:ea typeface="宋体" pitchFamily="2" charset="-122"/>
                <a:cs typeface="Times New Roman" pitchFamily="18" charset="0"/>
              </a:rPr>
              <a:t>约</a:t>
            </a:r>
            <a:r>
              <a:rPr lang="zh-CN" altLang="en-US" sz="2400" b="1" dirty="0" smtClean="0">
                <a:latin typeface="Times New Roman" pitchFamily="18" charset="0"/>
                <a:ea typeface="宋体" pitchFamily="2" charset="-122"/>
                <a:cs typeface="Times New Roman" pitchFamily="18" charset="0"/>
              </a:rPr>
              <a:t>为 </a:t>
            </a:r>
            <a:r>
              <a:rPr lang="en-US" altLang="zh-CN" sz="2400" b="1" dirty="0" smtClean="0">
                <a:latin typeface="Times New Roman" pitchFamily="18" charset="0"/>
                <a:ea typeface="宋体" pitchFamily="2" charset="-122"/>
                <a:cs typeface="Times New Roman" pitchFamily="18" charset="0"/>
              </a:rPr>
              <a:t>78</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氧气约</a:t>
            </a:r>
            <a:r>
              <a:rPr lang="zh-CN" altLang="en-US" sz="2400" b="1" dirty="0" smtClean="0">
                <a:latin typeface="Times New Roman" pitchFamily="18" charset="0"/>
                <a:ea typeface="宋体" pitchFamily="2" charset="-122"/>
                <a:cs typeface="Times New Roman" pitchFamily="18" charset="0"/>
              </a:rPr>
              <a:t>为 </a:t>
            </a:r>
            <a:r>
              <a:rPr lang="en-US" altLang="zh-CN" sz="2400" b="1" dirty="0" smtClean="0">
                <a:latin typeface="Times New Roman" pitchFamily="18" charset="0"/>
                <a:ea typeface="宋体" pitchFamily="2" charset="-122"/>
                <a:cs typeface="Times New Roman" pitchFamily="18" charset="0"/>
              </a:rPr>
              <a:t>21</a:t>
            </a:r>
            <a:r>
              <a:rPr lang="zh-CN" altLang="en-US" sz="2400" b="1" dirty="0" smtClean="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等</a:t>
            </a:r>
            <a:r>
              <a:rPr lang="zh-CN" altLang="en-US"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）理解</a:t>
            </a:r>
            <a:r>
              <a:rPr lang="zh-CN" altLang="en-US" sz="2400" b="1" dirty="0">
                <a:latin typeface="Times New Roman" pitchFamily="18" charset="0"/>
                <a:ea typeface="宋体" pitchFamily="2" charset="-122"/>
                <a:cs typeface="Times New Roman" pitchFamily="18" charset="0"/>
              </a:rPr>
              <a:t>并会应用空气中各主要成分的</a:t>
            </a:r>
            <a:r>
              <a:rPr lang="zh-CN" altLang="en-US" sz="2400" b="1" dirty="0" smtClean="0">
                <a:latin typeface="Times New Roman" pitchFamily="18" charset="0"/>
                <a:ea typeface="宋体" pitchFamily="2" charset="-122"/>
                <a:cs typeface="Times New Roman" pitchFamily="18" charset="0"/>
              </a:rPr>
              <a:t>用途：</a:t>
            </a:r>
            <a:r>
              <a:rPr lang="en-US" altLang="zh-CN" sz="2400" b="1" dirty="0" smtClean="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氧气能供给呼吸和支持</a:t>
            </a:r>
            <a:r>
              <a:rPr lang="zh-CN" altLang="en-US" sz="2400" b="1" dirty="0" smtClean="0">
                <a:latin typeface="Times New Roman" pitchFamily="18" charset="0"/>
                <a:ea typeface="宋体" pitchFamily="2" charset="-122"/>
                <a:cs typeface="Times New Roman" pitchFamily="18" charset="0"/>
              </a:rPr>
              <a:t>燃烧，需</a:t>
            </a:r>
            <a:r>
              <a:rPr lang="zh-CN" altLang="en-US" sz="2400" b="1" dirty="0">
                <a:latin typeface="Times New Roman" pitchFamily="18" charset="0"/>
                <a:ea typeface="宋体" pitchFamily="2" charset="-122"/>
                <a:cs typeface="Times New Roman" pitchFamily="18" charset="0"/>
              </a:rPr>
              <a:t>注意氧气不能作燃料。②氮气和稀有气体作为保护</a:t>
            </a:r>
            <a:r>
              <a:rPr lang="zh-CN" altLang="en-US" sz="2400" b="1" dirty="0" smtClean="0">
                <a:latin typeface="Times New Roman" pitchFamily="18" charset="0"/>
                <a:ea typeface="宋体" pitchFamily="2" charset="-122"/>
                <a:cs typeface="Times New Roman" pitchFamily="18" charset="0"/>
              </a:rPr>
              <a:t>气，是</a:t>
            </a:r>
            <a:r>
              <a:rPr lang="zh-CN" altLang="en-US" sz="2400" b="1" dirty="0">
                <a:latin typeface="Times New Roman" pitchFamily="18" charset="0"/>
                <a:ea typeface="宋体" pitchFamily="2" charset="-122"/>
                <a:cs typeface="Times New Roman" pitchFamily="18" charset="0"/>
              </a:rPr>
              <a:t>利用了它们的化学性质的</a:t>
            </a:r>
            <a:r>
              <a:rPr lang="zh-CN" altLang="en-US" sz="2400" b="1" dirty="0" smtClean="0">
                <a:latin typeface="Times New Roman" pitchFamily="18" charset="0"/>
                <a:ea typeface="宋体" pitchFamily="2" charset="-122"/>
                <a:cs typeface="Times New Roman" pitchFamily="18" charset="0"/>
              </a:rPr>
              <a:t>稳定性</a:t>
            </a:r>
            <a:r>
              <a:rPr lang="zh-CN" altLang="en-US" sz="2400" b="1" dirty="0">
                <a:latin typeface="Times New Roman" pitchFamily="18" charset="0"/>
                <a:ea typeface="宋体" pitchFamily="2" charset="-122"/>
                <a:cs typeface="Times New Roman" pitchFamily="18" charset="0"/>
              </a:rPr>
              <a:t>。</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唐山开平区一</a:t>
            </a:r>
            <a:r>
              <a:rPr lang="zh-CN" altLang="en-US" sz="2400" b="1" dirty="0" smtClean="0">
                <a:latin typeface="Times New Roman" pitchFamily="18" charset="0"/>
                <a:ea typeface="宋体" pitchFamily="2" charset="-122"/>
                <a:cs typeface="Times New Roman" pitchFamily="18" charset="0"/>
              </a:rPr>
              <a:t>模）空气</a:t>
            </a:r>
            <a:r>
              <a:rPr lang="zh-CN" altLang="en-US" sz="2400" b="1" dirty="0">
                <a:latin typeface="Times New Roman" pitchFamily="18" charset="0"/>
                <a:ea typeface="宋体" pitchFamily="2" charset="-122"/>
                <a:cs typeface="Times New Roman" pitchFamily="18" charset="0"/>
              </a:rPr>
              <a:t>是一种宝贵的</a:t>
            </a:r>
            <a:r>
              <a:rPr lang="zh-CN" altLang="en-US" sz="2400" b="1" dirty="0" smtClean="0">
                <a:latin typeface="Times New Roman" pitchFamily="18" charset="0"/>
                <a:ea typeface="宋体" pitchFamily="2" charset="-122"/>
                <a:cs typeface="Times New Roman" pitchFamily="18" charset="0"/>
              </a:rPr>
              <a:t>自然资源，在</a:t>
            </a:r>
            <a:r>
              <a:rPr lang="zh-CN" altLang="en-US" sz="2400" b="1" dirty="0">
                <a:latin typeface="Times New Roman" pitchFamily="18" charset="0"/>
                <a:ea typeface="宋体" pitchFamily="2" charset="-122"/>
                <a:cs typeface="Times New Roman" pitchFamily="18" charset="0"/>
              </a:rPr>
              <a:t>空气中含量最多的成分</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氧气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氮气</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二氧化碳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稀有气体</a:t>
            </a:r>
            <a:endParaRPr lang="zh-CN" altLang="en-US" sz="2400" b="1" dirty="0">
              <a:latin typeface="Times New Roman" pitchFamily="18" charset="0"/>
              <a:ea typeface="宋体" pitchFamily="2" charset="-122"/>
              <a:cs typeface="Times New Roman" pitchFamily="18" charset="0"/>
            </a:endParaRPr>
          </a:p>
        </p:txBody>
      </p:sp>
      <p:sp>
        <p:nvSpPr>
          <p:cNvPr id="6" name="矩形 5"/>
          <p:cNvSpPr/>
          <p:nvPr/>
        </p:nvSpPr>
        <p:spPr>
          <a:xfrm>
            <a:off x="2150046" y="361598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沧州南皮县一模</a:t>
            </a:r>
            <a:r>
              <a:rPr lang="zh-CN" altLang="en-US" sz="2400" b="1" dirty="0" smtClean="0">
                <a:latin typeface="Times New Roman" pitchFamily="18" charset="0"/>
                <a:ea typeface="宋体" pitchFamily="2" charset="-122"/>
                <a:cs typeface="Times New Roman" pitchFamily="18" charset="0"/>
              </a:rPr>
              <a:t>）下列</a:t>
            </a:r>
            <a:r>
              <a:rPr lang="zh-CN" altLang="en-US" sz="2400" b="1" dirty="0">
                <a:latin typeface="Times New Roman" pitchFamily="18" charset="0"/>
                <a:ea typeface="宋体" pitchFamily="2" charset="-122"/>
                <a:cs typeface="Times New Roman" pitchFamily="18" charset="0"/>
              </a:rPr>
              <a:t>有关空气的说法正确的</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洁净空气是纯净物</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稀有气体可作保护气</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氮气约占空气质量的</a:t>
            </a:r>
            <a:r>
              <a:rPr lang="en-US" altLang="zh-CN" sz="2400" b="1" dirty="0" smtClean="0">
                <a:latin typeface="Times New Roman" pitchFamily="18" charset="0"/>
                <a:ea typeface="宋体" pitchFamily="2" charset="-122"/>
                <a:cs typeface="Times New Roman" pitchFamily="18" charset="0"/>
              </a:rPr>
              <a:t>78</a:t>
            </a:r>
            <a:r>
              <a:rPr lang="zh-CN" altLang="en-US"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p>
          <a:p>
            <a:pPr algn="just">
              <a:lnSpc>
                <a:spcPct val="150000"/>
              </a:lnSpc>
            </a:pPr>
            <a:r>
              <a:rPr lang="en-US" altLang="zh-CN" sz="2400" b="1" dirty="0">
                <a:latin typeface="Times New Roman" pitchFamily="18" charset="0"/>
                <a:ea typeface="宋体" pitchFamily="2" charset="-122"/>
                <a:cs typeface="Times New Roman" pitchFamily="18" charset="0"/>
              </a:rPr>
              <a:t>D.CO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SO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NO</a:t>
            </a:r>
            <a:r>
              <a:rPr lang="en-US" altLang="zh-CN" sz="2400" b="1" baseline="-25000"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都是有毒气体</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8881493" y="198027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承德平泉市一模）下列有关空气成分的说法错误的是（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氮气是制造氮肥的重要原料</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稀有气体通电后发光可制作闪光灯</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二氧化碳是空气污染物</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氧气主要来源于绿色植物的光合作用</a:t>
            </a:r>
          </a:p>
        </p:txBody>
      </p:sp>
      <p:sp>
        <p:nvSpPr>
          <p:cNvPr id="6" name="矩形 5"/>
          <p:cNvSpPr/>
          <p:nvPr/>
        </p:nvSpPr>
        <p:spPr>
          <a:xfrm>
            <a:off x="9501925" y="197369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邢台模拟）下列关于空气的说法</a:t>
            </a:r>
            <a:r>
              <a:rPr lang="zh-CN" altLang="en-US" sz="2400" b="1" dirty="0" smtClean="0">
                <a:latin typeface="Times New Roman" pitchFamily="18" charset="0"/>
                <a:ea typeface="宋体" pitchFamily="2" charset="-122"/>
                <a:cs typeface="Times New Roman" pitchFamily="18" charset="0"/>
              </a:rPr>
              <a:t>中，不</a:t>
            </a:r>
            <a:r>
              <a:rPr lang="zh-CN" altLang="en-US" sz="2400" b="1" dirty="0">
                <a:latin typeface="Times New Roman" pitchFamily="18" charset="0"/>
                <a:ea typeface="宋体" pitchFamily="2" charset="-122"/>
                <a:cs typeface="Times New Roman" pitchFamily="18" charset="0"/>
              </a:rPr>
              <a:t>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氮气可用于食品防腐</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空气中氧气质量占空气质量的</a:t>
            </a:r>
            <a:r>
              <a:rPr lang="en-US" altLang="zh-CN" sz="2400" b="1" dirty="0" smtClean="0">
                <a:latin typeface="Times New Roman" pitchFamily="18" charset="0"/>
                <a:ea typeface="宋体" pitchFamily="2" charset="-122"/>
                <a:cs typeface="Times New Roman" pitchFamily="18" charset="0"/>
              </a:rPr>
              <a:t>21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工业上采用分离液态空气法获得氧气</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空气中的氧气来源于绿色植物的光合作用</a:t>
            </a:r>
          </a:p>
        </p:txBody>
      </p:sp>
      <p:sp>
        <p:nvSpPr>
          <p:cNvPr id="6" name="矩形 5"/>
          <p:cNvSpPr/>
          <p:nvPr/>
        </p:nvSpPr>
        <p:spPr>
          <a:xfrm>
            <a:off x="8892782" y="195769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河北</a:t>
            </a:r>
            <a:r>
              <a:rPr lang="zh-CN" altLang="en-US" sz="2400" b="1" dirty="0">
                <a:latin typeface="Times New Roman" pitchFamily="18" charset="0"/>
                <a:ea typeface="宋体" pitchFamily="2" charset="-122"/>
                <a:cs typeface="Times New Roman" pitchFamily="18" charset="0"/>
              </a:rPr>
              <a:t>模拟）如图为空气成分示意图</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按体积计算</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。下列说法中正确的是（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 a </a:t>
            </a:r>
            <a:r>
              <a:rPr lang="zh-CN" altLang="en-US" sz="2400" b="1" dirty="0" smtClean="0">
                <a:latin typeface="Times New Roman" pitchFamily="18" charset="0"/>
                <a:ea typeface="宋体" pitchFamily="2" charset="-122"/>
                <a:cs typeface="Times New Roman" pitchFamily="18" charset="0"/>
              </a:rPr>
              <a:t>不可燃，不助燃，常用</a:t>
            </a:r>
            <a:r>
              <a:rPr lang="zh-CN" altLang="en-US" sz="2400" b="1" dirty="0">
                <a:latin typeface="Times New Roman" pitchFamily="18" charset="0"/>
                <a:ea typeface="宋体" pitchFamily="2" charset="-122"/>
                <a:cs typeface="Times New Roman" pitchFamily="18" charset="0"/>
              </a:rPr>
              <a:t>来灭火</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en-US" altLang="zh-CN" sz="2400" b="1" dirty="0" smtClean="0">
                <a:latin typeface="Times New Roman" pitchFamily="18" charset="0"/>
                <a:ea typeface="宋体" pitchFamily="2" charset="-122"/>
                <a:cs typeface="Times New Roman" pitchFamily="18" charset="0"/>
              </a:rPr>
              <a:t>. b </a:t>
            </a:r>
            <a:r>
              <a:rPr lang="zh-CN" altLang="en-US" sz="2400" b="1" dirty="0" smtClean="0">
                <a:latin typeface="Times New Roman" pitchFamily="18" charset="0"/>
                <a:ea typeface="宋体" pitchFamily="2" charset="-122"/>
                <a:cs typeface="Times New Roman" pitchFamily="18" charset="0"/>
              </a:rPr>
              <a:t>中</a:t>
            </a:r>
            <a:r>
              <a:rPr lang="zh-CN" altLang="en-US" sz="2400" b="1" dirty="0">
                <a:latin typeface="Times New Roman" pitchFamily="18" charset="0"/>
                <a:ea typeface="宋体" pitchFamily="2" charset="-122"/>
                <a:cs typeface="Times New Roman" pitchFamily="18" charset="0"/>
              </a:rPr>
              <a:t>含二氧化碳、水</a:t>
            </a:r>
            <a:r>
              <a:rPr lang="zh-CN" altLang="en-US" sz="2400" b="1" dirty="0" smtClean="0">
                <a:latin typeface="Times New Roman" pitchFamily="18" charset="0"/>
                <a:ea typeface="宋体" pitchFamily="2" charset="-122"/>
                <a:cs typeface="Times New Roman" pitchFamily="18" charset="0"/>
              </a:rPr>
              <a:t>等，故</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属于氧化物</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 c </a:t>
            </a:r>
            <a:r>
              <a:rPr lang="zh-CN" altLang="en-US" sz="2400" b="1" dirty="0" smtClean="0">
                <a:latin typeface="Times New Roman" pitchFamily="18" charset="0"/>
                <a:ea typeface="宋体" pitchFamily="2" charset="-122"/>
                <a:cs typeface="Times New Roman" pitchFamily="18" charset="0"/>
              </a:rPr>
              <a:t>既</a:t>
            </a:r>
            <a:r>
              <a:rPr lang="zh-CN" altLang="en-US" sz="2400" b="1" dirty="0">
                <a:latin typeface="Times New Roman" pitchFamily="18" charset="0"/>
                <a:ea typeface="宋体" pitchFamily="2" charset="-122"/>
                <a:cs typeface="Times New Roman" pitchFamily="18" charset="0"/>
              </a:rPr>
              <a:t>可用</a:t>
            </a:r>
            <a:r>
              <a:rPr lang="zh-CN" altLang="en-US" sz="2400" b="1" dirty="0" smtClean="0">
                <a:latin typeface="Times New Roman" pitchFamily="18" charset="0"/>
                <a:ea typeface="宋体" pitchFamily="2" charset="-122"/>
                <a:cs typeface="Times New Roman" pitchFamily="18" charset="0"/>
              </a:rPr>
              <a:t>排水法，也</a:t>
            </a:r>
            <a:r>
              <a:rPr lang="zh-CN" altLang="en-US" sz="2400" b="1" dirty="0">
                <a:latin typeface="Times New Roman" pitchFamily="18" charset="0"/>
                <a:ea typeface="宋体" pitchFamily="2" charset="-122"/>
                <a:cs typeface="Times New Roman" pitchFamily="18" charset="0"/>
              </a:rPr>
              <a:t>可用向上排空气法收集</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en-US" altLang="zh-CN" sz="2400" b="1" dirty="0" smtClean="0">
                <a:latin typeface="Times New Roman" pitchFamily="18" charset="0"/>
                <a:ea typeface="宋体" pitchFamily="2" charset="-122"/>
                <a:cs typeface="Times New Roman" pitchFamily="18" charset="0"/>
              </a:rPr>
              <a:t>. a</a:t>
            </a:r>
            <a:r>
              <a:rPr lang="zh-CN" altLang="en-US" sz="2400" b="1" dirty="0" smtClean="0">
                <a:latin typeface="Times New Roman" pitchFamily="18" charset="0"/>
                <a:ea typeface="宋体" pitchFamily="2" charset="-122"/>
                <a:cs typeface="Times New Roman" pitchFamily="18" charset="0"/>
              </a:rPr>
              <a:t>和 </a:t>
            </a:r>
            <a:r>
              <a:rPr lang="en-US" altLang="zh-CN" sz="2400" b="1" dirty="0" smtClean="0">
                <a:latin typeface="Times New Roman" pitchFamily="18" charset="0"/>
                <a:ea typeface="宋体" pitchFamily="2" charset="-122"/>
                <a:cs typeface="Times New Roman" pitchFamily="18" charset="0"/>
              </a:rPr>
              <a:t>c </a:t>
            </a:r>
            <a:r>
              <a:rPr lang="zh-CN" altLang="en-US" sz="2400" b="1" dirty="0" smtClean="0">
                <a:latin typeface="Times New Roman" pitchFamily="18" charset="0"/>
                <a:ea typeface="宋体" pitchFamily="2" charset="-122"/>
                <a:cs typeface="Times New Roman" pitchFamily="18" charset="0"/>
              </a:rPr>
              <a:t>分别</a:t>
            </a:r>
            <a:r>
              <a:rPr lang="zh-CN" altLang="en-US" sz="2400" b="1" dirty="0">
                <a:latin typeface="Times New Roman" pitchFamily="18" charset="0"/>
                <a:ea typeface="宋体" pitchFamily="2" charset="-122"/>
                <a:cs typeface="Times New Roman" pitchFamily="18" charset="0"/>
              </a:rPr>
              <a:t>是由原子和分子构成的</a:t>
            </a:r>
          </a:p>
        </p:txBody>
      </p:sp>
      <p:sp>
        <p:nvSpPr>
          <p:cNvPr id="6" name="矩形 5"/>
          <p:cNvSpPr/>
          <p:nvPr/>
        </p:nvSpPr>
        <p:spPr>
          <a:xfrm>
            <a:off x="1509846" y="251438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7" name="XD+4.eps" descr="id:2147501695;FounderCES"/>
          <p:cNvPicPr>
            <a:picLocks noChangeAspect="1"/>
          </p:cNvPicPr>
          <p:nvPr/>
        </p:nvPicPr>
        <p:blipFill>
          <a:blip r:embed="rId3"/>
          <a:stretch>
            <a:fillRect/>
          </a:stretch>
        </p:blipFill>
        <p:spPr>
          <a:xfrm>
            <a:off x="7620903" y="3068439"/>
            <a:ext cx="2197564" cy="1552220"/>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893731"/>
            <a:ext cx="10696373"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en-US" altLang="zh-CN" sz="2400" b="1" dirty="0">
                <a:latin typeface="Times New Roman" pitchFamily="18" charset="0"/>
                <a:ea typeface="宋体" pitchFamily="2" charset="-122"/>
              </a:rPr>
              <a:t>3</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2014</a:t>
            </a:r>
            <a:r>
              <a:rPr lang="zh-CN" altLang="zh-CN" sz="2400" b="1" dirty="0">
                <a:latin typeface="Times New Roman" pitchFamily="18" charset="0"/>
                <a:ea typeface="宋体" pitchFamily="2" charset="-122"/>
              </a:rPr>
              <a:t>·</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下列</a:t>
            </a:r>
            <a:r>
              <a:rPr lang="zh-CN" altLang="zh-CN" sz="2400" b="1" dirty="0">
                <a:latin typeface="Times New Roman" pitchFamily="18" charset="0"/>
                <a:ea typeface="宋体" pitchFamily="2" charset="-122"/>
              </a:rPr>
              <a:t>关于空气的说法中错误的</a:t>
            </a:r>
            <a:r>
              <a:rPr lang="zh-CN" altLang="zh-CN" sz="2400" b="1" dirty="0" smtClean="0">
                <a:latin typeface="Times New Roman" pitchFamily="18" charset="0"/>
                <a:ea typeface="宋体" pitchFamily="2" charset="-122"/>
              </a:rPr>
              <a:t>是</a:t>
            </a:r>
            <a:r>
              <a:rPr lang="zh-CN" altLang="en-US" sz="2400" b="1" dirty="0" smtClean="0">
                <a:latin typeface="Times New Roman" pitchFamily="18" charset="0"/>
                <a:ea typeface="宋体" pitchFamily="2" charset="-122"/>
              </a:rPr>
              <a:t>（</a:t>
            </a:r>
            <a:r>
              <a:rPr lang="zh-CN" altLang="zh-CN" sz="2400" b="1" dirty="0">
                <a:latin typeface="Times New Roman" pitchFamily="18" charset="0"/>
                <a:ea typeface="宋体" pitchFamily="2" charset="-122"/>
              </a:rPr>
              <a:t>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endParaRPr lang="en-US" altLang="zh-CN" sz="2400" b="1" dirty="0">
              <a:latin typeface="Times New Roman" pitchFamily="18" charset="0"/>
              <a:ea typeface="宋体" pitchFamily="2" charset="-122"/>
            </a:endParaRPr>
          </a:p>
          <a:p>
            <a:pPr>
              <a:lnSpc>
                <a:spcPct val="150000"/>
              </a:lnSpc>
            </a:pPr>
            <a:r>
              <a:rPr lang="en-US" altLang="zh-CN" sz="2400" b="1" dirty="0">
                <a:latin typeface="Times New Roman" pitchFamily="18" charset="0"/>
                <a:ea typeface="宋体" pitchFamily="2" charset="-122"/>
              </a:rPr>
              <a:t>A.</a:t>
            </a:r>
            <a:r>
              <a:rPr lang="zh-CN" altLang="zh-CN" sz="2400" b="1" dirty="0">
                <a:latin typeface="Times New Roman" pitchFamily="18" charset="0"/>
                <a:ea typeface="宋体" pitchFamily="2" charset="-122"/>
              </a:rPr>
              <a:t>空气是人类宝贵的自然资源</a:t>
            </a:r>
          </a:p>
          <a:p>
            <a:pPr>
              <a:lnSpc>
                <a:spcPct val="150000"/>
              </a:lnSpc>
            </a:pPr>
            <a:r>
              <a:rPr lang="en-US" altLang="zh-CN" sz="2400" b="1" dirty="0">
                <a:latin typeface="Times New Roman" pitchFamily="18" charset="0"/>
                <a:ea typeface="宋体" pitchFamily="2" charset="-122"/>
              </a:rPr>
              <a:t>B.</a:t>
            </a:r>
            <a:r>
              <a:rPr lang="zh-CN" altLang="zh-CN" sz="2400" b="1" dirty="0">
                <a:latin typeface="Times New Roman" pitchFamily="18" charset="0"/>
                <a:ea typeface="宋体" pitchFamily="2" charset="-122"/>
              </a:rPr>
              <a:t>空气中的氮气常用作保护气</a:t>
            </a:r>
          </a:p>
          <a:p>
            <a:pPr algn="just">
              <a:lnSpc>
                <a:spcPct val="150000"/>
              </a:lnSpc>
            </a:pPr>
            <a:r>
              <a:rPr lang="en-US" altLang="zh-CN" sz="2400" b="1" dirty="0">
                <a:latin typeface="Times New Roman" pitchFamily="18" charset="0"/>
                <a:ea typeface="宋体" pitchFamily="2" charset="-122"/>
              </a:rPr>
              <a:t>C.</a:t>
            </a:r>
            <a:r>
              <a:rPr lang="zh-CN" altLang="zh-CN" sz="2400" b="1" dirty="0">
                <a:latin typeface="Times New Roman" pitchFamily="18" charset="0"/>
                <a:ea typeface="宋体" pitchFamily="2" charset="-122"/>
              </a:rPr>
              <a:t>空气中的稀有气体常用作灭火剂</a:t>
            </a:r>
          </a:p>
          <a:p>
            <a:pPr>
              <a:lnSpc>
                <a:spcPct val="150000"/>
              </a:lnSpc>
            </a:pPr>
            <a:r>
              <a:rPr lang="en-US" altLang="zh-CN" sz="2400" b="1" dirty="0">
                <a:latin typeface="Times New Roman" pitchFamily="18" charset="0"/>
                <a:ea typeface="宋体" pitchFamily="2" charset="-122"/>
              </a:rPr>
              <a:t>D.</a:t>
            </a:r>
            <a:r>
              <a:rPr lang="zh-CN" altLang="zh-CN" sz="2400" b="1" dirty="0">
                <a:latin typeface="Times New Roman" pitchFamily="18" charset="0"/>
                <a:ea typeface="宋体" pitchFamily="2" charset="-122"/>
              </a:rPr>
              <a:t>空气中的氧气主要来自植物的</a:t>
            </a:r>
            <a:r>
              <a:rPr lang="zh-CN" altLang="zh-CN" sz="2400" b="1" dirty="0" smtClean="0">
                <a:latin typeface="Times New Roman" pitchFamily="18" charset="0"/>
                <a:ea typeface="宋体" pitchFamily="2" charset="-122"/>
              </a:rPr>
              <a:t>光合作用</a:t>
            </a:r>
            <a:endParaRPr lang="zh-CN" altLang="zh-CN" sz="2400" b="1" dirty="0">
              <a:latin typeface="Times New Roman" pitchFamily="18" charset="0"/>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161869" y="1893731"/>
            <a:ext cx="611624" cy="461665"/>
          </a:xfrm>
          <a:prstGeom prst="rect">
            <a:avLst/>
          </a:prstGeom>
        </p:spPr>
        <p:txBody>
          <a:bodyPr wrap="square">
            <a:spAutoFit/>
          </a:body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11626"/>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中氧气含量的测定</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820781"/>
            <a:ext cx="1098423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九年级期末）用如图所示装置来测定空气中氧气的含量。对该实验认识不正确</a:t>
            </a:r>
            <a:r>
              <a:rPr lang="zh-CN" altLang="en-US" sz="2400" b="1" dirty="0" smtClean="0">
                <a:latin typeface="Times New Roman" pitchFamily="18" charset="0"/>
                <a:ea typeface="宋体" pitchFamily="2" charset="-122"/>
                <a:cs typeface="Times New Roman" pitchFamily="18" charset="0"/>
              </a:rPr>
              <a:t>的是（ </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红磷的量不足会影响实验结论</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装置不漏气是实验成功的重要因素之一</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将红磷改为碳也能得到正确的实验结论</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打开止水夹</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集气瓶内气体压强的减少会导致水面的上升</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4023998" y="346895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29" name="XD+5.eps" descr="id:2147501710;FounderCES"/>
          <p:cNvPicPr>
            <a:picLocks noChangeAspect="1"/>
          </p:cNvPicPr>
          <p:nvPr/>
        </p:nvPicPr>
        <p:blipFill>
          <a:blip r:embed="rId6"/>
          <a:stretch>
            <a:fillRect/>
          </a:stretch>
        </p:blipFill>
        <p:spPr>
          <a:xfrm>
            <a:off x="9070529" y="3909230"/>
            <a:ext cx="2272532" cy="1800000"/>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35211"/>
            <a:ext cx="10749511"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）了解</a:t>
            </a:r>
            <a:r>
              <a:rPr lang="zh-CN" altLang="en-US" sz="2400" b="1" dirty="0">
                <a:latin typeface="Times New Roman" pitchFamily="18" charset="0"/>
                <a:ea typeface="宋体" pitchFamily="2" charset="-122"/>
                <a:cs typeface="Times New Roman" pitchFamily="18" charset="0"/>
              </a:rPr>
              <a:t>造成实验结果出现偏差的原因。实验结果偏小的原因</a:t>
            </a:r>
            <a:r>
              <a:rPr lang="zh-CN" altLang="en-US" sz="2400" b="1" dirty="0" smtClean="0">
                <a:latin typeface="Times New Roman" pitchFamily="18" charset="0"/>
                <a:ea typeface="宋体" pitchFamily="2" charset="-122"/>
                <a:cs typeface="Times New Roman" pitchFamily="18" charset="0"/>
              </a:rPr>
              <a:t>有：红磷</a:t>
            </a:r>
            <a:r>
              <a:rPr lang="zh-CN" altLang="en-US" sz="2400" b="1" dirty="0">
                <a:latin typeface="Times New Roman" pitchFamily="18" charset="0"/>
                <a:ea typeface="宋体" pitchFamily="2" charset="-122"/>
                <a:cs typeface="Times New Roman" pitchFamily="18" charset="0"/>
              </a:rPr>
              <a:t>量</a:t>
            </a:r>
            <a:r>
              <a:rPr lang="zh-CN" altLang="en-US" sz="2400" b="1" dirty="0" smtClean="0">
                <a:latin typeface="Times New Roman" pitchFamily="18" charset="0"/>
                <a:ea typeface="宋体" pitchFamily="2" charset="-122"/>
                <a:cs typeface="Times New Roman" pitchFamily="18" charset="0"/>
              </a:rPr>
              <a:t>不足；装置漏气；过早</a:t>
            </a:r>
            <a:r>
              <a:rPr lang="zh-CN" altLang="en-US" sz="2400" b="1" dirty="0">
                <a:latin typeface="Times New Roman" pitchFamily="18" charset="0"/>
                <a:ea typeface="宋体" pitchFamily="2" charset="-122"/>
                <a:cs typeface="Times New Roman" pitchFamily="18" charset="0"/>
              </a:rPr>
              <a:t>打开弹簧</a:t>
            </a:r>
            <a:r>
              <a:rPr lang="zh-CN" altLang="en-US" sz="2400" b="1" dirty="0" smtClean="0">
                <a:latin typeface="Times New Roman" pitchFamily="18" charset="0"/>
                <a:ea typeface="宋体" pitchFamily="2" charset="-122"/>
                <a:cs typeface="Times New Roman" pitchFamily="18" charset="0"/>
              </a:rPr>
              <a:t>夹；实验</a:t>
            </a:r>
            <a:r>
              <a:rPr lang="zh-CN" altLang="en-US" sz="2400" b="1" dirty="0">
                <a:latin typeface="Times New Roman" pitchFamily="18" charset="0"/>
                <a:ea typeface="宋体" pitchFamily="2" charset="-122"/>
                <a:cs typeface="Times New Roman" pitchFamily="18" charset="0"/>
              </a:rPr>
              <a:t>前导管内没有充满水。实验结果偏大的原因</a:t>
            </a:r>
            <a:r>
              <a:rPr lang="zh-CN" altLang="en-US" sz="2400" b="1" dirty="0" smtClean="0">
                <a:latin typeface="Times New Roman" pitchFamily="18" charset="0"/>
                <a:ea typeface="宋体" pitchFamily="2" charset="-122"/>
                <a:cs typeface="Times New Roman" pitchFamily="18" charset="0"/>
              </a:rPr>
              <a:t>有：燃烧</a:t>
            </a:r>
            <a:r>
              <a:rPr lang="zh-CN" altLang="en-US" sz="2400" b="1" dirty="0">
                <a:latin typeface="Times New Roman" pitchFamily="18" charset="0"/>
                <a:ea typeface="宋体" pitchFamily="2" charset="-122"/>
                <a:cs typeface="Times New Roman" pitchFamily="18" charset="0"/>
              </a:rPr>
              <a:t>匙伸入过</a:t>
            </a:r>
            <a:r>
              <a:rPr lang="zh-CN" altLang="en-US" sz="2400" b="1" dirty="0" smtClean="0">
                <a:latin typeface="Times New Roman" pitchFamily="18" charset="0"/>
                <a:ea typeface="宋体" pitchFamily="2" charset="-122"/>
                <a:cs typeface="Times New Roman" pitchFamily="18" charset="0"/>
              </a:rPr>
              <a:t>慢；没有</a:t>
            </a:r>
            <a:r>
              <a:rPr lang="zh-CN" altLang="en-US" sz="2400" b="1" dirty="0">
                <a:latin typeface="Times New Roman" pitchFamily="18" charset="0"/>
                <a:ea typeface="宋体" pitchFamily="2" charset="-122"/>
                <a:cs typeface="Times New Roman" pitchFamily="18" charset="0"/>
              </a:rPr>
              <a:t>夹紧弹簧夹。</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）知道</a:t>
            </a:r>
            <a:r>
              <a:rPr lang="zh-CN" altLang="en-US" sz="2400" b="1" dirty="0">
                <a:latin typeface="Times New Roman" pitchFamily="18" charset="0"/>
                <a:ea typeface="宋体" pitchFamily="2" charset="-122"/>
                <a:cs typeface="Times New Roman" pitchFamily="18" charset="0"/>
              </a:rPr>
              <a:t>药品选择的注意事项。可燃物必须能在空气中</a:t>
            </a:r>
            <a:r>
              <a:rPr lang="zh-CN" altLang="en-US" sz="2400" b="1" dirty="0" smtClean="0">
                <a:latin typeface="Times New Roman" pitchFamily="18" charset="0"/>
                <a:ea typeface="宋体" pitchFamily="2" charset="-122"/>
                <a:cs typeface="Times New Roman" pitchFamily="18" charset="0"/>
              </a:rPr>
              <a:t>燃烧，不能</a:t>
            </a:r>
            <a:r>
              <a:rPr lang="zh-CN" altLang="en-US" sz="2400" b="1" dirty="0">
                <a:latin typeface="Times New Roman" pitchFamily="18" charset="0"/>
                <a:ea typeface="宋体" pitchFamily="2" charset="-122"/>
                <a:cs typeface="Times New Roman" pitchFamily="18" charset="0"/>
              </a:rPr>
              <a:t>用</a:t>
            </a:r>
            <a:r>
              <a:rPr lang="zh-CN" altLang="en-US" sz="2400" b="1" dirty="0" smtClean="0">
                <a:latin typeface="Times New Roman" pitchFamily="18" charset="0"/>
                <a:ea typeface="宋体" pitchFamily="2" charset="-122"/>
                <a:cs typeface="Times New Roman" pitchFamily="18" charset="0"/>
              </a:rPr>
              <a:t>铁丝；燃烧</a:t>
            </a:r>
            <a:r>
              <a:rPr lang="zh-CN" altLang="en-US" sz="2400" b="1" dirty="0">
                <a:latin typeface="Times New Roman" pitchFamily="18" charset="0"/>
                <a:ea typeface="宋体" pitchFamily="2" charset="-122"/>
                <a:cs typeface="Times New Roman" pitchFamily="18" charset="0"/>
              </a:rPr>
              <a:t>时只能消耗</a:t>
            </a:r>
            <a:r>
              <a:rPr lang="zh-CN" altLang="en-US" sz="2400" b="1" dirty="0" smtClean="0">
                <a:latin typeface="Times New Roman" pitchFamily="18" charset="0"/>
                <a:ea typeface="宋体" pitchFamily="2" charset="-122"/>
                <a:cs typeface="Times New Roman" pitchFamily="18" charset="0"/>
              </a:rPr>
              <a:t>氧气，不能</a:t>
            </a:r>
            <a:r>
              <a:rPr lang="zh-CN" altLang="en-US" sz="2400" b="1" dirty="0">
                <a:latin typeface="Times New Roman" pitchFamily="18" charset="0"/>
                <a:ea typeface="宋体" pitchFamily="2" charset="-122"/>
                <a:cs typeface="Times New Roman" pitchFamily="18" charset="0"/>
              </a:rPr>
              <a:t>与空气中的其他成分</a:t>
            </a:r>
            <a:r>
              <a:rPr lang="zh-CN" altLang="en-US" sz="2400" b="1" dirty="0" smtClean="0">
                <a:latin typeface="Times New Roman" pitchFamily="18" charset="0"/>
                <a:ea typeface="宋体" pitchFamily="2" charset="-122"/>
                <a:cs typeface="Times New Roman" pitchFamily="18" charset="0"/>
              </a:rPr>
              <a:t>反应；燃烧</a:t>
            </a:r>
            <a:r>
              <a:rPr lang="zh-CN" altLang="en-US" sz="2400" b="1" dirty="0">
                <a:latin typeface="Times New Roman" pitchFamily="18" charset="0"/>
                <a:ea typeface="宋体" pitchFamily="2" charset="-122"/>
                <a:cs typeface="Times New Roman" pitchFamily="18" charset="0"/>
              </a:rPr>
              <a:t>产物不能有</a:t>
            </a:r>
            <a:r>
              <a:rPr lang="zh-CN" altLang="en-US" sz="2400" b="1" dirty="0" smtClean="0">
                <a:latin typeface="Times New Roman" pitchFamily="18" charset="0"/>
                <a:ea typeface="宋体" pitchFamily="2" charset="-122"/>
                <a:cs typeface="Times New Roman" pitchFamily="18" charset="0"/>
              </a:rPr>
              <a:t>气体。</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614045" cy="323165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迁安期末</a:t>
            </a:r>
            <a:r>
              <a:rPr lang="zh-CN" altLang="en-US" sz="2400" b="1" dirty="0" smtClean="0">
                <a:latin typeface="Times New Roman" pitchFamily="18" charset="0"/>
                <a:ea typeface="宋体" pitchFamily="2" charset="-122"/>
                <a:cs typeface="Times New Roman" pitchFamily="18" charset="0"/>
              </a:rPr>
              <a:t>）空气是一种宝贵的自然资源，在空气中含量最多的成分是（</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endParaRPr lang="en-US" altLang="zh-CN" sz="2400" b="1" dirty="0" smtClean="0">
              <a:latin typeface="Times New Roman" pitchFamily="18" charset="0"/>
              <a:cs typeface="Times New Roman" pitchFamily="18" charset="0"/>
            </a:endParaRPr>
          </a:p>
          <a:p>
            <a:pPr>
              <a:lnSpc>
                <a:spcPct val="150000"/>
              </a:lnSpc>
            </a:pPr>
            <a:r>
              <a:rPr lang="en-US" altLang="zh-CN" sz="2400" b="1" dirty="0" smtClean="0">
                <a:latin typeface="Times New Roman" pitchFamily="18" charset="0"/>
                <a:cs typeface="Times New Roman" pitchFamily="18" charset="0"/>
              </a:rPr>
              <a:t>A.N</a:t>
            </a:r>
            <a:r>
              <a:rPr lang="en-US" altLang="zh-CN" sz="2400" b="1" baseline="-25000" dirty="0" smtClean="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B.O</a:t>
            </a:r>
            <a:r>
              <a:rPr lang="en-US" altLang="zh-CN" sz="2400" b="1" baseline="-25000" dirty="0" smtClean="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C.CO</a:t>
            </a:r>
            <a:r>
              <a:rPr lang="en-US" altLang="zh-CN" sz="2400" b="1" baseline="-25000" dirty="0" smtClean="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稀有气体</a:t>
            </a:r>
          </a:p>
        </p:txBody>
      </p:sp>
      <p:sp>
        <p:nvSpPr>
          <p:cNvPr id="6" name="矩形 5"/>
          <p:cNvSpPr/>
          <p:nvPr/>
        </p:nvSpPr>
        <p:spPr>
          <a:xfrm>
            <a:off x="1506580" y="361951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张家口</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九年级期末）测定空气里氧气含量通常使用的是（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硫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木炭                   </a:t>
            </a:r>
            <a:r>
              <a:rPr lang="en-US" altLang="zh-CN" sz="2400" b="1" dirty="0" smtClean="0">
                <a:latin typeface="Times New Roman" pitchFamily="18" charset="0"/>
                <a:ea typeface="宋体" pitchFamily="2" charset="-122"/>
                <a:cs typeface="Times New Roman" pitchFamily="18" charset="0"/>
              </a:rPr>
              <a:t>C</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红磷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蜡烛</a:t>
            </a:r>
          </a:p>
        </p:txBody>
      </p:sp>
      <p:sp>
        <p:nvSpPr>
          <p:cNvPr id="6" name="矩形 5"/>
          <p:cNvSpPr/>
          <p:nvPr/>
        </p:nvSpPr>
        <p:spPr>
          <a:xfrm>
            <a:off x="9942647" y="230107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石家庄外国语学校期中）某同学用如图所示装置测定空气里氧气的</a:t>
            </a:r>
            <a:r>
              <a:rPr lang="zh-CN" altLang="en-US" sz="2400" b="1" dirty="0" smtClean="0">
                <a:latin typeface="Times New Roman" pitchFamily="18" charset="0"/>
                <a:ea typeface="宋体" pitchFamily="2" charset="-122"/>
                <a:cs typeface="Times New Roman" pitchFamily="18" charset="0"/>
              </a:rPr>
              <a:t>含量，下列</a:t>
            </a:r>
            <a:r>
              <a:rPr lang="zh-CN" altLang="en-US" sz="2400" b="1" dirty="0">
                <a:latin typeface="Times New Roman" pitchFamily="18" charset="0"/>
                <a:ea typeface="宋体" pitchFamily="2" charset="-122"/>
                <a:cs typeface="Times New Roman" pitchFamily="18" charset="0"/>
              </a:rPr>
              <a:t>说法不正确的是（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实验前一定要检查装置的气密性</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该实验可证明氧气约占空气总体积的</a:t>
            </a:r>
            <a:r>
              <a:rPr lang="en-US" altLang="zh-CN" sz="2400" b="1" dirty="0">
                <a:latin typeface="Times New Roman" pitchFamily="18" charset="0"/>
                <a:ea typeface="宋体" pitchFamily="2" charset="-122"/>
                <a:cs typeface="Times New Roman" pitchFamily="18" charset="0"/>
              </a:rPr>
              <a:t>1/5</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红磷燃烧停止后</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等冷却至室温后打开弹簧夹</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仍用本装置</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只把红磷换成燃烧的木炭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能够更精确测定空气里氧气的含量</a:t>
            </a:r>
          </a:p>
        </p:txBody>
      </p:sp>
      <p:sp>
        <p:nvSpPr>
          <p:cNvPr id="6" name="矩形 5"/>
          <p:cNvSpPr/>
          <p:nvPr/>
        </p:nvSpPr>
        <p:spPr>
          <a:xfrm>
            <a:off x="4603002" y="250309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7.eps" descr="id:2147501724;FounderCES"/>
          <p:cNvPicPr>
            <a:picLocks noChangeAspect="1"/>
          </p:cNvPicPr>
          <p:nvPr/>
        </p:nvPicPr>
        <p:blipFill>
          <a:blip r:embed="rId3"/>
          <a:stretch>
            <a:fillRect/>
          </a:stretch>
        </p:blipFill>
        <p:spPr>
          <a:xfrm>
            <a:off x="8170668" y="2964760"/>
            <a:ext cx="2573868" cy="2038682"/>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859390"/>
            <a:ext cx="10783378" cy="459869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唐山滦州市九年级一模）如图所示是镁粉在空气中燃烧的实验装置和</a:t>
            </a:r>
            <a:r>
              <a:rPr lang="zh-CN" altLang="en-US" sz="2400" b="1" dirty="0" smtClean="0">
                <a:latin typeface="Times New Roman" pitchFamily="18" charset="0"/>
                <a:ea typeface="宋体" pitchFamily="2" charset="-122"/>
                <a:cs typeface="Times New Roman" pitchFamily="18" charset="0"/>
              </a:rPr>
              <a:t>现象，请</a:t>
            </a:r>
            <a:r>
              <a:rPr lang="zh-CN" altLang="en-US" sz="2400" b="1" dirty="0">
                <a:latin typeface="Times New Roman" pitchFamily="18" charset="0"/>
                <a:ea typeface="宋体" pitchFamily="2" charset="-122"/>
                <a:cs typeface="Times New Roman" pitchFamily="18" charset="0"/>
              </a:rPr>
              <a:t>回答</a:t>
            </a:r>
            <a:r>
              <a:rPr lang="en-US" altLang="zh-CN" sz="2400" b="1" dirty="0">
                <a:latin typeface="Times New Roman" pitchFamily="18" charset="0"/>
                <a:ea typeface="宋体" pitchFamily="2" charset="-122"/>
                <a:cs typeface="Times New Roman" pitchFamily="18" charset="0"/>
              </a:rPr>
              <a:t>:</a:t>
            </a:r>
          </a:p>
          <a:p>
            <a:pPr algn="just">
              <a:lnSpc>
                <a:spcPts val="5000"/>
              </a:lnSpc>
            </a:pPr>
            <a:endParaRPr lang="en-US" altLang="zh-CN" sz="2400" b="1" dirty="0" smtClean="0">
              <a:latin typeface="Times New Roman" pitchFamily="18" charset="0"/>
              <a:ea typeface="宋体" pitchFamily="2" charset="-122"/>
              <a:cs typeface="Times New Roman" pitchFamily="18" charset="0"/>
            </a:endParaRPr>
          </a:p>
          <a:p>
            <a:pPr algn="just">
              <a:lnSpc>
                <a:spcPts val="5000"/>
              </a:lnSpc>
            </a:pPr>
            <a:endParaRPr lang="en-US" altLang="zh-CN" sz="2400" b="1" dirty="0">
              <a:latin typeface="Times New Roman" pitchFamily="18" charset="0"/>
              <a:ea typeface="宋体" pitchFamily="2" charset="-122"/>
              <a:cs typeface="Times New Roman" pitchFamily="18" charset="0"/>
            </a:endParaRPr>
          </a:p>
          <a:p>
            <a:pPr algn="just">
              <a:lnSpc>
                <a:spcPts val="55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）镁粉</a:t>
            </a:r>
            <a:r>
              <a:rPr lang="zh-CN" altLang="en-US" sz="2400" b="1" dirty="0">
                <a:latin typeface="Times New Roman" pitchFamily="18" charset="0"/>
                <a:ea typeface="宋体" pitchFamily="2" charset="-122"/>
                <a:cs typeface="Times New Roman" pitchFamily="18" charset="0"/>
              </a:rPr>
              <a:t>与氧气反应的化学方程式为</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ts val="55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）最后</a:t>
            </a:r>
            <a:r>
              <a:rPr lang="zh-CN" altLang="en-US" sz="2400" b="1" dirty="0">
                <a:latin typeface="Times New Roman" pitchFamily="18" charset="0"/>
                <a:ea typeface="宋体" pitchFamily="2" charset="-122"/>
                <a:cs typeface="Times New Roman" pitchFamily="18" charset="0"/>
              </a:rPr>
              <a:t>水进入玻璃钟罩中的原因是</a:t>
            </a:r>
            <a:r>
              <a:rPr lang="zh-CN" altLang="en-US" sz="2400" b="1" u="sng" dirty="0">
                <a:latin typeface="Times New Roman" pitchFamily="18" charset="0"/>
                <a:ea typeface="宋体" pitchFamily="2" charset="-122"/>
                <a:cs typeface="Times New Roman" pitchFamily="18" charset="0"/>
              </a:rPr>
              <a:t>　　　　</a:t>
            </a:r>
            <a:r>
              <a:rPr lang="zh-CN" altLang="en-US" sz="2400" b="1" u="sng" dirty="0" smtClean="0">
                <a:latin typeface="Times New Roman" pitchFamily="18" charset="0"/>
                <a:ea typeface="宋体" pitchFamily="2" charset="-122"/>
                <a:cs typeface="Times New Roman" pitchFamily="18" charset="0"/>
              </a:rPr>
              <a:t>                 </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ts val="55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）该实验  </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（选</a:t>
            </a:r>
            <a:r>
              <a:rPr lang="zh-CN" altLang="en-US" sz="2400" b="1" dirty="0">
                <a:latin typeface="Times New Roman" pitchFamily="18" charset="0"/>
                <a:ea typeface="宋体" pitchFamily="2" charset="-122"/>
                <a:cs typeface="Times New Roman" pitchFamily="18" charset="0"/>
              </a:rPr>
              <a:t>填“能”或</a:t>
            </a:r>
            <a:r>
              <a:rPr lang="zh-CN" altLang="en-US" sz="2400" b="1" dirty="0" smtClean="0">
                <a:latin typeface="Times New Roman" pitchFamily="18" charset="0"/>
                <a:ea typeface="宋体" pitchFamily="2" charset="-122"/>
                <a:cs typeface="Times New Roman" pitchFamily="18" charset="0"/>
              </a:rPr>
              <a:t>“不能”</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）测定</a:t>
            </a:r>
            <a:r>
              <a:rPr lang="zh-CN" altLang="en-US" sz="2400" b="1" dirty="0">
                <a:latin typeface="Times New Roman" pitchFamily="18" charset="0"/>
                <a:ea typeface="宋体" pitchFamily="2" charset="-122"/>
                <a:cs typeface="Times New Roman" pitchFamily="18" charset="0"/>
              </a:rPr>
              <a:t>空气中氧气的含量。</a:t>
            </a:r>
          </a:p>
        </p:txBody>
      </p:sp>
      <p:sp>
        <p:nvSpPr>
          <p:cNvPr id="6" name="矩形 5"/>
          <p:cNvSpPr/>
          <p:nvPr/>
        </p:nvSpPr>
        <p:spPr>
          <a:xfrm>
            <a:off x="5878644" y="5109484"/>
            <a:ext cx="434908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镁燃烧消耗玻璃钟罩中的</a:t>
            </a:r>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气体，导致</a:t>
            </a:r>
            <a:r>
              <a:rPr lang="zh-CN" altLang="en-US" sz="2400" b="1" noProof="1">
                <a:solidFill>
                  <a:srgbClr val="FF0000"/>
                </a:solidFill>
                <a:latin typeface="Times New Roman" pitchFamily="18" charset="0"/>
                <a:ea typeface="宋体" panose="02010600030101010101" pitchFamily="2" charset="-122"/>
                <a:cs typeface="Times New Roman" pitchFamily="18" charset="0"/>
              </a:rPr>
              <a:t>玻璃钟罩中压强减小</a:t>
            </a:r>
            <a:endParaRPr lang="zh-CN" altLang="en-US" sz="2400" dirty="0">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7" name="TextBox 6"/>
              <p:cNvSpPr txBox="1"/>
              <p:nvPr/>
            </p:nvSpPr>
            <p:spPr>
              <a:xfrm>
                <a:off x="6111689" y="4355943"/>
                <a:ext cx="2993069"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2Mg+O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ea typeface="宋体" pitchFamily="2" charset="-122"/>
                    <a:cs typeface="Times New Roman" pitchFamily="18" charset="0"/>
                  </a:rPr>
                  <a:t>2MgO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6111689" y="4355943"/>
                <a:ext cx="2993069" cy="538802"/>
              </a:xfrm>
              <a:prstGeom prst="rect">
                <a:avLst/>
              </a:prstGeom>
              <a:blipFill rotWithShape="1">
                <a:blip r:embed="rId3"/>
                <a:stretch>
                  <a:fillRect l="-3259" b="-20455"/>
                </a:stretch>
              </a:blipFill>
            </p:spPr>
            <p:txBody>
              <a:bodyPr/>
              <a:lstStyle/>
              <a:p>
                <a:r>
                  <a:rPr lang="zh-CN" altLang="en-US">
                    <a:noFill/>
                  </a:rPr>
                  <a:t> </a:t>
                </a:r>
              </a:p>
            </p:txBody>
          </p:sp>
        </mc:Fallback>
      </mc:AlternateContent>
      <p:pic>
        <p:nvPicPr>
          <p:cNvPr id="11" name="XD+8.eps" descr="id:2147501731;FounderCES"/>
          <p:cNvPicPr>
            <a:picLocks noChangeAspect="1"/>
          </p:cNvPicPr>
          <p:nvPr/>
        </p:nvPicPr>
        <p:blipFill>
          <a:blip r:embed="rId4"/>
          <a:stretch>
            <a:fillRect/>
          </a:stretch>
        </p:blipFill>
        <p:spPr>
          <a:xfrm>
            <a:off x="4572221" y="2527142"/>
            <a:ext cx="3036002" cy="1665110"/>
          </a:xfrm>
          <a:prstGeom prst="rect">
            <a:avLst/>
          </a:prstGeom>
        </p:spPr>
      </p:pic>
      <p:sp>
        <p:nvSpPr>
          <p:cNvPr id="13" name="矩形 12"/>
          <p:cNvSpPr/>
          <p:nvPr/>
        </p:nvSpPr>
        <p:spPr>
          <a:xfrm>
            <a:off x="2844965" y="5841074"/>
            <a:ext cx="86908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不能</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006425"/>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的污染及防治</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191401"/>
            <a:ext cx="1098423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2020</a:t>
            </a:r>
            <a:r>
              <a:rPr lang="zh-CN" altLang="en-US" sz="2400" b="1" dirty="0">
                <a:latin typeface="Times New Roman" pitchFamily="18" charset="0"/>
                <a:ea typeface="宋体" pitchFamily="2" charset="-122"/>
                <a:cs typeface="Times New Roman" pitchFamily="18" charset="0"/>
              </a:rPr>
              <a:t>秋</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石家庄桥西区校级月考）下列物质属于空气污染物的是（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氧气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B</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氮气</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水蒸气	</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D</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一氧化碳</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0548975" y="329279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538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35211"/>
            <a:ext cx="10749511"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知道计入空气污染指数的有</a:t>
            </a:r>
            <a:r>
              <a:rPr lang="en-US" altLang="zh-CN" sz="2400" b="1" dirty="0">
                <a:latin typeface="Times New Roman" pitchFamily="18" charset="0"/>
                <a:cs typeface="Times New Roman" pitchFamily="18" charset="0"/>
              </a:rPr>
              <a:t>CO</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SO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NO</a:t>
            </a:r>
            <a:r>
              <a:rPr lang="en-US" altLang="zh-CN" sz="2400" b="1" baseline="-25000" dirty="0">
                <a:latin typeface="Times New Roman" pitchFamily="18" charset="0"/>
                <a:cs typeface="Times New Roman" pitchFamily="18" charset="0"/>
              </a:rPr>
              <a:t>2 </a:t>
            </a:r>
            <a:r>
              <a:rPr lang="zh-CN" altLang="zh-CN" sz="2400" b="1" dirty="0">
                <a:latin typeface="Times New Roman" pitchFamily="18" charset="0"/>
                <a:cs typeface="Times New Roman" pitchFamily="18" charset="0"/>
              </a:rPr>
              <a:t>、可吸入颗粒物</a:t>
            </a:r>
            <a:r>
              <a:rPr lang="zh-CN" altLang="zh-CN" sz="2400" b="1" dirty="0" smtClean="0">
                <a:latin typeface="Times New Roman" pitchFamily="18" charset="0"/>
                <a:cs typeface="Times New Roman" pitchFamily="18" charset="0"/>
              </a:rPr>
              <a:t>和</a:t>
            </a:r>
            <a:r>
              <a:rPr lang="en-US" altLang="zh-CN" sz="2400" b="1" dirty="0" smtClean="0">
                <a:latin typeface="Times New Roman" pitchFamily="18" charset="0"/>
                <a:cs typeface="Times New Roman" pitchFamily="18" charset="0"/>
              </a:rPr>
              <a:t> O</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 </a:t>
            </a:r>
            <a:r>
              <a:rPr lang="zh-CN" altLang="zh-CN" sz="2400" b="1" dirty="0">
                <a:latin typeface="Times New Roman" pitchFamily="18" charset="0"/>
                <a:cs typeface="Times New Roman" pitchFamily="18" charset="0"/>
              </a:rPr>
              <a:t>等。其中</a:t>
            </a:r>
            <a:r>
              <a:rPr lang="en-US" altLang="zh-CN" sz="2400" b="1" dirty="0">
                <a:latin typeface="Times New Roman" pitchFamily="18" charset="0"/>
                <a:cs typeface="Times New Roman" pitchFamily="18" charset="0"/>
              </a:rPr>
              <a:t>SO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NO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是形成酸雨的主要</a:t>
            </a:r>
            <a:r>
              <a:rPr lang="zh-CN" altLang="zh-CN" sz="2400" b="1" dirty="0" smtClean="0">
                <a:latin typeface="Times New Roman" pitchFamily="18" charset="0"/>
                <a:cs typeface="Times New Roman" pitchFamily="18" charset="0"/>
              </a:rPr>
              <a:t>原因</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还要注意</a:t>
            </a:r>
            <a:r>
              <a:rPr lang="en-US" altLang="zh-CN" sz="2400" b="1" dirty="0" smtClean="0">
                <a:latin typeface="Times New Roman" pitchFamily="18" charset="0"/>
                <a:cs typeface="Times New Roman" pitchFamily="18" charset="0"/>
              </a:rPr>
              <a:t> CO</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是空气的一种</a:t>
            </a:r>
            <a:r>
              <a:rPr lang="zh-CN" altLang="zh-CN" sz="2400" b="1" dirty="0" smtClean="0">
                <a:latin typeface="Times New Roman" pitchFamily="18" charset="0"/>
                <a:cs typeface="Times New Roman" pitchFamily="18" charset="0"/>
              </a:rPr>
              <a:t>成分</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无毒</a:t>
            </a:r>
            <a:r>
              <a:rPr lang="zh-CN" altLang="zh-CN" sz="2400" b="1" dirty="0">
                <a:latin typeface="Times New Roman" pitchFamily="18" charset="0"/>
                <a:cs typeface="Times New Roman" pitchFamily="18" charset="0"/>
              </a:rPr>
              <a:t>、不属于空气污染</a:t>
            </a:r>
            <a:r>
              <a:rPr lang="zh-CN" altLang="zh-CN" sz="2400" b="1" dirty="0" smtClean="0">
                <a:latin typeface="Times New Roman" pitchFamily="18" charset="0"/>
                <a:cs typeface="Times New Roman" pitchFamily="18" charset="0"/>
              </a:rPr>
              <a:t>物</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但是</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含量的增多会造成温室效应。</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了解</a:t>
            </a:r>
            <a:r>
              <a:rPr lang="zh-CN" altLang="zh-CN" sz="2400" b="1" dirty="0">
                <a:latin typeface="Times New Roman" pitchFamily="18" charset="0"/>
                <a:cs typeface="Times New Roman" pitchFamily="18" charset="0"/>
              </a:rPr>
              <a:t>空气污染物的</a:t>
            </a:r>
            <a:r>
              <a:rPr lang="zh-CN" altLang="zh-CN" sz="2400" b="1" dirty="0" smtClean="0">
                <a:latin typeface="Times New Roman" pitchFamily="18" charset="0"/>
                <a:cs typeface="Times New Roman" pitchFamily="18" charset="0"/>
              </a:rPr>
              <a:t>来源</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①</a:t>
            </a:r>
            <a:r>
              <a:rPr lang="zh-CN" altLang="zh-CN" sz="2400" b="1" dirty="0">
                <a:latin typeface="Times New Roman" pitchFamily="18" charset="0"/>
                <a:cs typeface="Times New Roman" pitchFamily="18" charset="0"/>
              </a:rPr>
              <a:t>化石燃料的</a:t>
            </a:r>
            <a:r>
              <a:rPr lang="zh-CN" altLang="zh-CN" sz="2400" b="1" dirty="0" smtClean="0">
                <a:latin typeface="Times New Roman" pitchFamily="18" charset="0"/>
                <a:cs typeface="Times New Roman" pitchFamily="18" charset="0"/>
              </a:rPr>
              <a:t>燃烧</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a:t>
            </a:r>
            <a:r>
              <a:rPr lang="zh-CN" altLang="zh-CN" sz="2400" b="1" dirty="0">
                <a:latin typeface="Times New Roman" pitchFamily="18" charset="0"/>
                <a:cs typeface="Times New Roman" pitchFamily="18" charset="0"/>
              </a:rPr>
              <a:t>工厂排放的</a:t>
            </a:r>
            <a:r>
              <a:rPr lang="zh-CN" altLang="zh-CN" sz="2400" b="1" dirty="0" smtClean="0">
                <a:latin typeface="Times New Roman" pitchFamily="18" charset="0"/>
                <a:cs typeface="Times New Roman" pitchFamily="18" charset="0"/>
              </a:rPr>
              <a:t>废气</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a:t>
            </a:r>
            <a:r>
              <a:rPr lang="zh-CN" altLang="zh-CN" sz="2400" b="1" dirty="0">
                <a:latin typeface="Times New Roman" pitchFamily="18" charset="0"/>
                <a:cs typeface="Times New Roman" pitchFamily="18" charset="0"/>
              </a:rPr>
              <a:t>植被破坏引起的</a:t>
            </a:r>
            <a:r>
              <a:rPr lang="zh-CN" altLang="zh-CN" sz="2400" b="1" dirty="0" smtClean="0">
                <a:latin typeface="Times New Roman" pitchFamily="18" charset="0"/>
                <a:cs typeface="Times New Roman" pitchFamily="18" charset="0"/>
              </a:rPr>
              <a:t>沙尘</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④</a:t>
            </a:r>
            <a:r>
              <a:rPr lang="zh-CN" altLang="zh-CN" sz="2400" b="1" dirty="0">
                <a:latin typeface="Times New Roman" pitchFamily="18" charset="0"/>
                <a:cs typeface="Times New Roman" pitchFamily="18" charset="0"/>
              </a:rPr>
              <a:t>露天焚烧秸秆和垃圾等。</a:t>
            </a:r>
          </a:p>
        </p:txBody>
      </p:sp>
    </p:spTree>
    <p:extLst>
      <p:ext uri="{BB962C8B-B14F-4D97-AF65-F5344CB8AC3E}">
        <p14:creationId xmlns:p14="http://schemas.microsoft.com/office/powerpoint/2010/main" xmlns="" val="27093322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509431"/>
            <a:ext cx="10614045"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石家庄正定县期中）空气质量日报是通过新闻媒体向社会发布的环境</a:t>
            </a:r>
            <a:r>
              <a:rPr lang="zh-CN" altLang="en-US" sz="2400" b="1" dirty="0" smtClean="0">
                <a:latin typeface="Times New Roman" pitchFamily="18" charset="0"/>
                <a:ea typeface="宋体" pitchFamily="2" charset="-122"/>
                <a:cs typeface="Times New Roman" pitchFamily="18" charset="0"/>
              </a:rPr>
              <a:t>信息，增强</a:t>
            </a:r>
            <a:r>
              <a:rPr lang="zh-CN" altLang="en-US" sz="2400" b="1" dirty="0">
                <a:latin typeface="Times New Roman" pitchFamily="18" charset="0"/>
                <a:ea typeface="宋体" pitchFamily="2" charset="-122"/>
                <a:cs typeface="Times New Roman" pitchFamily="18" charset="0"/>
              </a:rPr>
              <a:t>人们对环境的</a:t>
            </a:r>
            <a:r>
              <a:rPr lang="zh-CN" altLang="en-US" sz="2400" b="1" dirty="0" smtClean="0">
                <a:latin typeface="Times New Roman" pitchFamily="18" charset="0"/>
                <a:ea typeface="宋体" pitchFamily="2" charset="-122"/>
                <a:cs typeface="Times New Roman" pitchFamily="18" charset="0"/>
              </a:rPr>
              <a:t>关注，促进</a:t>
            </a:r>
            <a:r>
              <a:rPr lang="zh-CN" altLang="en-US" sz="2400" b="1" dirty="0">
                <a:latin typeface="Times New Roman" pitchFamily="18" charset="0"/>
                <a:ea typeface="宋体" pitchFamily="2" charset="-122"/>
                <a:cs typeface="Times New Roman" pitchFamily="18" charset="0"/>
              </a:rPr>
              <a:t>人们对环境保护的理解和</a:t>
            </a:r>
            <a:r>
              <a:rPr lang="zh-CN" altLang="en-US" sz="2400" b="1" dirty="0" smtClean="0">
                <a:latin typeface="Times New Roman" pitchFamily="18" charset="0"/>
                <a:ea typeface="宋体" pitchFamily="2" charset="-122"/>
                <a:cs typeface="Times New Roman" pitchFamily="18" charset="0"/>
              </a:rPr>
              <a:t>支持，提高</a:t>
            </a:r>
            <a:r>
              <a:rPr lang="zh-CN" altLang="en-US" sz="2400" b="1" dirty="0">
                <a:latin typeface="Times New Roman" pitchFamily="18" charset="0"/>
                <a:ea typeface="宋体" pitchFamily="2" charset="-122"/>
                <a:cs typeface="Times New Roman" pitchFamily="18" charset="0"/>
              </a:rPr>
              <a:t>全民的环境保护意识。空气质量日报发布的空气质量污染指数项目中不包含下列项目</a:t>
            </a:r>
            <a:r>
              <a:rPr lang="zh-CN" altLang="en-US" sz="2400" b="1" dirty="0" smtClean="0">
                <a:latin typeface="Times New Roman" pitchFamily="18" charset="0"/>
                <a:ea typeface="宋体" pitchFamily="2" charset="-122"/>
                <a:cs typeface="Times New Roman" pitchFamily="18" charset="0"/>
              </a:rPr>
              <a:t>的</a:t>
            </a:r>
            <a:r>
              <a:rPr lang="zh-CN" altLang="en-US" sz="2400" b="1" dirty="0">
                <a:latin typeface="Times New Roman" pitchFamily="18" charset="0"/>
                <a:ea typeface="宋体" pitchFamily="2" charset="-122"/>
                <a:cs typeface="Times New Roman" pitchFamily="18" charset="0"/>
              </a:rPr>
              <a:t>是</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r>
              <a:rPr lang="en-US" altLang="zh-CN" sz="2400" b="1" dirty="0">
                <a:latin typeface="Times New Roman" pitchFamily="18" charset="0"/>
                <a:cs typeface="Times New Roman" pitchFamily="18" charset="0"/>
              </a:rPr>
              <a:t>①</a:t>
            </a:r>
            <a:r>
              <a:rPr lang="en-US" altLang="zh-CN" sz="2400" b="1" dirty="0" smtClean="0">
                <a:latin typeface="Times New Roman" pitchFamily="18" charset="0"/>
                <a:cs typeface="Times New Roman" pitchFamily="18" charset="0"/>
              </a:rPr>
              <a:t>PM</a:t>
            </a:r>
            <a:r>
              <a:rPr lang="en-US" altLang="zh-CN" sz="2400" b="1" baseline="-25000" dirty="0" smtClean="0">
                <a:latin typeface="Times New Roman" pitchFamily="18" charset="0"/>
                <a:cs typeface="Times New Roman" pitchFamily="18" charset="0"/>
              </a:rPr>
              <a:t>10</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②PM</a:t>
            </a:r>
            <a:r>
              <a:rPr lang="en-US" altLang="zh-CN" sz="2400" b="1" baseline="-25000" dirty="0" smtClean="0">
                <a:latin typeface="Times New Roman" pitchFamily="18" charset="0"/>
                <a:cs typeface="Times New Roman" pitchFamily="18" charset="0"/>
              </a:rPr>
              <a:t>2.5</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③NO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④SO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⑤CO</a:t>
            </a:r>
            <a:r>
              <a:rPr lang="en-US" altLang="zh-CN" sz="2400" b="1" baseline="-25000"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⑥CO</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⑦</a:t>
            </a:r>
            <a:r>
              <a:rPr lang="zh-CN" altLang="en-US" sz="2400" b="1" dirty="0">
                <a:latin typeface="Times New Roman" pitchFamily="18" charset="0"/>
                <a:cs typeface="Times New Roman" pitchFamily="18" charset="0"/>
              </a:rPr>
              <a:t>臭氧</a:t>
            </a:r>
          </a:p>
          <a:p>
            <a:endParaRPr lang="en-US" altLang="zh-CN" sz="2400" b="1" dirty="0" smtClean="0">
              <a:latin typeface="Times New Roman" pitchFamily="18" charset="0"/>
              <a:cs typeface="Times New Roman" pitchFamily="18" charset="0"/>
            </a:endParaRPr>
          </a:p>
          <a:p>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.⑤	B.</a:t>
            </a:r>
            <a:r>
              <a:rPr lang="en-US" altLang="zh-CN" sz="2400" b="1" dirty="0" smtClean="0">
                <a:latin typeface="Times New Roman" pitchFamily="18" charset="0"/>
                <a:cs typeface="Times New Roman" pitchFamily="18" charset="0"/>
              </a:rPr>
              <a:t>⑤⑦           C</a:t>
            </a:r>
            <a:r>
              <a:rPr lang="en-US" altLang="zh-CN" sz="2400" b="1" dirty="0">
                <a:latin typeface="Times New Roman" pitchFamily="18" charset="0"/>
                <a:cs typeface="Times New Roman" pitchFamily="18" charset="0"/>
              </a:rPr>
              <a:t>.③⑤⑦	D.①②③⑤⑥⑦</a:t>
            </a:r>
          </a:p>
        </p:txBody>
      </p:sp>
      <p:sp>
        <p:nvSpPr>
          <p:cNvPr id="6" name="矩形 5"/>
          <p:cNvSpPr/>
          <p:nvPr/>
        </p:nvSpPr>
        <p:spPr>
          <a:xfrm>
            <a:off x="2443561" y="434200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32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唐山开平区一模）党的十九大提出“打好蓝天保卫战”的重大</a:t>
            </a:r>
            <a:r>
              <a:rPr lang="zh-CN" altLang="en-US" sz="2400" b="1" dirty="0" smtClean="0">
                <a:latin typeface="Times New Roman" pitchFamily="18" charset="0"/>
                <a:ea typeface="宋体" pitchFamily="2" charset="-122"/>
                <a:cs typeface="Times New Roman" pitchFamily="18" charset="0"/>
              </a:rPr>
              <a:t>部署，下列</a:t>
            </a:r>
            <a:r>
              <a:rPr lang="zh-CN" altLang="en-US" sz="2400" b="1" dirty="0">
                <a:latin typeface="Times New Roman" pitchFamily="18" charset="0"/>
                <a:ea typeface="宋体" pitchFamily="2" charset="-122"/>
                <a:cs typeface="Times New Roman" pitchFamily="18" charset="0"/>
              </a:rPr>
              <a:t>做法不合理的是（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工地建筑施工时用洒水车喷水除尘</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限制燃放烟花</a:t>
            </a:r>
            <a:r>
              <a:rPr lang="zh-CN" altLang="en-US" sz="2400" b="1" dirty="0" smtClean="0">
                <a:latin typeface="Times New Roman" pitchFamily="18" charset="0"/>
                <a:ea typeface="宋体" pitchFamily="2" charset="-122"/>
                <a:cs typeface="Times New Roman" pitchFamily="18" charset="0"/>
              </a:rPr>
              <a:t>爆竹，推广</a:t>
            </a:r>
            <a:r>
              <a:rPr lang="zh-CN" altLang="en-US" sz="2400" b="1" dirty="0">
                <a:latin typeface="Times New Roman" pitchFamily="18" charset="0"/>
                <a:ea typeface="宋体" pitchFamily="2" charset="-122"/>
                <a:cs typeface="Times New Roman" pitchFamily="18" charset="0"/>
              </a:rPr>
              <a:t>使用零污染的礼炮</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垃圾分类</a:t>
            </a:r>
            <a:r>
              <a:rPr lang="zh-CN" altLang="en-US" sz="2400" b="1" dirty="0" smtClean="0">
                <a:latin typeface="Times New Roman" pitchFamily="18" charset="0"/>
                <a:ea typeface="宋体" pitchFamily="2" charset="-122"/>
                <a:cs typeface="Times New Roman" pitchFamily="18" charset="0"/>
              </a:rPr>
              <a:t>回收，并</a:t>
            </a:r>
            <a:r>
              <a:rPr lang="zh-CN" altLang="en-US" sz="2400" b="1" dirty="0">
                <a:latin typeface="Times New Roman" pitchFamily="18" charset="0"/>
                <a:ea typeface="宋体" pitchFamily="2" charset="-122"/>
                <a:cs typeface="Times New Roman" pitchFamily="18" charset="0"/>
              </a:rPr>
              <a:t>找空旷地方集中焚烧处理</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大力发展新能源</a:t>
            </a:r>
            <a:r>
              <a:rPr lang="zh-CN" altLang="en-US" sz="2400" b="1" dirty="0" smtClean="0">
                <a:latin typeface="Times New Roman" pitchFamily="18" charset="0"/>
                <a:ea typeface="宋体" pitchFamily="2" charset="-122"/>
                <a:cs typeface="Times New Roman" pitchFamily="18" charset="0"/>
              </a:rPr>
              <a:t>汽车，多</a:t>
            </a:r>
            <a:r>
              <a:rPr lang="zh-CN" altLang="en-US" sz="2400" b="1" dirty="0">
                <a:latin typeface="Times New Roman" pitchFamily="18" charset="0"/>
                <a:ea typeface="宋体" pitchFamily="2" charset="-122"/>
                <a:cs typeface="Times New Roman" pitchFamily="18" charset="0"/>
              </a:rPr>
              <a:t>乘公交车出行</a:t>
            </a:r>
          </a:p>
        </p:txBody>
      </p:sp>
      <p:sp>
        <p:nvSpPr>
          <p:cNvPr id="6" name="矩形 5"/>
          <p:cNvSpPr/>
          <p:nvPr/>
        </p:nvSpPr>
        <p:spPr>
          <a:xfrm>
            <a:off x="3982116" y="250309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1950174"/>
            <a:ext cx="9877778"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2400" b="1" dirty="0">
                <a:latin typeface="Times New Roman" pitchFamily="18" charset="0"/>
                <a:ea typeface="宋体" pitchFamily="2" charset="-122"/>
                <a:cs typeface="Times New Roman" pitchFamily="18" charset="0"/>
              </a:rPr>
              <a:t>4</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下列</a:t>
            </a:r>
            <a:r>
              <a:rPr lang="zh-CN" altLang="zh-CN" sz="2400" b="1" dirty="0">
                <a:latin typeface="Times New Roman" pitchFamily="18" charset="0"/>
                <a:ea typeface="宋体" pitchFamily="2" charset="-122"/>
                <a:cs typeface="Times New Roman" pitchFamily="18" charset="0"/>
              </a:rPr>
              <a:t>关于空气的说法不正确</a:t>
            </a:r>
            <a:r>
              <a:rPr lang="zh-CN" altLang="zh-CN" sz="2400" b="1" dirty="0" smtClean="0">
                <a:latin typeface="Times New Roman" pitchFamily="18" charset="0"/>
                <a:ea typeface="宋体" pitchFamily="2" charset="-122"/>
                <a:cs typeface="Times New Roman" pitchFamily="18" charset="0"/>
              </a:rPr>
              <a:t>的是</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endParaRPr lang="en-US" altLang="zh-CN" sz="2400" b="1" dirty="0">
              <a:latin typeface="Times New Roman" pitchFamily="18" charset="0"/>
              <a:ea typeface="宋体" pitchFamily="2" charset="-122"/>
              <a:cs typeface="Times New Roman" pitchFamily="18" charset="0"/>
            </a:endParaRPr>
          </a:p>
          <a:p>
            <a:r>
              <a:rPr lang="en-US" altLang="zh-CN" sz="2400" b="1" dirty="0" smtClean="0">
                <a:latin typeface="Times New Roman" pitchFamily="18" charset="0"/>
                <a:ea typeface="宋体" pitchFamily="2" charset="-122"/>
                <a:cs typeface="Times New Roman" pitchFamily="18" charset="0"/>
              </a:rPr>
              <a:t>A</a:t>
            </a:r>
            <a:r>
              <a:rPr lang="en-US" altLang="zh-CN" sz="2400" b="1" dirty="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洁净的空气是纯净物</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zh-CN" sz="2400" b="1" dirty="0">
                <a:latin typeface="Times New Roman" pitchFamily="18" charset="0"/>
                <a:ea typeface="宋体" pitchFamily="2" charset="-122"/>
                <a:cs typeface="Times New Roman" pitchFamily="18" charset="0"/>
              </a:rPr>
              <a:t>空气是一种重要的资源</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zh-CN" sz="2400" b="1" dirty="0">
                <a:latin typeface="Times New Roman" pitchFamily="18" charset="0"/>
                <a:ea typeface="宋体" pitchFamily="2" charset="-122"/>
                <a:cs typeface="Times New Roman" pitchFamily="18" charset="0"/>
              </a:rPr>
              <a:t>空气质量对于人类的生存至关重要</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zh-CN" sz="2400" b="1" dirty="0">
                <a:latin typeface="Times New Roman" pitchFamily="18" charset="0"/>
                <a:ea typeface="宋体" pitchFamily="2" charset="-122"/>
                <a:cs typeface="Times New Roman" pitchFamily="18" charset="0"/>
              </a:rPr>
              <a:t>植物的光合作用是空气中氧气的主要</a:t>
            </a:r>
            <a:r>
              <a:rPr lang="zh-CN" altLang="zh-CN" sz="2400" b="1" dirty="0" smtClean="0">
                <a:latin typeface="Times New Roman" pitchFamily="18" charset="0"/>
                <a:ea typeface="宋体" pitchFamily="2" charset="-122"/>
                <a:cs typeface="Times New Roman" pitchFamily="18" charset="0"/>
              </a:rPr>
              <a:t>来源</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flipH="1">
            <a:off x="8149057" y="1927596"/>
            <a:ext cx="485588" cy="461665"/>
          </a:xfrm>
          <a:prstGeom prst="rect">
            <a:avLst/>
          </a:prstGeom>
        </p:spPr>
        <p:txBody>
          <a:bodyPr wrap="square">
            <a:spAutoFit/>
          </a:body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石家庄新华区校级模拟）国务院总理李克强在政府工作报告中</a:t>
            </a:r>
            <a:r>
              <a:rPr lang="zh-CN" altLang="en-US" sz="2400" b="1" dirty="0" smtClean="0">
                <a:latin typeface="Times New Roman" pitchFamily="18" charset="0"/>
                <a:ea typeface="宋体" pitchFamily="2" charset="-122"/>
                <a:cs typeface="Times New Roman" pitchFamily="18" charset="0"/>
              </a:rPr>
              <a:t>强调：“坚决</a:t>
            </a:r>
            <a:r>
              <a:rPr lang="zh-CN" altLang="en-US" sz="2400" b="1" dirty="0">
                <a:latin typeface="Times New Roman" pitchFamily="18" charset="0"/>
                <a:ea typeface="宋体" pitchFamily="2" charset="-122"/>
                <a:cs typeface="Times New Roman" pitchFamily="18" charset="0"/>
              </a:rPr>
              <a:t>打好蓝天</a:t>
            </a:r>
            <a:r>
              <a:rPr lang="zh-CN" altLang="en-US" sz="2400" b="1" dirty="0" smtClean="0">
                <a:latin typeface="Times New Roman" pitchFamily="18" charset="0"/>
                <a:ea typeface="宋体" pitchFamily="2" charset="-122"/>
                <a:cs typeface="Times New Roman" pitchFamily="18" charset="0"/>
              </a:rPr>
              <a:t>保卫战</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各地积极</a:t>
            </a:r>
            <a:r>
              <a:rPr lang="zh-CN" altLang="en-US" sz="2400" b="1" dirty="0" smtClean="0">
                <a:latin typeface="Times New Roman" pitchFamily="18" charset="0"/>
                <a:ea typeface="宋体" pitchFamily="2" charset="-122"/>
                <a:cs typeface="Times New Roman" pitchFamily="18" charset="0"/>
              </a:rPr>
              <a:t>行动，落实</a:t>
            </a:r>
            <a:r>
              <a:rPr lang="zh-CN" altLang="en-US" sz="2400" b="1" dirty="0">
                <a:latin typeface="Times New Roman" pitchFamily="18" charset="0"/>
                <a:ea typeface="宋体" pitchFamily="2" charset="-122"/>
                <a:cs typeface="Times New Roman" pitchFamily="18" charset="0"/>
              </a:rPr>
              <a:t>措施。下列做法错误的</a:t>
            </a:r>
            <a:r>
              <a:rPr lang="zh-CN" altLang="en-US" sz="2400" b="1" dirty="0" smtClean="0">
                <a:latin typeface="Times New Roman" pitchFamily="18" charset="0"/>
                <a:ea typeface="宋体" pitchFamily="2" charset="-122"/>
                <a:cs typeface="Times New Roman" pitchFamily="18" charset="0"/>
              </a:rPr>
              <a:t>是（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a:latin typeface="Times New Roman" pitchFamily="18" charset="0"/>
                <a:ea typeface="宋体" pitchFamily="2" charset="-122"/>
                <a:cs typeface="Times New Roman" pitchFamily="18" charset="0"/>
              </a:rPr>
              <a:t>A.</a:t>
            </a:r>
            <a:r>
              <a:rPr lang="zh-CN" altLang="en-US" sz="2400" b="1">
                <a:latin typeface="Times New Roman" pitchFamily="18" charset="0"/>
                <a:ea typeface="宋体" pitchFamily="2" charset="-122"/>
                <a:cs typeface="Times New Roman" pitchFamily="18" charset="0"/>
              </a:rPr>
              <a:t>禁止化石燃料的使用</a:t>
            </a:r>
          </a:p>
          <a:p>
            <a:pPr algn="just">
              <a:lnSpc>
                <a:spcPct val="150000"/>
              </a:lnSpc>
            </a:pPr>
            <a:r>
              <a:rPr lang="en-US" altLang="zh-CN" sz="2400" b="1">
                <a:latin typeface="Times New Roman" pitchFamily="18" charset="0"/>
                <a:ea typeface="宋体" pitchFamily="2" charset="-122"/>
                <a:cs typeface="Times New Roman" pitchFamily="18" charset="0"/>
              </a:rPr>
              <a:t>B.</a:t>
            </a:r>
            <a:r>
              <a:rPr lang="zh-CN" altLang="en-US" sz="2400" b="1">
                <a:latin typeface="Times New Roman" pitchFamily="18" charset="0"/>
                <a:ea typeface="宋体" pitchFamily="2" charset="-122"/>
                <a:cs typeface="Times New Roman" pitchFamily="18" charset="0"/>
              </a:rPr>
              <a:t>有条件的地区提倡风力发电</a:t>
            </a:r>
          </a:p>
          <a:p>
            <a:pPr algn="just">
              <a:lnSpc>
                <a:spcPct val="150000"/>
              </a:lnSpc>
            </a:pPr>
            <a:r>
              <a:rPr lang="en-US" altLang="zh-CN" sz="2400" b="1">
                <a:latin typeface="Times New Roman" pitchFamily="18" charset="0"/>
                <a:ea typeface="宋体" pitchFamily="2" charset="-122"/>
                <a:cs typeface="Times New Roman" pitchFamily="18" charset="0"/>
              </a:rPr>
              <a:t>C.</a:t>
            </a:r>
            <a:r>
              <a:rPr lang="zh-CN" altLang="en-US" sz="2400" b="1">
                <a:latin typeface="Times New Roman" pitchFamily="18" charset="0"/>
                <a:ea typeface="宋体" pitchFamily="2" charset="-122"/>
                <a:cs typeface="Times New Roman" pitchFamily="18" charset="0"/>
              </a:rPr>
              <a:t>积极推广使用新能源汽车</a:t>
            </a:r>
          </a:p>
          <a:p>
            <a:pPr algn="just">
              <a:lnSpc>
                <a:spcPct val="150000"/>
              </a:lnSpc>
            </a:pPr>
            <a:r>
              <a:rPr lang="en-US" altLang="zh-CN" sz="2400" b="1">
                <a:latin typeface="Times New Roman" pitchFamily="18" charset="0"/>
                <a:ea typeface="宋体" pitchFamily="2" charset="-122"/>
                <a:cs typeface="Times New Roman" pitchFamily="18" charset="0"/>
              </a:rPr>
              <a:t>D.</a:t>
            </a:r>
            <a:r>
              <a:rPr lang="zh-CN" altLang="en-US" sz="2400" b="1">
                <a:latin typeface="Times New Roman" pitchFamily="18" charset="0"/>
                <a:ea typeface="宋体" pitchFamily="2" charset="-122"/>
                <a:cs typeface="Times New Roman" pitchFamily="18" charset="0"/>
              </a:rPr>
              <a:t>限制燃放烟花爆竹</a:t>
            </a:r>
          </a:p>
        </p:txBody>
      </p:sp>
      <p:sp>
        <p:nvSpPr>
          <p:cNvPr id="6" name="矩形 5"/>
          <p:cNvSpPr/>
          <p:nvPr/>
        </p:nvSpPr>
        <p:spPr>
          <a:xfrm>
            <a:off x="10952616" y="250309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1558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邢台模拟）下列做法不利于减少环境污染的是（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使用布袋购物</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垃圾分类回收</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废气达标排放</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大量燃放烟花</a:t>
            </a:r>
          </a:p>
        </p:txBody>
      </p:sp>
      <p:sp>
        <p:nvSpPr>
          <p:cNvPr id="6" name="矩形 5"/>
          <p:cNvSpPr/>
          <p:nvPr/>
        </p:nvSpPr>
        <p:spPr>
          <a:xfrm>
            <a:off x="8610561" y="194994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10289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唐山滦州市模拟）关于</a:t>
            </a:r>
            <a:r>
              <a:rPr lang="zh-CN" altLang="en-US" sz="2400" b="1" dirty="0" smtClean="0">
                <a:latin typeface="Times New Roman" pitchFamily="18" charset="0"/>
                <a:ea typeface="宋体" pitchFamily="2" charset="-122"/>
                <a:cs typeface="Times New Roman" pitchFamily="18" charset="0"/>
              </a:rPr>
              <a:t>空气，下列</a:t>
            </a:r>
            <a:r>
              <a:rPr lang="zh-CN" altLang="en-US" sz="2400" b="1" dirty="0">
                <a:latin typeface="Times New Roman" pitchFamily="18" charset="0"/>
                <a:ea typeface="宋体" pitchFamily="2" charset="-122"/>
                <a:cs typeface="Times New Roman" pitchFamily="18" charset="0"/>
              </a:rPr>
              <a:t>说法不正确的是（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空气中的氮气化学性质不</a:t>
            </a:r>
            <a:r>
              <a:rPr lang="zh-CN" altLang="en-US" sz="2400" b="1" dirty="0" smtClean="0">
                <a:latin typeface="Times New Roman" pitchFamily="18" charset="0"/>
                <a:ea typeface="宋体" pitchFamily="2" charset="-122"/>
                <a:cs typeface="Times New Roman" pitchFamily="18" charset="0"/>
              </a:rPr>
              <a:t>活泼，常用</a:t>
            </a:r>
            <a:r>
              <a:rPr lang="zh-CN" altLang="en-US" sz="2400" b="1" dirty="0">
                <a:latin typeface="Times New Roman" pitchFamily="18" charset="0"/>
                <a:ea typeface="宋体" pitchFamily="2" charset="-122"/>
                <a:cs typeface="Times New Roman" pitchFamily="18" charset="0"/>
              </a:rPr>
              <a:t>来做保护气</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很多物质在空气中可以</a:t>
            </a:r>
            <a:r>
              <a:rPr lang="zh-CN" altLang="en-US" sz="2400" b="1" dirty="0" smtClean="0">
                <a:latin typeface="Times New Roman" pitchFamily="18" charset="0"/>
                <a:ea typeface="宋体" pitchFamily="2" charset="-122"/>
                <a:cs typeface="Times New Roman" pitchFamily="18" charset="0"/>
              </a:rPr>
              <a:t>燃烧，因为</a:t>
            </a:r>
            <a:r>
              <a:rPr lang="zh-CN" altLang="en-US" sz="2400" b="1" dirty="0">
                <a:latin typeface="Times New Roman" pitchFamily="18" charset="0"/>
                <a:ea typeface="宋体" pitchFamily="2" charset="-122"/>
                <a:cs typeface="Times New Roman" pitchFamily="18" charset="0"/>
              </a:rPr>
              <a:t>空气中的氧气具有可燃性</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二氧化碳过量排放会引起</a:t>
            </a:r>
            <a:r>
              <a:rPr lang="zh-CN" altLang="en-US" sz="2400" b="1" dirty="0" smtClean="0">
                <a:latin typeface="Times New Roman" pitchFamily="18" charset="0"/>
                <a:ea typeface="宋体" pitchFamily="2" charset="-122"/>
                <a:cs typeface="Times New Roman" pitchFamily="18" charset="0"/>
              </a:rPr>
              <a:t>温室效应，但</a:t>
            </a:r>
            <a:r>
              <a:rPr lang="zh-CN" altLang="en-US" sz="2400" b="1" dirty="0">
                <a:latin typeface="Times New Roman" pitchFamily="18" charset="0"/>
                <a:ea typeface="宋体" pitchFamily="2" charset="-122"/>
                <a:cs typeface="Times New Roman" pitchFamily="18" charset="0"/>
              </a:rPr>
              <a:t>二氧化碳不属于空气污染物</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稀有气体通电能发出有</a:t>
            </a:r>
            <a:r>
              <a:rPr lang="zh-CN" altLang="en-US" sz="2400" b="1" dirty="0" smtClean="0">
                <a:latin typeface="Times New Roman" pitchFamily="18" charset="0"/>
                <a:ea typeface="宋体" pitchFamily="2" charset="-122"/>
                <a:cs typeface="Times New Roman" pitchFamily="18" charset="0"/>
              </a:rPr>
              <a:t>色光，可以</a:t>
            </a:r>
            <a:r>
              <a:rPr lang="zh-CN" altLang="en-US" sz="2400" b="1" dirty="0">
                <a:latin typeface="Times New Roman" pitchFamily="18" charset="0"/>
                <a:ea typeface="宋体" pitchFamily="2" charset="-122"/>
                <a:cs typeface="Times New Roman" pitchFamily="18" charset="0"/>
              </a:rPr>
              <a:t>用于制造多种用途的电光源</a:t>
            </a:r>
          </a:p>
        </p:txBody>
      </p:sp>
      <p:sp>
        <p:nvSpPr>
          <p:cNvPr id="6" name="矩形 5"/>
          <p:cNvSpPr/>
          <p:nvPr/>
        </p:nvSpPr>
        <p:spPr>
          <a:xfrm>
            <a:off x="9215948" y="194994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28260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80645"/>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氧气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的化学性质</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题型四</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2818864"/>
            <a:ext cx="1098423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  （</a:t>
            </a:r>
            <a:r>
              <a:rPr lang="en-US" altLang="zh-CN" sz="2400" b="1" dirty="0">
                <a:latin typeface="Times New Roman" pitchFamily="18" charset="0"/>
                <a:ea typeface="宋体" pitchFamily="2" charset="-122"/>
                <a:cs typeface="Times New Roman" pitchFamily="18" charset="0"/>
              </a:rPr>
              <a:t>2020</a:t>
            </a:r>
            <a:r>
              <a:rPr lang="zh-CN" altLang="en-US" sz="2400" b="1" dirty="0">
                <a:latin typeface="Times New Roman" pitchFamily="18" charset="0"/>
                <a:ea typeface="宋体" pitchFamily="2" charset="-122"/>
                <a:cs typeface="Times New Roman" pitchFamily="18" charset="0"/>
              </a:rPr>
              <a:t>秋</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保定定兴县一模）下列对实验现象的描述不正确的是（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红磷在空气中</a:t>
            </a:r>
            <a:r>
              <a:rPr lang="zh-CN" altLang="en-US" sz="2400" b="1" dirty="0" smtClean="0">
                <a:latin typeface="Times New Roman" pitchFamily="18" charset="0"/>
                <a:ea typeface="宋体" pitchFamily="2" charset="-122"/>
                <a:cs typeface="Times New Roman" pitchFamily="18" charset="0"/>
              </a:rPr>
              <a:t>燃烧，产生</a:t>
            </a:r>
            <a:r>
              <a:rPr lang="zh-CN" altLang="en-US" sz="2400" b="1" dirty="0">
                <a:latin typeface="Times New Roman" pitchFamily="18" charset="0"/>
                <a:ea typeface="宋体" pitchFamily="2" charset="-122"/>
                <a:cs typeface="Times New Roman" pitchFamily="18" charset="0"/>
              </a:rPr>
              <a:t>大量白烟</a:t>
            </a:r>
          </a:p>
          <a:p>
            <a:pPr>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硫在氧气中</a:t>
            </a:r>
            <a:r>
              <a:rPr lang="zh-CN" altLang="en-US" sz="2400" b="1" dirty="0" smtClean="0">
                <a:latin typeface="Times New Roman" pitchFamily="18" charset="0"/>
                <a:ea typeface="宋体" pitchFamily="2" charset="-122"/>
                <a:cs typeface="Times New Roman" pitchFamily="18" charset="0"/>
              </a:rPr>
              <a:t>燃烧，发出</a:t>
            </a:r>
            <a:r>
              <a:rPr lang="zh-CN" altLang="en-US" sz="2400" b="1" dirty="0">
                <a:latin typeface="Times New Roman" pitchFamily="18" charset="0"/>
                <a:ea typeface="宋体" pitchFamily="2" charset="-122"/>
                <a:cs typeface="Times New Roman" pitchFamily="18" charset="0"/>
              </a:rPr>
              <a:t>蓝紫色火焰</a:t>
            </a:r>
          </a:p>
          <a:p>
            <a:pPr>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细铁丝在氧气中剧烈</a:t>
            </a:r>
            <a:r>
              <a:rPr lang="zh-CN" altLang="en-US" sz="2400" b="1" dirty="0" smtClean="0">
                <a:latin typeface="Times New Roman" pitchFamily="18" charset="0"/>
                <a:ea typeface="宋体" pitchFamily="2" charset="-122"/>
                <a:cs typeface="Times New Roman" pitchFamily="18" charset="0"/>
              </a:rPr>
              <a:t>燃烧，火星四射，生成</a:t>
            </a:r>
            <a:r>
              <a:rPr lang="zh-CN" altLang="en-US" sz="2400" b="1" dirty="0">
                <a:latin typeface="Times New Roman" pitchFamily="18" charset="0"/>
                <a:ea typeface="宋体" pitchFamily="2" charset="-122"/>
                <a:cs typeface="Times New Roman" pitchFamily="18" charset="0"/>
              </a:rPr>
              <a:t>四氧化三铁</a:t>
            </a:r>
          </a:p>
          <a:p>
            <a:pPr>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电解水的实验</a:t>
            </a:r>
            <a:r>
              <a:rPr lang="zh-CN" altLang="en-US" sz="2400" b="1" dirty="0" smtClean="0">
                <a:latin typeface="Times New Roman" pitchFamily="18" charset="0"/>
                <a:ea typeface="宋体" pitchFamily="2" charset="-122"/>
                <a:cs typeface="Times New Roman" pitchFamily="18" charset="0"/>
              </a:rPr>
              <a:t>中，正极</a:t>
            </a:r>
            <a:r>
              <a:rPr lang="zh-CN" altLang="en-US" sz="2400" b="1" dirty="0">
                <a:latin typeface="Times New Roman" pitchFamily="18" charset="0"/>
                <a:ea typeface="宋体" pitchFamily="2" charset="-122"/>
                <a:cs typeface="Times New Roman" pitchFamily="18" charset="0"/>
              </a:rPr>
              <a:t>产生的气体能使带火星的木条复燃</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10255461" y="292025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03140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328807"/>
            <a:ext cx="10952712"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宋体" pitchFamily="2" charset="-122"/>
                <a:ea typeface="宋体" pitchFamily="2" charset="-122"/>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描述</a:t>
            </a:r>
            <a:r>
              <a:rPr lang="zh-CN" altLang="zh-CN" sz="2400" b="1" dirty="0">
                <a:latin typeface="宋体" pitchFamily="2" charset="-122"/>
                <a:ea typeface="宋体" pitchFamily="2" charset="-122"/>
              </a:rPr>
              <a:t>物质燃烧的现象时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一般描述为“一光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或火焰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、二热、三生成”。具体来说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需要描述物质燃烧时发出光的强弱和颜色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产生火焰的颜色</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放出热量的多少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生成物的颜色、状态、气味等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有些物质燃烧时还要描述产生烟的颜色等。</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描述中要注意准确用词</a:t>
            </a:r>
          </a:p>
          <a:p>
            <a:pPr algn="just">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“烟”和“雾”的区别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“烟”是固体小颗粒在空气中扩散产生的现象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如熄灭蜡烛时会产生白烟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红磷燃烧时产生大量白烟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“雾”是小液滴在空气中扩散产生的现象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如给试管中的液体加热时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在试管口有大量水雾出现</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0710857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99661"/>
            <a:ext cx="10535023" cy="2308324"/>
          </a:xfrm>
          <a:prstGeom prst="rect">
            <a:avLst/>
          </a:prstGeom>
          <a:noFill/>
        </p:spPr>
        <p:txBody>
          <a:bodyPr wrap="square" rtlCol="0">
            <a:spAutoFit/>
          </a:bodyPr>
          <a:lstStyle/>
          <a:p>
            <a:pPr algn="just">
              <a:lnSpc>
                <a:spcPct val="150000"/>
              </a:lnSpc>
            </a:pPr>
            <a:r>
              <a:rPr lang="en-US" altLang="zh-CN" sz="2400" b="1" dirty="0" smtClean="0">
                <a:latin typeface="宋体" pitchFamily="2" charset="-122"/>
                <a:ea typeface="宋体" pitchFamily="2" charset="-122"/>
              </a:rPr>
              <a:t>②</a:t>
            </a:r>
            <a:r>
              <a:rPr lang="zh-CN" altLang="zh-CN" sz="2400" b="1" dirty="0">
                <a:latin typeface="宋体" pitchFamily="2" charset="-122"/>
                <a:ea typeface="宋体" pitchFamily="2" charset="-122"/>
              </a:rPr>
              <a:t>“光”与“火焰”的区别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“光”一般指沸点高的固体燃烧产生的现象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如镁和木炭等的燃烧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“火焰”是指气体燃烧或沸点低的固体或液体的蒸气燃烧时产生的现象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如硫、酒精、蜡烛等的燃烧。</a:t>
            </a:r>
          </a:p>
          <a:p>
            <a:pPr algn="just">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不要错把实验结论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如生成物的名称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当作实验</a:t>
            </a:r>
            <a:r>
              <a:rPr lang="zh-CN" altLang="zh-CN" sz="2400" b="1" dirty="0" smtClean="0">
                <a:latin typeface="宋体" pitchFamily="2" charset="-122"/>
                <a:ea typeface="宋体" pitchFamily="2" charset="-122"/>
              </a:rPr>
              <a:t>现象</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8102961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614045" cy="4524315"/>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河北全真型模拟卷）下列关于氧气的描述正确的是（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鱼类能在水中生活</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证明氧气易溶于水</a:t>
            </a:r>
          </a:p>
          <a:p>
            <a:pPr>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液氧是混合物</a:t>
            </a:r>
          </a:p>
          <a:p>
            <a:pPr>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液态氧是淡蓝色</a:t>
            </a:r>
            <a:r>
              <a:rPr lang="zh-CN" altLang="en-US" sz="2400" b="1" dirty="0" smtClean="0">
                <a:latin typeface="Times New Roman" pitchFamily="18" charset="0"/>
                <a:cs typeface="Times New Roman" pitchFamily="18" charset="0"/>
              </a:rPr>
              <a:t>的，而</a:t>
            </a:r>
            <a:r>
              <a:rPr lang="zh-CN" altLang="en-US" sz="2400" b="1" dirty="0">
                <a:latin typeface="Times New Roman" pitchFamily="18" charset="0"/>
                <a:cs typeface="Times New Roman" pitchFamily="18" charset="0"/>
              </a:rPr>
              <a:t>固态氧是白色雪花状的</a:t>
            </a:r>
          </a:p>
          <a:p>
            <a:pPr>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工业制氧气是利用了液氮、液氧的沸点不同</a:t>
            </a:r>
          </a:p>
        </p:txBody>
      </p:sp>
      <p:sp>
        <p:nvSpPr>
          <p:cNvPr id="6" name="矩形 5"/>
          <p:cNvSpPr/>
          <p:nvPr/>
        </p:nvSpPr>
        <p:spPr>
          <a:xfrm>
            <a:off x="9228180" y="306332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73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河北九地市模拟）氧气与世间万物如影随形。下列关于氧气说法错误的是（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碳循环和氧循环有利于维持大气中氧气和二氧化碳含量的相对稳定</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工业上可以利用分离液态空气法制取氧气</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氧气可以支持燃烧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说明氧气具有可燃性</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氧气能供给呼吸</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它和体内物质反应</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释放能量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维持生命活动</a:t>
            </a:r>
          </a:p>
        </p:txBody>
      </p:sp>
      <p:sp>
        <p:nvSpPr>
          <p:cNvPr id="6" name="矩形 5"/>
          <p:cNvSpPr/>
          <p:nvPr/>
        </p:nvSpPr>
        <p:spPr>
          <a:xfrm>
            <a:off x="1803358" y="286552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763684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915835"/>
            <a:ext cx="10749511" cy="57624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石家庄正定县期中）下列化学实验图没有错误的是（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p:txBody>
      </p:sp>
      <p:sp>
        <p:nvSpPr>
          <p:cNvPr id="6" name="矩形 5"/>
          <p:cNvSpPr/>
          <p:nvPr/>
        </p:nvSpPr>
        <p:spPr>
          <a:xfrm>
            <a:off x="9243478" y="201885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grpSp>
        <p:nvGrpSpPr>
          <p:cNvPr id="3" name="组合 2"/>
          <p:cNvGrpSpPr/>
          <p:nvPr/>
        </p:nvGrpSpPr>
        <p:grpSpPr>
          <a:xfrm>
            <a:off x="955835" y="3079397"/>
            <a:ext cx="1821746" cy="1794475"/>
            <a:chOff x="650522" y="3079397"/>
            <a:chExt cx="1821746" cy="1794475"/>
          </a:xfrm>
        </p:grpSpPr>
        <p:pic>
          <p:nvPicPr>
            <p:cNvPr id="7" name="XD+9.eps" descr="id:2147501768;FounderCES"/>
            <p:cNvPicPr>
              <a:picLocks noChangeAspect="1"/>
            </p:cNvPicPr>
            <p:nvPr/>
          </p:nvPicPr>
          <p:blipFill>
            <a:blip r:embed="rId3"/>
            <a:stretch>
              <a:fillRect/>
            </a:stretch>
          </p:blipFill>
          <p:spPr>
            <a:xfrm>
              <a:off x="1256082" y="3079397"/>
              <a:ext cx="610626" cy="1080000"/>
            </a:xfrm>
            <a:prstGeom prst="rect">
              <a:avLst/>
            </a:prstGeom>
          </p:spPr>
        </p:pic>
        <p:sp>
          <p:nvSpPr>
            <p:cNvPr id="15" name="TextBox 14"/>
            <p:cNvSpPr txBox="1"/>
            <p:nvPr/>
          </p:nvSpPr>
          <p:spPr>
            <a:xfrm>
              <a:off x="650522" y="4366041"/>
              <a:ext cx="1821746" cy="507831"/>
            </a:xfrm>
            <a:prstGeom prst="rect">
              <a:avLst/>
            </a:prstGeom>
            <a:noFill/>
          </p:spPr>
          <p:txBody>
            <a:bodyPr wrap="square" rtlCol="0">
              <a:spAutoFit/>
            </a:bodyPr>
            <a:lstStyle/>
            <a:p>
              <a:pPr algn="just">
                <a:lnSpc>
                  <a:spcPct val="150000"/>
                </a:lnSpc>
              </a:pPr>
              <a:r>
                <a:rPr lang="en-US" altLang="zh-CN" b="1" dirty="0">
                  <a:latin typeface="Times New Roman" pitchFamily="18" charset="0"/>
                  <a:ea typeface="宋体" pitchFamily="2" charset="-122"/>
                  <a:cs typeface="Times New Roman" pitchFamily="18" charset="0"/>
                </a:rPr>
                <a:t>A.</a:t>
              </a:r>
              <a:r>
                <a:rPr lang="zh-CN" altLang="en-US" b="1" dirty="0">
                  <a:latin typeface="Times New Roman" pitchFamily="18" charset="0"/>
                  <a:ea typeface="宋体" pitchFamily="2" charset="-122"/>
                  <a:cs typeface="Times New Roman" pitchFamily="18" charset="0"/>
                </a:rPr>
                <a:t>硫在</a:t>
              </a:r>
              <a:r>
                <a:rPr lang="en-US" altLang="zh-CN" b="1" dirty="0">
                  <a:latin typeface="Times New Roman" pitchFamily="18" charset="0"/>
                  <a:ea typeface="宋体" pitchFamily="2" charset="-122"/>
                  <a:cs typeface="Times New Roman" pitchFamily="18" charset="0"/>
                </a:rPr>
                <a:t>O</a:t>
              </a:r>
              <a:r>
                <a:rPr lang="en-US" altLang="zh-CN" b="1" baseline="-25000" dirty="0">
                  <a:latin typeface="Times New Roman" pitchFamily="18" charset="0"/>
                  <a:ea typeface="宋体" pitchFamily="2" charset="-122"/>
                  <a:cs typeface="Times New Roman" pitchFamily="18" charset="0"/>
                </a:rPr>
                <a:t>2</a:t>
              </a:r>
              <a:r>
                <a:rPr lang="zh-CN" altLang="en-US" b="1" dirty="0">
                  <a:latin typeface="Times New Roman" pitchFamily="18" charset="0"/>
                  <a:ea typeface="宋体" pitchFamily="2" charset="-122"/>
                  <a:cs typeface="Times New Roman" pitchFamily="18" charset="0"/>
                </a:rPr>
                <a:t>中</a:t>
              </a:r>
              <a:r>
                <a:rPr lang="zh-CN" altLang="en-US" b="1" dirty="0" smtClean="0">
                  <a:latin typeface="Times New Roman" pitchFamily="18" charset="0"/>
                  <a:ea typeface="宋体" pitchFamily="2" charset="-122"/>
                  <a:cs typeface="Times New Roman" pitchFamily="18" charset="0"/>
                </a:rPr>
                <a:t>燃烧</a:t>
              </a:r>
              <a:r>
                <a:rPr lang="zh-CN" altLang="en-US" b="1" dirty="0">
                  <a:latin typeface="Times New Roman" pitchFamily="18" charset="0"/>
                  <a:ea typeface="宋体" pitchFamily="2" charset="-122"/>
                  <a:cs typeface="Times New Roman" pitchFamily="18" charset="0"/>
                </a:rPr>
                <a:t>　</a:t>
              </a:r>
              <a:r>
                <a:rPr lang="zh-CN" altLang="en-US" b="1" dirty="0" smtClean="0">
                  <a:latin typeface="Times New Roman" pitchFamily="18" charset="0"/>
                  <a:ea typeface="宋体" pitchFamily="2" charset="-122"/>
                  <a:cs typeface="Times New Roman" pitchFamily="18" charset="0"/>
                </a:rPr>
                <a:t> </a:t>
              </a:r>
              <a:endParaRPr lang="en-US" altLang="zh-CN" b="1" dirty="0">
                <a:latin typeface="Times New Roman" pitchFamily="18" charset="0"/>
                <a:ea typeface="宋体" pitchFamily="2" charset="-122"/>
                <a:cs typeface="Times New Roman" pitchFamily="18" charset="0"/>
              </a:endParaRPr>
            </a:p>
          </p:txBody>
        </p:sp>
      </p:grpSp>
      <p:grpSp>
        <p:nvGrpSpPr>
          <p:cNvPr id="4" name="组合 3"/>
          <p:cNvGrpSpPr/>
          <p:nvPr/>
        </p:nvGrpSpPr>
        <p:grpSpPr>
          <a:xfrm>
            <a:off x="3631132" y="3079395"/>
            <a:ext cx="2073455" cy="1794475"/>
            <a:chOff x="3164589" y="3079397"/>
            <a:chExt cx="2073455" cy="1794475"/>
          </a:xfrm>
        </p:grpSpPr>
        <p:pic>
          <p:nvPicPr>
            <p:cNvPr id="11" name="XD+10.eps" descr="id:2147501775;FounderCES"/>
            <p:cNvPicPr>
              <a:picLocks noChangeAspect="1"/>
            </p:cNvPicPr>
            <p:nvPr/>
          </p:nvPicPr>
          <p:blipFill>
            <a:blip r:embed="rId4"/>
            <a:stretch>
              <a:fillRect/>
            </a:stretch>
          </p:blipFill>
          <p:spPr>
            <a:xfrm>
              <a:off x="3926684" y="3079397"/>
              <a:ext cx="549265" cy="1080000"/>
            </a:xfrm>
            <a:prstGeom prst="rect">
              <a:avLst/>
            </a:prstGeom>
          </p:spPr>
        </p:pic>
        <p:sp>
          <p:nvSpPr>
            <p:cNvPr id="16" name="TextBox 15"/>
            <p:cNvSpPr txBox="1"/>
            <p:nvPr/>
          </p:nvSpPr>
          <p:spPr>
            <a:xfrm>
              <a:off x="3164589" y="4366041"/>
              <a:ext cx="2073455" cy="507831"/>
            </a:xfrm>
            <a:prstGeom prst="rect">
              <a:avLst/>
            </a:prstGeom>
            <a:noFill/>
          </p:spPr>
          <p:txBody>
            <a:bodyPr wrap="square" rtlCol="0">
              <a:spAutoFit/>
            </a:bodyPr>
            <a:lstStyle/>
            <a:p>
              <a:pPr algn="just">
                <a:lnSpc>
                  <a:spcPct val="150000"/>
                </a:lnSpc>
              </a:pPr>
              <a:r>
                <a:rPr lang="en-US" altLang="zh-CN" b="1" dirty="0">
                  <a:latin typeface="Times New Roman" pitchFamily="18" charset="0"/>
                  <a:ea typeface="宋体" pitchFamily="2" charset="-122"/>
                  <a:cs typeface="Times New Roman" pitchFamily="18" charset="0"/>
                </a:rPr>
                <a:t>B.</a:t>
              </a:r>
              <a:r>
                <a:rPr lang="zh-CN" altLang="en-US" b="1" dirty="0">
                  <a:latin typeface="Times New Roman" pitchFamily="18" charset="0"/>
                  <a:ea typeface="宋体" pitchFamily="2" charset="-122"/>
                  <a:cs typeface="Times New Roman" pitchFamily="18" charset="0"/>
                </a:rPr>
                <a:t>铁丝在</a:t>
              </a:r>
              <a:r>
                <a:rPr lang="en-US" altLang="zh-CN" b="1" dirty="0">
                  <a:latin typeface="Times New Roman" pitchFamily="18" charset="0"/>
                  <a:ea typeface="宋体" pitchFamily="2" charset="-122"/>
                  <a:cs typeface="Times New Roman" pitchFamily="18" charset="0"/>
                </a:rPr>
                <a:t>O</a:t>
              </a:r>
              <a:r>
                <a:rPr lang="en-US" altLang="zh-CN" b="1" baseline="-25000" dirty="0">
                  <a:latin typeface="Times New Roman" pitchFamily="18" charset="0"/>
                  <a:ea typeface="宋体" pitchFamily="2" charset="-122"/>
                  <a:cs typeface="Times New Roman" pitchFamily="18" charset="0"/>
                </a:rPr>
                <a:t>2</a:t>
              </a:r>
              <a:r>
                <a:rPr lang="zh-CN" altLang="en-US" b="1" dirty="0">
                  <a:latin typeface="Times New Roman" pitchFamily="18" charset="0"/>
                  <a:ea typeface="宋体" pitchFamily="2" charset="-122"/>
                  <a:cs typeface="Times New Roman" pitchFamily="18" charset="0"/>
                </a:rPr>
                <a:t>中燃烧　</a:t>
              </a:r>
              <a:r>
                <a:rPr lang="zh-CN" altLang="en-US" b="1" dirty="0" smtClean="0">
                  <a:latin typeface="Times New Roman" pitchFamily="18" charset="0"/>
                  <a:ea typeface="宋体" pitchFamily="2" charset="-122"/>
                  <a:cs typeface="Times New Roman" pitchFamily="18" charset="0"/>
                </a:rPr>
                <a:t> </a:t>
              </a:r>
              <a:endParaRPr lang="en-US" altLang="zh-CN" b="1" dirty="0">
                <a:latin typeface="Times New Roman" pitchFamily="18" charset="0"/>
                <a:ea typeface="宋体" pitchFamily="2" charset="-122"/>
                <a:cs typeface="Times New Roman" pitchFamily="18" charset="0"/>
              </a:endParaRPr>
            </a:p>
          </p:txBody>
        </p:sp>
      </p:grpSp>
      <p:grpSp>
        <p:nvGrpSpPr>
          <p:cNvPr id="5" name="组合 4"/>
          <p:cNvGrpSpPr/>
          <p:nvPr/>
        </p:nvGrpSpPr>
        <p:grpSpPr>
          <a:xfrm>
            <a:off x="6612439" y="3079396"/>
            <a:ext cx="1210759" cy="1794474"/>
            <a:chOff x="6115729" y="3079397"/>
            <a:chExt cx="1210759" cy="1794474"/>
          </a:xfrm>
        </p:grpSpPr>
        <p:pic>
          <p:nvPicPr>
            <p:cNvPr id="13" name="XD+11.eps" descr="id:2147501782;FounderCES"/>
            <p:cNvPicPr>
              <a:picLocks noChangeAspect="1"/>
            </p:cNvPicPr>
            <p:nvPr/>
          </p:nvPicPr>
          <p:blipFill>
            <a:blip r:embed="rId5"/>
            <a:stretch>
              <a:fillRect/>
            </a:stretch>
          </p:blipFill>
          <p:spPr>
            <a:xfrm>
              <a:off x="6249336" y="3079397"/>
              <a:ext cx="943545" cy="1080000"/>
            </a:xfrm>
            <a:prstGeom prst="rect">
              <a:avLst/>
            </a:prstGeom>
          </p:spPr>
        </p:pic>
        <p:sp>
          <p:nvSpPr>
            <p:cNvPr id="17" name="TextBox 16"/>
            <p:cNvSpPr txBox="1"/>
            <p:nvPr/>
          </p:nvSpPr>
          <p:spPr>
            <a:xfrm>
              <a:off x="6115729" y="4366040"/>
              <a:ext cx="1210759" cy="507831"/>
            </a:xfrm>
            <a:prstGeom prst="rect">
              <a:avLst/>
            </a:prstGeom>
            <a:noFill/>
          </p:spPr>
          <p:txBody>
            <a:bodyPr wrap="square" rtlCol="0">
              <a:spAutoFit/>
            </a:bodyPr>
            <a:lstStyle/>
            <a:p>
              <a:pPr algn="just">
                <a:lnSpc>
                  <a:spcPct val="150000"/>
                </a:lnSpc>
              </a:pPr>
              <a:r>
                <a:rPr lang="en-US" altLang="zh-CN" b="1" dirty="0">
                  <a:latin typeface="Times New Roman" pitchFamily="18" charset="0"/>
                  <a:ea typeface="宋体" pitchFamily="2" charset="-122"/>
                  <a:cs typeface="Times New Roman" pitchFamily="18" charset="0"/>
                </a:rPr>
                <a:t>C.</a:t>
              </a:r>
              <a:r>
                <a:rPr lang="zh-CN" altLang="en-US" b="1" dirty="0">
                  <a:latin typeface="Times New Roman" pitchFamily="18" charset="0"/>
                  <a:ea typeface="宋体" pitchFamily="2" charset="-122"/>
                  <a:cs typeface="Times New Roman" pitchFamily="18" charset="0"/>
                </a:rPr>
                <a:t>验满</a:t>
              </a:r>
              <a:r>
                <a:rPr lang="en-US" altLang="zh-CN" b="1" dirty="0">
                  <a:latin typeface="Times New Roman" pitchFamily="18" charset="0"/>
                  <a:ea typeface="宋体" pitchFamily="2" charset="-122"/>
                  <a:cs typeface="Times New Roman" pitchFamily="18" charset="0"/>
                </a:rPr>
                <a:t>O</a:t>
              </a:r>
              <a:r>
                <a:rPr lang="en-US" altLang="zh-CN" b="1" baseline="-25000" dirty="0">
                  <a:latin typeface="Times New Roman" pitchFamily="18" charset="0"/>
                  <a:ea typeface="宋体" pitchFamily="2" charset="-122"/>
                  <a:cs typeface="Times New Roman" pitchFamily="18" charset="0"/>
                </a:rPr>
                <a:t>2</a:t>
              </a:r>
              <a:r>
                <a:rPr lang="zh-CN" altLang="en-US" b="1" dirty="0">
                  <a:latin typeface="Times New Roman" pitchFamily="18" charset="0"/>
                  <a:ea typeface="宋体" pitchFamily="2" charset="-122"/>
                  <a:cs typeface="Times New Roman" pitchFamily="18" charset="0"/>
                </a:rPr>
                <a:t>　</a:t>
              </a:r>
              <a:r>
                <a:rPr lang="zh-CN" altLang="en-US" b="1" dirty="0" smtClean="0">
                  <a:latin typeface="Times New Roman" pitchFamily="18" charset="0"/>
                  <a:ea typeface="宋体" pitchFamily="2" charset="-122"/>
                  <a:cs typeface="Times New Roman" pitchFamily="18" charset="0"/>
                </a:rPr>
                <a:t> </a:t>
              </a:r>
              <a:endParaRPr lang="en-US" altLang="zh-CN" b="1" dirty="0">
                <a:latin typeface="Times New Roman" pitchFamily="18" charset="0"/>
                <a:ea typeface="宋体" pitchFamily="2" charset="-122"/>
                <a:cs typeface="Times New Roman" pitchFamily="18" charset="0"/>
              </a:endParaRPr>
            </a:p>
          </p:txBody>
        </p:sp>
      </p:grpSp>
      <p:grpSp>
        <p:nvGrpSpPr>
          <p:cNvPr id="19" name="组合 18"/>
          <p:cNvGrpSpPr/>
          <p:nvPr/>
        </p:nvGrpSpPr>
        <p:grpSpPr>
          <a:xfrm>
            <a:off x="8710264" y="3079396"/>
            <a:ext cx="2287749" cy="1794475"/>
            <a:chOff x="8349020" y="3079397"/>
            <a:chExt cx="2287749" cy="1794475"/>
          </a:xfrm>
        </p:grpSpPr>
        <p:pic>
          <p:nvPicPr>
            <p:cNvPr id="14" name="XD+12.eps" descr="id:2147501789;FounderCES"/>
            <p:cNvPicPr>
              <a:picLocks noChangeAspect="1"/>
            </p:cNvPicPr>
            <p:nvPr/>
          </p:nvPicPr>
          <p:blipFill>
            <a:blip r:embed="rId6"/>
            <a:stretch>
              <a:fillRect/>
            </a:stretch>
          </p:blipFill>
          <p:spPr>
            <a:xfrm>
              <a:off x="8710264" y="3079397"/>
              <a:ext cx="1565260" cy="1080000"/>
            </a:xfrm>
            <a:prstGeom prst="rect">
              <a:avLst/>
            </a:prstGeom>
          </p:spPr>
        </p:pic>
        <p:sp>
          <p:nvSpPr>
            <p:cNvPr id="18" name="TextBox 17"/>
            <p:cNvSpPr txBox="1"/>
            <p:nvPr/>
          </p:nvSpPr>
          <p:spPr>
            <a:xfrm>
              <a:off x="8349020" y="4366041"/>
              <a:ext cx="2287749" cy="507831"/>
            </a:xfrm>
            <a:prstGeom prst="rect">
              <a:avLst/>
            </a:prstGeom>
            <a:noFill/>
          </p:spPr>
          <p:txBody>
            <a:bodyPr wrap="square" rtlCol="0">
              <a:spAutoFit/>
            </a:bodyPr>
            <a:lstStyle/>
            <a:p>
              <a:pPr algn="just">
                <a:lnSpc>
                  <a:spcPct val="150000"/>
                </a:lnSpc>
              </a:pPr>
              <a:r>
                <a:rPr lang="en-US" altLang="zh-CN" b="1" dirty="0">
                  <a:latin typeface="Times New Roman" pitchFamily="18" charset="0"/>
                  <a:ea typeface="宋体" pitchFamily="2" charset="-122"/>
                  <a:cs typeface="Times New Roman" pitchFamily="18" charset="0"/>
                </a:rPr>
                <a:t>D.</a:t>
              </a:r>
              <a:r>
                <a:rPr lang="zh-CN" altLang="en-US" b="1" dirty="0">
                  <a:latin typeface="Times New Roman" pitchFamily="18" charset="0"/>
                  <a:ea typeface="宋体" pitchFamily="2" charset="-122"/>
                  <a:cs typeface="Times New Roman" pitchFamily="18" charset="0"/>
                </a:rPr>
                <a:t>检验是否有水生成　</a:t>
              </a:r>
              <a:r>
                <a:rPr lang="zh-CN" altLang="en-US" b="1" dirty="0" smtClean="0">
                  <a:latin typeface="Times New Roman" pitchFamily="18" charset="0"/>
                  <a:ea typeface="宋体" pitchFamily="2" charset="-122"/>
                  <a:cs typeface="Times New Roman" pitchFamily="18" charset="0"/>
                </a:rPr>
                <a:t> </a:t>
              </a:r>
              <a:endParaRPr lang="en-US" altLang="zh-CN" b="1" dirty="0">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864537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河北拔高型模拟）下列物质在空气或氧气中燃烧</a:t>
            </a:r>
            <a:r>
              <a:rPr lang="zh-CN" altLang="en-US" sz="2400" b="1" dirty="0" smtClean="0">
                <a:latin typeface="Times New Roman" pitchFamily="18" charset="0"/>
                <a:ea typeface="宋体" pitchFamily="2" charset="-122"/>
                <a:cs typeface="Times New Roman" pitchFamily="18" charset="0"/>
              </a:rPr>
              <a:t>时，现象</a:t>
            </a:r>
            <a:r>
              <a:rPr lang="zh-CN" altLang="en-US" sz="2400" b="1" dirty="0">
                <a:latin typeface="Times New Roman" pitchFamily="18" charset="0"/>
                <a:ea typeface="宋体" pitchFamily="2" charset="-122"/>
                <a:cs typeface="Times New Roman" pitchFamily="18" charset="0"/>
              </a:rPr>
              <a:t>描述正确的是（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红磷在空气中</a:t>
            </a:r>
            <a:r>
              <a:rPr lang="zh-CN" altLang="en-US" sz="2400" b="1" dirty="0" smtClean="0">
                <a:latin typeface="Times New Roman" pitchFamily="18" charset="0"/>
                <a:ea typeface="宋体" pitchFamily="2" charset="-122"/>
                <a:cs typeface="Times New Roman" pitchFamily="18" charset="0"/>
              </a:rPr>
              <a:t>燃烧</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冒</a:t>
            </a:r>
            <a:r>
              <a:rPr lang="zh-CN" altLang="en-US" sz="2400" b="1" dirty="0">
                <a:latin typeface="Times New Roman" pitchFamily="18" charset="0"/>
                <a:ea typeface="宋体" pitchFamily="2" charset="-122"/>
                <a:cs typeface="Times New Roman" pitchFamily="18" charset="0"/>
              </a:rPr>
              <a:t>出浓烈的</a:t>
            </a:r>
            <a:r>
              <a:rPr lang="zh-CN" altLang="en-US" sz="2400" b="1" dirty="0" smtClean="0">
                <a:latin typeface="Times New Roman" pitchFamily="18" charset="0"/>
                <a:ea typeface="宋体" pitchFamily="2" charset="-122"/>
                <a:cs typeface="Times New Roman" pitchFamily="18" charset="0"/>
              </a:rPr>
              <a:t>黑烟</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放出热量</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生成</a:t>
            </a:r>
            <a:r>
              <a:rPr lang="zh-CN" altLang="en-US" sz="2400" b="1" dirty="0">
                <a:latin typeface="Times New Roman" pitchFamily="18" charset="0"/>
                <a:ea typeface="宋体" pitchFamily="2" charset="-122"/>
                <a:cs typeface="Times New Roman" pitchFamily="18" charset="0"/>
              </a:rPr>
              <a:t>黑色粉末</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铁丝在氧气中剧烈</a:t>
            </a:r>
            <a:r>
              <a:rPr lang="zh-CN" altLang="en-US" sz="2400" b="1" dirty="0" smtClean="0">
                <a:latin typeface="Times New Roman" pitchFamily="18" charset="0"/>
                <a:ea typeface="宋体" pitchFamily="2" charset="-122"/>
                <a:cs typeface="Times New Roman" pitchFamily="18" charset="0"/>
              </a:rPr>
              <a:t>燃烧</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生成</a:t>
            </a:r>
            <a:r>
              <a:rPr lang="zh-CN" altLang="en-US" sz="2400" b="1" dirty="0">
                <a:latin typeface="Times New Roman" pitchFamily="18" charset="0"/>
                <a:ea typeface="宋体" pitchFamily="2" charset="-122"/>
                <a:cs typeface="Times New Roman" pitchFamily="18" charset="0"/>
              </a:rPr>
              <a:t>四氧化三铁</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木炭在氧气中</a:t>
            </a:r>
            <a:r>
              <a:rPr lang="zh-CN" altLang="en-US" sz="2400" b="1" dirty="0" smtClean="0">
                <a:latin typeface="Times New Roman" pitchFamily="18" charset="0"/>
                <a:ea typeface="宋体" pitchFamily="2" charset="-122"/>
                <a:cs typeface="Times New Roman" pitchFamily="18" charset="0"/>
              </a:rPr>
              <a:t>燃烧</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发出白光</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放出热量</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产生</a:t>
            </a:r>
            <a:r>
              <a:rPr lang="zh-CN" altLang="en-US" sz="2400" b="1" dirty="0">
                <a:latin typeface="Times New Roman" pitchFamily="18" charset="0"/>
                <a:ea typeface="宋体" pitchFamily="2" charset="-122"/>
                <a:cs typeface="Times New Roman" pitchFamily="18" charset="0"/>
              </a:rPr>
              <a:t>能使澄清石灰水变浑浊的气体</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硫在氧气中</a:t>
            </a:r>
            <a:r>
              <a:rPr lang="zh-CN" altLang="en-US" sz="2400" b="1" dirty="0" smtClean="0">
                <a:latin typeface="Times New Roman" pitchFamily="18" charset="0"/>
                <a:ea typeface="宋体" pitchFamily="2" charset="-122"/>
                <a:cs typeface="Times New Roman" pitchFamily="18" charset="0"/>
              </a:rPr>
              <a:t>燃烧</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发出</a:t>
            </a:r>
            <a:r>
              <a:rPr lang="zh-CN" altLang="en-US" sz="2400" b="1" dirty="0">
                <a:latin typeface="Times New Roman" pitchFamily="18" charset="0"/>
                <a:ea typeface="宋体" pitchFamily="2" charset="-122"/>
                <a:cs typeface="Times New Roman" pitchFamily="18" charset="0"/>
              </a:rPr>
              <a:t>微弱的淡蓝色</a:t>
            </a:r>
            <a:r>
              <a:rPr lang="zh-CN" altLang="en-US" sz="2400" b="1" dirty="0" smtClean="0">
                <a:latin typeface="Times New Roman" pitchFamily="18" charset="0"/>
                <a:ea typeface="宋体" pitchFamily="2" charset="-122"/>
                <a:cs typeface="Times New Roman" pitchFamily="18" charset="0"/>
              </a:rPr>
              <a:t>火焰</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放出热量</a:t>
            </a:r>
            <a:r>
              <a:rPr lang="en-US" altLang="zh-CN"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产生</a:t>
            </a:r>
            <a:r>
              <a:rPr lang="zh-CN" altLang="en-US" sz="2400" b="1" dirty="0">
                <a:latin typeface="Times New Roman" pitchFamily="18" charset="0"/>
                <a:ea typeface="宋体" pitchFamily="2" charset="-122"/>
                <a:cs typeface="Times New Roman" pitchFamily="18" charset="0"/>
              </a:rPr>
              <a:t>没有气味的气体</a:t>
            </a:r>
          </a:p>
        </p:txBody>
      </p:sp>
      <p:sp>
        <p:nvSpPr>
          <p:cNvPr id="6" name="矩形 5"/>
          <p:cNvSpPr/>
          <p:nvPr/>
        </p:nvSpPr>
        <p:spPr>
          <a:xfrm>
            <a:off x="1511044" y="287495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69405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490085"/>
            <a:ext cx="10453511"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5</a:t>
            </a:r>
            <a:r>
              <a:rPr lang="en-US" altLang="zh-CN" sz="2400" dirty="0" smtClean="0">
                <a:latin typeface="Times New Roman" pitchFamily="18" charset="0"/>
                <a:cs typeface="Times New Roman" pitchFamily="18" charset="0"/>
              </a:rPr>
              <a:t>.</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2020</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科学知识在生产、生活中有广泛的应用。空气中含量最大且常用作保护气的是</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dirty="0">
                <a:latin typeface="Times New Roman" pitchFamily="18" charset="0"/>
                <a:cs typeface="Times New Roman" pitchFamily="18" charset="0"/>
              </a:rPr>
              <a:t> </a:t>
            </a:r>
            <a:endParaRPr lang="zh-CN" altLang="zh-CN" sz="2400"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5036627" y="3090249"/>
            <a:ext cx="803425" cy="461665"/>
          </a:xfrm>
          <a:prstGeom prst="rect">
            <a:avLst/>
          </a:prstGeom>
          <a:noFill/>
        </p:spPr>
        <p:txBody>
          <a:bodyPr wrap="none" rtlCol="0">
            <a:spAutoFit/>
          </a:bodyPr>
          <a:lstStyle/>
          <a:p>
            <a:r>
              <a:rPr lang="zh-CN" altLang="en-US" sz="2400" b="1" dirty="0" smtClean="0">
                <a:solidFill>
                  <a:srgbClr val="FF0000"/>
                </a:solidFill>
              </a:rPr>
              <a:t>氮气</a:t>
            </a:r>
            <a:endParaRPr lang="zh-CN" altLang="en-US" sz="2400" b="1" dirty="0">
              <a:solidFill>
                <a:srgbClr val="FF0000"/>
              </a:solidFill>
            </a:endParaRPr>
          </a:p>
        </p:txBody>
      </p:sp>
    </p:spTree>
    <p:extLst>
      <p:ext uri="{BB962C8B-B14F-4D97-AF65-F5344CB8AC3E}">
        <p14:creationId xmlns:p14="http://schemas.microsoft.com/office/powerpoint/2010/main" xmlns="" val="21489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石家庄新华区月考）在集气瓶中进行下列实验</a:t>
            </a:r>
            <a:r>
              <a:rPr lang="en-US" altLang="zh-CN" sz="2400" b="1" dirty="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木炭在氧气中燃烧</a:t>
            </a:r>
            <a:r>
              <a:rPr lang="en-US" altLang="zh-CN" sz="2400" b="1" dirty="0">
                <a:latin typeface="Times New Roman" pitchFamily="18" charset="0"/>
                <a:ea typeface="宋体" pitchFamily="2" charset="-122"/>
                <a:cs typeface="Times New Roman" pitchFamily="18" charset="0"/>
              </a:rPr>
              <a:t>,②</a:t>
            </a:r>
            <a:r>
              <a:rPr lang="zh-CN" altLang="en-US" sz="2400" b="1" dirty="0">
                <a:latin typeface="Times New Roman" pitchFamily="18" charset="0"/>
                <a:ea typeface="宋体" pitchFamily="2" charset="-122"/>
                <a:cs typeface="Times New Roman" pitchFamily="18" charset="0"/>
              </a:rPr>
              <a:t>硫在氧气中燃烧</a:t>
            </a:r>
            <a:r>
              <a:rPr lang="en-US" altLang="zh-CN" sz="2400" b="1" dirty="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红磷在空气中燃烧</a:t>
            </a:r>
            <a:r>
              <a:rPr lang="en-US" altLang="zh-CN" sz="2400" b="1" dirty="0">
                <a:latin typeface="Times New Roman" pitchFamily="18" charset="0"/>
                <a:ea typeface="宋体" pitchFamily="2" charset="-122"/>
                <a:cs typeface="Times New Roman" pitchFamily="18" charset="0"/>
              </a:rPr>
              <a:t>,④</a:t>
            </a:r>
            <a:r>
              <a:rPr lang="zh-CN" altLang="en-US" sz="2400" b="1" dirty="0">
                <a:latin typeface="Times New Roman" pitchFamily="18" charset="0"/>
                <a:ea typeface="宋体" pitchFamily="2" charset="-122"/>
                <a:cs typeface="Times New Roman" pitchFamily="18" charset="0"/>
              </a:rPr>
              <a:t>蜡烛在氧气中燃烧。（用序号填空）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有白光发出的是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发出蓝紫色火焰并生成刺激性气体的是</a:t>
            </a:r>
            <a:r>
              <a:rPr lang="zh-CN" altLang="en-US"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zh-CN" altLang="en-US"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(3)</a:t>
            </a:r>
            <a:r>
              <a:rPr lang="zh-CN" altLang="en-US" sz="2400" b="1" dirty="0">
                <a:latin typeface="Times New Roman" pitchFamily="18" charset="0"/>
                <a:ea typeface="宋体" pitchFamily="2" charset="-122"/>
                <a:cs typeface="Times New Roman" pitchFamily="18" charset="0"/>
              </a:rPr>
              <a:t>属于化合反应的是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a:p>
            <a:pPr algn="just">
              <a:lnSpc>
                <a:spcPct val="150000"/>
              </a:lnSpc>
            </a:pP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属于氧化反应的是</a:t>
            </a:r>
            <a:r>
              <a:rPr lang="zh-CN" altLang="en-US" sz="2400" b="1" u="sng" dirty="0">
                <a:latin typeface="Times New Roman" pitchFamily="18" charset="0"/>
                <a:ea typeface="宋体" pitchFamily="2" charset="-122"/>
                <a:cs typeface="Times New Roman" pitchFamily="18" charset="0"/>
              </a:rPr>
              <a:t>　　　　　</a:t>
            </a:r>
            <a:r>
              <a:rPr lang="zh-CN" altLang="en-US" sz="2400" b="1" dirty="0">
                <a:latin typeface="Times New Roman" pitchFamily="18" charset="0"/>
                <a:ea typeface="宋体" pitchFamily="2" charset="-122"/>
                <a:cs typeface="Times New Roman" pitchFamily="18" charset="0"/>
              </a:rPr>
              <a:t>。 </a:t>
            </a:r>
          </a:p>
        </p:txBody>
      </p:sp>
      <p:sp>
        <p:nvSpPr>
          <p:cNvPr id="6" name="矩形 5"/>
          <p:cNvSpPr/>
          <p:nvPr/>
        </p:nvSpPr>
        <p:spPr>
          <a:xfrm>
            <a:off x="3588199" y="3954131"/>
            <a:ext cx="893490"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①④</a:t>
            </a:r>
            <a:endParaRPr lang="zh-CN" altLang="en-US" sz="2400" dirty="0">
              <a:latin typeface="Times New Roman" pitchFamily="18" charset="0"/>
              <a:cs typeface="Times New Roman" pitchFamily="18" charset="0"/>
            </a:endParaRPr>
          </a:p>
        </p:txBody>
      </p:sp>
      <p:sp>
        <p:nvSpPr>
          <p:cNvPr id="7" name="矩形 6"/>
          <p:cNvSpPr/>
          <p:nvPr/>
        </p:nvSpPr>
        <p:spPr>
          <a:xfrm>
            <a:off x="3819021" y="5045021"/>
            <a:ext cx="116728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①②③</a:t>
            </a:r>
            <a:endParaRPr lang="zh-CN" altLang="en-US" sz="2400" dirty="0">
              <a:latin typeface="Times New Roman" pitchFamily="18" charset="0"/>
              <a:cs typeface="Times New Roman" pitchFamily="18" charset="0"/>
            </a:endParaRPr>
          </a:p>
        </p:txBody>
      </p:sp>
      <p:sp>
        <p:nvSpPr>
          <p:cNvPr id="11" name="矩形 10"/>
          <p:cNvSpPr/>
          <p:nvPr/>
        </p:nvSpPr>
        <p:spPr>
          <a:xfrm>
            <a:off x="6712355" y="4514112"/>
            <a:ext cx="47537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②</a:t>
            </a:r>
            <a:endParaRPr lang="zh-CN" altLang="en-US" sz="2400" dirty="0">
              <a:latin typeface="Times New Roman" pitchFamily="18" charset="0"/>
              <a:cs typeface="Times New Roman" pitchFamily="18" charset="0"/>
            </a:endParaRPr>
          </a:p>
        </p:txBody>
      </p:sp>
      <p:sp>
        <p:nvSpPr>
          <p:cNvPr id="13" name="矩形 12"/>
          <p:cNvSpPr/>
          <p:nvPr/>
        </p:nvSpPr>
        <p:spPr>
          <a:xfrm>
            <a:off x="3699055" y="5583674"/>
            <a:ext cx="1520111"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①②③④</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6261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526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数据透视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实验剖析</a:t>
            </a:r>
          </a:p>
        </p:txBody>
      </p:sp>
      <p:sp>
        <p:nvSpPr>
          <p:cNvPr id="4" name="圆角矩形 3"/>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a:extLst>
              <a:ext uri="{FF2B5EF4-FFF2-40B4-BE49-F238E27FC236}">
                <a16:creationId xmlns="" xmlns:a16="http://schemas.microsoft.com/office/drawing/2014/main" id="{097CE391-17D6-1348-B001-A9F01EE6070D}"/>
              </a:ext>
            </a:extLst>
          </p:cNvPr>
          <p:cNvSpPr/>
          <p:nvPr/>
        </p:nvSpPr>
        <p:spPr>
          <a:xfrm>
            <a:off x="5742967" y="304113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a:extLst>
              <a:ext uri="{FF2B5EF4-FFF2-40B4-BE49-F238E27FC236}">
                <a16:creationId xmlns="" xmlns:a16="http://schemas.microsoft.com/office/drawing/2014/main" id="{62E685FC-60A4-F341-ABC6-326D6EC66351}"/>
              </a:ext>
            </a:extLst>
          </p:cNvPr>
          <p:cNvSpPr/>
          <p:nvPr/>
        </p:nvSpPr>
        <p:spPr>
          <a:xfrm>
            <a:off x="5742967" y="4209372"/>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2" name="组合 11"/>
          <p:cNvGrpSpPr/>
          <p:nvPr/>
        </p:nvGrpSpPr>
        <p:grpSpPr>
          <a:xfrm>
            <a:off x="4911017" y="2951407"/>
            <a:ext cx="6264284" cy="1618672"/>
            <a:chOff x="3722181" y="2409987"/>
            <a:chExt cx="6264284" cy="1618672"/>
          </a:xfrm>
        </p:grpSpPr>
        <p:sp>
          <p:nvSpPr>
            <p:cNvPr id="13" name="文本框 2">
              <a:hlinkClick r:id="rId2" action="ppaction://hlinksldjump"/>
            </p:cNvPr>
            <p:cNvSpPr txBox="1"/>
            <p:nvPr/>
          </p:nvSpPr>
          <p:spPr>
            <a:xfrm>
              <a:off x="3722181" y="2409987"/>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中氧气含量的测定</a:t>
              </a:r>
              <a:endParaRPr lang="zh-CN" altLang="zh-CN" sz="2400" dirty="0">
                <a:latin typeface="黑体" panose="02010609060101010101" pitchFamily="49" charset="-122"/>
                <a:ea typeface="黑体" panose="02010609060101010101" pitchFamily="49" charset="-122"/>
              </a:endParaRPr>
            </a:p>
          </p:txBody>
        </p:sp>
        <p:sp>
          <p:nvSpPr>
            <p:cNvPr id="14" name="文本框 2">
              <a:hlinkClick r:id="rId3" action="ppaction://hlinksldjump"/>
            </p:cNvPr>
            <p:cNvSpPr txBox="1"/>
            <p:nvPr/>
          </p:nvSpPr>
          <p:spPr>
            <a:xfrm>
              <a:off x="3722181" y="3566994"/>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实验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氧气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的实验室制取</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40559753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378962"/>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空气</a:t>
              </a:r>
              <a:r>
                <a:rPr lang="zh-CN" altLang="en-US" sz="2400" b="1" dirty="0">
                  <a:latin typeface="黑体" panose="02010609060101010101" pitchFamily="49" charset="-122"/>
                  <a:ea typeface="黑体" panose="02010609060101010101" pitchFamily="49" charset="-122"/>
                  <a:sym typeface="宋体" panose="02010600030101010101" pitchFamily="2" charset="-122"/>
                </a:rPr>
                <a:t>中氧气含量的</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测定</a:t>
              </a:r>
              <a:endParaRPr lang="zh-CN" altLang="en-US" sz="2400" b="1" dirty="0">
                <a:latin typeface="黑体" panose="02010609060101010101" pitchFamily="49" charset="-122"/>
                <a:ea typeface="黑体" panose="02010609060101010101" pitchFamily="49" charset="-122"/>
                <a:sym typeface="宋体" panose="02010600030101010101" pitchFamily="2"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302311" y="3097728"/>
            <a:ext cx="9349689" cy="36830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沧州青县期末）如图所示装置可用于实验室测定空气中氧气的</a:t>
            </a:r>
            <a:r>
              <a:rPr lang="zh-CN" altLang="en-US" sz="2400" b="1" dirty="0" smtClean="0">
                <a:latin typeface="Times New Roman" pitchFamily="18" charset="0"/>
                <a:ea typeface="宋体" pitchFamily="2" charset="-122"/>
                <a:cs typeface="Times New Roman" pitchFamily="18" charset="0"/>
              </a:rPr>
              <a:t>含量，实验</a:t>
            </a:r>
            <a:r>
              <a:rPr lang="zh-CN" altLang="en-US" sz="2400" b="1" dirty="0">
                <a:latin typeface="Times New Roman" pitchFamily="18" charset="0"/>
                <a:ea typeface="宋体" pitchFamily="2" charset="-122"/>
                <a:cs typeface="Times New Roman" pitchFamily="18" charset="0"/>
              </a:rPr>
              <a:t>前在集气瓶内加入少量</a:t>
            </a:r>
            <a:r>
              <a:rPr lang="zh-CN" altLang="en-US" sz="2400" b="1" dirty="0" smtClean="0">
                <a:latin typeface="Times New Roman" pitchFamily="18" charset="0"/>
                <a:ea typeface="宋体" pitchFamily="2" charset="-122"/>
                <a:cs typeface="Times New Roman" pitchFamily="18" charset="0"/>
              </a:rPr>
              <a:t>水，并</a:t>
            </a:r>
            <a:r>
              <a:rPr lang="zh-CN" altLang="en-US" sz="2400" b="1" dirty="0">
                <a:latin typeface="Times New Roman" pitchFamily="18" charset="0"/>
                <a:ea typeface="宋体" pitchFamily="2" charset="-122"/>
                <a:cs typeface="Times New Roman" pitchFamily="18" charset="0"/>
              </a:rPr>
              <a:t>将水面上方空间</a:t>
            </a:r>
            <a:r>
              <a:rPr lang="zh-CN" altLang="en-US" sz="2400" b="1" dirty="0" smtClean="0">
                <a:latin typeface="Times New Roman" pitchFamily="18" charset="0"/>
                <a:ea typeface="宋体" pitchFamily="2" charset="-122"/>
                <a:cs typeface="Times New Roman" pitchFamily="18" charset="0"/>
              </a:rPr>
              <a:t>分为 </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等份，用</a:t>
            </a:r>
            <a:r>
              <a:rPr lang="zh-CN" altLang="en-US" sz="2400" b="1" dirty="0">
                <a:latin typeface="Times New Roman" pitchFamily="18" charset="0"/>
                <a:ea typeface="宋体" pitchFamily="2" charset="-122"/>
                <a:cs typeface="Times New Roman" pitchFamily="18" charset="0"/>
              </a:rPr>
              <a:t>弹簧夹夹紧胶皮管。下列说法中不正确的是（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nSpc>
                <a:spcPts val="4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实验时</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点燃的红磷要立即伸入集气瓶中</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并塞紧橡皮塞</a:t>
            </a:r>
          </a:p>
          <a:p>
            <a:pPr>
              <a:lnSpc>
                <a:spcPts val="4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集气瓶内加入少量水可防止瓶底炸裂</a:t>
            </a:r>
          </a:p>
          <a:p>
            <a:pPr>
              <a:lnSpc>
                <a:spcPts val="4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该实验所用红磷的量不足可能造成气体减少的体积小于五分之一</a:t>
            </a:r>
          </a:p>
          <a:p>
            <a:pPr>
              <a:lnSpc>
                <a:spcPts val="4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可用木炭代替红磷</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422952"/>
            <a:ext cx="5882885" cy="729465"/>
            <a:chOff x="823582" y="935961"/>
            <a:chExt cx="5767939" cy="729465"/>
          </a:xfrm>
        </p:grpSpPr>
        <p:sp>
          <p:nvSpPr>
            <p:cNvPr id="21" name="圆角矩形 20">
              <a:extLst>
                <a:ext uri="{FF2B5EF4-FFF2-40B4-BE49-F238E27FC236}">
                  <a16:creationId xmlns="" xmlns:a16="http://schemas.microsoft.com/office/drawing/2014/main"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 xmlns:a16="http://schemas.microsoft.com/office/drawing/2014/main"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数据透视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实验剖析</a:t>
              </a:r>
              <a:endParaRPr kumimoji="1" lang="zh-CN" altLang="en-US" sz="2800" b="1" dirty="0">
                <a:latin typeface="宋体" pitchFamily="2" charset="-122"/>
                <a:ea typeface="宋体" pitchFamily="2" charset="-122"/>
              </a:endParaRPr>
            </a:p>
          </p:txBody>
        </p:sp>
        <p:sp>
          <p:nvSpPr>
            <p:cNvPr id="23" name="椭圆 22">
              <a:extLst>
                <a:ext uri="{FF2B5EF4-FFF2-40B4-BE49-F238E27FC236}">
                  <a16:creationId xmlns="" xmlns:a16="http://schemas.microsoft.com/office/drawing/2014/main"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4</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8428118" y="418876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29" name="XD+13.eps" descr="id:2147501818;FounderCES"/>
          <p:cNvPicPr/>
          <p:nvPr/>
        </p:nvPicPr>
        <p:blipFill>
          <a:blip r:embed="rId6"/>
          <a:stretch>
            <a:fillRect/>
          </a:stretch>
        </p:blipFill>
        <p:spPr>
          <a:xfrm>
            <a:off x="9692272" y="3311056"/>
            <a:ext cx="2021626" cy="1755422"/>
          </a:xfrm>
          <a:prstGeom prst="rect">
            <a:avLst/>
          </a:prstGeom>
        </p:spPr>
      </p:pic>
    </p:spTree>
    <p:extLst>
      <p:ext uri="{BB962C8B-B14F-4D97-AF65-F5344CB8AC3E}">
        <p14:creationId xmlns:p14="http://schemas.microsoft.com/office/powerpoint/2010/main" xmlns="" val="142438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9" y="1498142"/>
                <a:ext cx="10749511" cy="4723601"/>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实验原理</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利用燃烧法测定空气中氧气含量的原理是利用红磷燃烧消耗密闭容器中的氧气</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使密闭容器内压强减小</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在大气压的作用下</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进入容器内水的体积即为减少的氧气体积。</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反应原理</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smtClean="0">
                    <a:solidFill>
                      <a:schemeClr val="tx1"/>
                    </a:solidFill>
                    <a:latin typeface="Times New Roman" pitchFamily="18" charset="0"/>
                    <a:cs typeface="Times New Roman" pitchFamily="18" charset="0"/>
                  </a:rPr>
                  <a:t>4P+5O</a:t>
                </a:r>
                <a:r>
                  <a:rPr lang="en-US" altLang="zh-CN" sz="2400" b="1" baseline="-25000" dirty="0" smtClean="0">
                    <a:solidFill>
                      <a:schemeClr val="tx1"/>
                    </a:solidFill>
                    <a:latin typeface="Times New Roman" pitchFamily="18" charset="0"/>
                    <a:cs typeface="Times New Roman" pitchFamily="18" charset="0"/>
                  </a:rPr>
                  <a:t>2</a:t>
                </a:r>
                <a:r>
                  <a:rPr lang="en-US" altLang="zh-CN" sz="2400" b="1" dirty="0" smtClean="0">
                    <a:solidFill>
                      <a:schemeClr val="tx1"/>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600" b="1" i="1" dirty="0">
                                <a:solidFill>
                                  <a:schemeClr val="tx1"/>
                                </a:solidFill>
                                <a:latin typeface="Cambria Math"/>
                                <a:ea typeface="宋体" panose="02010600030101010101" pitchFamily="2" charset="-122"/>
                                <a:cs typeface="Cambria Math" panose="02040503050406030204" charset="0"/>
                              </a:rPr>
                            </m:ctrlPr>
                          </m:barPr>
                          <m:e>
                            <m:r>
                              <a:rPr lang="en-US" altLang="zh-CN" sz="1600" b="1" dirty="0">
                                <a:solidFill>
                                  <a:schemeClr val="tx1"/>
                                </a:solidFill>
                                <a:latin typeface="Cambria Math"/>
                                <a:ea typeface="宋体" panose="02010600030101010101" pitchFamily="2" charset="-122"/>
                                <a:cs typeface="Cambria Math" panose="02040503050406030204" charset="0"/>
                              </a:rPr>
                              <m:t>  </m:t>
                            </m:r>
                            <m:r>
                              <a:rPr lang="zh-CN" altLang="en-US" sz="1600" b="1" dirty="0">
                                <a:solidFill>
                                  <a:schemeClr val="tx1"/>
                                </a:solidFill>
                                <a:latin typeface="Cambria Math"/>
                                <a:ea typeface="宋体" panose="02010600030101010101" pitchFamily="2" charset="-122"/>
                                <a:cs typeface="Cambria Math" panose="02040503050406030204" charset="0"/>
                              </a:rPr>
                              <m:t>点燃</m:t>
                            </m:r>
                            <m:r>
                              <a:rPr lang="en-US" altLang="zh-CN" sz="1600" b="1" dirty="0">
                                <a:solidFill>
                                  <a:schemeClr val="tx1"/>
                                </a:solidFill>
                                <a:latin typeface="Cambria Math"/>
                                <a:ea typeface="宋体" panose="02010600030101010101" pitchFamily="2" charset="-122"/>
                                <a:cs typeface="Cambria Math" panose="02040503050406030204" charset="0"/>
                              </a:rPr>
                              <m:t>  </m:t>
                            </m:r>
                          </m:e>
                        </m:bar>
                      </m:num>
                      <m:den>
                        <m:r>
                          <a:rPr lang="en-US" altLang="zh-CN" sz="16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chemeClr val="tx1"/>
                        </a:solidFill>
                        <a:latin typeface="Cambria Math"/>
                        <a:ea typeface="宋体" panose="02010600030101010101" pitchFamily="2" charset="-122"/>
                        <a:cs typeface="Cambria Math" panose="02040503050406030204" charset="0"/>
                      </a:rPr>
                      <m:t> </m:t>
                    </m:r>
                    <m:r>
                      <a:rPr lang="en-US" altLang="zh-CN" sz="1600" b="1" dirty="0">
                        <a:solidFill>
                          <a:schemeClr val="tx1"/>
                        </a:solidFill>
                        <a:latin typeface="Cambria Math"/>
                        <a:ea typeface="宋体" panose="02010600030101010101" pitchFamily="2" charset="-122"/>
                        <a:cs typeface="Cambria Math" panose="02040503050406030204" charset="0"/>
                      </a:rPr>
                      <m:t> </m:t>
                    </m:r>
                  </m:oMath>
                </a14:m>
                <a:r>
                  <a:rPr lang="en-US" altLang="zh-CN" sz="2400" b="1" dirty="0" smtClean="0">
                    <a:solidFill>
                      <a:schemeClr val="tx1"/>
                    </a:solidFill>
                    <a:latin typeface="Times New Roman" pitchFamily="18" charset="0"/>
                    <a:cs typeface="Times New Roman" pitchFamily="18" charset="0"/>
                  </a:rPr>
                  <a:t>2P</a:t>
                </a:r>
                <a:r>
                  <a:rPr lang="en-US" altLang="zh-CN" sz="2400" b="1" baseline="-25000" dirty="0" smtClean="0">
                    <a:solidFill>
                      <a:schemeClr val="tx1"/>
                    </a:solidFill>
                    <a:latin typeface="Times New Roman" pitchFamily="18" charset="0"/>
                    <a:cs typeface="Times New Roman" pitchFamily="18" charset="0"/>
                  </a:rPr>
                  <a:t>2</a:t>
                </a:r>
                <a:r>
                  <a:rPr lang="en-US" altLang="zh-CN" sz="2400" b="1" dirty="0" smtClean="0">
                    <a:solidFill>
                      <a:schemeClr val="tx1"/>
                    </a:solidFill>
                    <a:latin typeface="Times New Roman" pitchFamily="18" charset="0"/>
                    <a:cs typeface="Times New Roman" pitchFamily="18" charset="0"/>
                  </a:rPr>
                  <a:t>O</a:t>
                </a:r>
                <a:r>
                  <a:rPr lang="en-US" altLang="zh-CN" sz="2400" b="1" baseline="-25000" dirty="0" smtClean="0">
                    <a:solidFill>
                      <a:schemeClr val="tx1"/>
                    </a:solidFill>
                    <a:latin typeface="Times New Roman" pitchFamily="18" charset="0"/>
                    <a:cs typeface="Times New Roman" pitchFamily="18" charset="0"/>
                  </a:rPr>
                  <a:t>5</a:t>
                </a:r>
                <a:endParaRPr lang="zh-CN" altLang="en-US" sz="2400" b="1" dirty="0">
                  <a:solidFill>
                    <a:schemeClr val="tx1"/>
                  </a:solidFill>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9" y="1498142"/>
                <a:ext cx="10749511" cy="4723601"/>
              </a:xfrm>
              <a:prstGeom prst="rect">
                <a:avLst/>
              </a:prstGeom>
              <a:blipFill rotWithShape="1">
                <a:blip r:embed="rId3"/>
                <a:stretch>
                  <a:fillRect l="-851" r="-9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0014577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441705"/>
            <a:ext cx="10535023" cy="2308324"/>
          </a:xfrm>
          <a:prstGeom prst="rect">
            <a:avLst/>
          </a:prstGeom>
          <a:noFill/>
        </p:spPr>
        <p:txBody>
          <a:bodyPr wrap="square" rtlCol="0">
            <a:spAutoFit/>
          </a:bodyPr>
          <a:lstStyle/>
          <a:p>
            <a:pPr algn="just">
              <a:lnSpc>
                <a:spcPct val="150000"/>
              </a:lnSpc>
            </a:pP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实验用品</a:t>
            </a:r>
            <a:r>
              <a:rPr lang="en-US" altLang="zh-CN" sz="2400" b="1" dirty="0">
                <a:latin typeface="宋体" pitchFamily="2" charset="-122"/>
                <a:ea typeface="宋体" pitchFamily="2" charset="-122"/>
              </a:rPr>
              <a:t>】</a:t>
            </a:r>
          </a:p>
          <a:p>
            <a:pPr algn="just">
              <a:lnSpc>
                <a:spcPct val="150000"/>
              </a:lnSpc>
            </a:pPr>
            <a:r>
              <a:rPr lang="zh-CN" altLang="en-US" sz="2400" b="1" dirty="0">
                <a:latin typeface="宋体" pitchFamily="2" charset="-122"/>
                <a:ea typeface="宋体" pitchFamily="2" charset="-122"/>
              </a:rPr>
              <a:t>集气瓶、烧杯、橡胶塞、玻璃导管、胶皮管、弹簧夹、燃烧匙、火柴、红磷、白磷、水等。</a:t>
            </a:r>
          </a:p>
          <a:p>
            <a:pPr algn="just">
              <a:lnSpc>
                <a:spcPct val="150000"/>
              </a:lnSpc>
            </a:pP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实验装置</a:t>
            </a:r>
            <a:r>
              <a:rPr lang="en-US" altLang="zh-CN" sz="2400" b="1" dirty="0">
                <a:latin typeface="宋体" pitchFamily="2" charset="-122"/>
                <a:ea typeface="宋体" pitchFamily="2" charset="-122"/>
              </a:rPr>
              <a:t>】</a:t>
            </a:r>
          </a:p>
        </p:txBody>
      </p:sp>
      <p:pic>
        <p:nvPicPr>
          <p:cNvPr id="6" name="1119.eps" descr="id:2147501825;FounderCES"/>
          <p:cNvPicPr>
            <a:picLocks noChangeAspect="1"/>
          </p:cNvPicPr>
          <p:nvPr/>
        </p:nvPicPr>
        <p:blipFill>
          <a:blip r:embed="rId3"/>
          <a:stretch>
            <a:fillRect/>
          </a:stretch>
        </p:blipFill>
        <p:spPr>
          <a:xfrm>
            <a:off x="3784068" y="3646311"/>
            <a:ext cx="3449818" cy="2726266"/>
          </a:xfrm>
          <a:prstGeom prst="rect">
            <a:avLst/>
          </a:prstGeom>
        </p:spPr>
      </p:pic>
    </p:spTree>
    <p:extLst>
      <p:ext uri="{BB962C8B-B14F-4D97-AF65-F5344CB8AC3E}">
        <p14:creationId xmlns:p14="http://schemas.microsoft.com/office/powerpoint/2010/main" xmlns="" val="40159933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498150"/>
                <a:ext cx="10535023" cy="473277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实验现象</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红磷</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白磷</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燃烧产生大量</a:t>
                </a:r>
                <a:r>
                  <a:rPr lang="zh-CN" altLang="en-US" sz="2400" b="1" dirty="0" smtClean="0">
                    <a:latin typeface="Times New Roman" pitchFamily="18" charset="0"/>
                    <a:ea typeface="宋体" pitchFamily="2" charset="-122"/>
                    <a:cs typeface="Times New Roman" pitchFamily="18" charset="0"/>
                  </a:rPr>
                  <a:t>白烟，放出热量；冷却后，打开</a:t>
                </a:r>
                <a:r>
                  <a:rPr lang="zh-CN" altLang="en-US" sz="2400" b="1" dirty="0">
                    <a:latin typeface="Times New Roman" pitchFamily="18" charset="0"/>
                    <a:ea typeface="宋体" pitchFamily="2" charset="-122"/>
                    <a:cs typeface="Times New Roman" pitchFamily="18" charset="0"/>
                  </a:rPr>
                  <a:t>弹簧</a:t>
                </a:r>
                <a:r>
                  <a:rPr lang="zh-CN" altLang="en-US" sz="2400" b="1" dirty="0" smtClean="0">
                    <a:latin typeface="Times New Roman" pitchFamily="18" charset="0"/>
                    <a:ea typeface="宋体" pitchFamily="2" charset="-122"/>
                    <a:cs typeface="Times New Roman" pitchFamily="18" charset="0"/>
                  </a:rPr>
                  <a:t>夹，</a:t>
                </a:r>
                <a:r>
                  <a:rPr lang="zh-CN" altLang="en-US" sz="2400" b="1" dirty="0" smtClean="0">
                    <a:latin typeface="宋体" pitchFamily="2" charset="-122"/>
                    <a:ea typeface="宋体" pitchFamily="2" charset="-122"/>
                    <a:cs typeface="Times New Roman" pitchFamily="18" charset="0"/>
                  </a:rPr>
                  <a:t>烧杯</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或水槽</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中的水沿导管进入集气</a:t>
                </a:r>
                <a:r>
                  <a:rPr lang="zh-CN" altLang="en-US" sz="2400" b="1" dirty="0" smtClean="0">
                    <a:latin typeface="Times New Roman" pitchFamily="18" charset="0"/>
                    <a:ea typeface="宋体" pitchFamily="2" charset="-122"/>
                    <a:cs typeface="Times New Roman" pitchFamily="18" charset="0"/>
                  </a:rPr>
                  <a:t>瓶，进入</a:t>
                </a:r>
                <a:r>
                  <a:rPr lang="zh-CN" altLang="en-US" sz="2400" b="1" dirty="0">
                    <a:latin typeface="Times New Roman" pitchFamily="18" charset="0"/>
                    <a:ea typeface="宋体" pitchFamily="2" charset="-122"/>
                    <a:cs typeface="Times New Roman" pitchFamily="18" charset="0"/>
                  </a:rPr>
                  <a:t>集气瓶中的水的体积约占集气瓶中空气体积</a:t>
                </a:r>
                <a:r>
                  <a:rPr lang="zh-CN" altLang="en-US" sz="2400" b="1" dirty="0" smtClean="0">
                    <a:latin typeface="Times New Roman" pitchFamily="18" charset="0"/>
                    <a:ea typeface="宋体" pitchFamily="2" charset="-122"/>
                    <a:cs typeface="Times New Roman" pitchFamily="18" charset="0"/>
                  </a:rPr>
                  <a:t>的 </a:t>
                </a:r>
                <a14:m>
                  <m:oMath xmlns:m="http://schemas.openxmlformats.org/officeDocument/2006/math">
                    <m:f>
                      <m:fPr>
                        <m:ctrlPr>
                          <a:rPr lang="en-US" altLang="zh-CN" sz="2400" b="1" i="1" smtClean="0">
                            <a:latin typeface="Cambria Math"/>
                            <a:ea typeface="宋体" pitchFamily="2" charset="-122"/>
                            <a:cs typeface="Times New Roman" pitchFamily="18" charset="0"/>
                          </a:rPr>
                        </m:ctrlPr>
                      </m:fPr>
                      <m:num>
                        <m:r>
                          <a:rPr lang="en-US" altLang="zh-CN" sz="2400" b="1" i="1" smtClean="0">
                            <a:latin typeface="Cambria Math"/>
                            <a:ea typeface="宋体" pitchFamily="2" charset="-122"/>
                            <a:cs typeface="Times New Roman" pitchFamily="18" charset="0"/>
                          </a:rPr>
                          <m:t>𝟏</m:t>
                        </m:r>
                      </m:num>
                      <m:den>
                        <m:r>
                          <a:rPr lang="en-US" altLang="zh-CN" sz="2400" b="1" i="1" smtClean="0">
                            <a:latin typeface="Cambria Math"/>
                            <a:ea typeface="宋体" pitchFamily="2" charset="-122"/>
                            <a:cs typeface="Times New Roman" pitchFamily="18" charset="0"/>
                          </a:rPr>
                          <m:t>𝟓</m:t>
                        </m:r>
                      </m:den>
                    </m:f>
                  </m:oMath>
                </a14:m>
                <a:r>
                  <a:rPr lang="en-US" altLang="zh-CN" sz="2400" b="1" dirty="0" smtClean="0">
                    <a:latin typeface="Times New Roman" pitchFamily="18" charset="0"/>
                    <a:ea typeface="宋体" pitchFamily="2" charset="-122"/>
                    <a:cs typeface="Times New Roman" pitchFamily="18" charset="0"/>
                  </a:rPr>
                  <a:t/>
                </a:r>
                <a:r>
                  <a:rPr lang="en-US" altLang="zh-CN" sz="2400" b="1" dirty="0" smtClean="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a:t>
                </a: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U</a:t>
                </a:r>
                <a:r>
                  <a:rPr lang="zh-CN" altLang="en-US" sz="2400" b="1" dirty="0">
                    <a:latin typeface="Times New Roman" pitchFamily="18" charset="0"/>
                    <a:ea typeface="宋体" pitchFamily="2" charset="-122"/>
                    <a:cs typeface="Times New Roman" pitchFamily="18" charset="0"/>
                  </a:rPr>
                  <a:t>形管左侧液面上升约一个</a:t>
                </a:r>
                <a:r>
                  <a:rPr lang="zh-CN" altLang="en-US" sz="2400" b="1" dirty="0" smtClean="0">
                    <a:latin typeface="Times New Roman" pitchFamily="18" charset="0"/>
                    <a:ea typeface="宋体" pitchFamily="2" charset="-122"/>
                    <a:cs typeface="Times New Roman" pitchFamily="18" charset="0"/>
                  </a:rPr>
                  <a:t>刻度，右侧</a:t>
                </a:r>
                <a:r>
                  <a:rPr lang="zh-CN" altLang="en-US" sz="2400" b="1" dirty="0">
                    <a:latin typeface="Times New Roman" pitchFamily="18" charset="0"/>
                    <a:ea typeface="宋体" pitchFamily="2" charset="-122"/>
                    <a:cs typeface="Times New Roman" pitchFamily="18" charset="0"/>
                  </a:rPr>
                  <a:t>液面下降</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a:t>
                </a:r>
                <a:r>
                  <a:rPr lang="en-US" altLang="zh-CN" sz="2400" b="1" dirty="0">
                    <a:latin typeface="Times New Roman" pitchFamily="18" charset="0"/>
                    <a:ea typeface="宋体" pitchFamily="2" charset="-122"/>
                    <a:cs typeface="Times New Roman" pitchFamily="18" charset="0"/>
                  </a:rPr>
                  <a:t>D</a:t>
                </a:r>
                <a:r>
                  <a:rPr lang="en-US" altLang="zh-CN" sz="2400" b="1" dirty="0" smtClean="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；玻璃</a:t>
                </a:r>
                <a:r>
                  <a:rPr lang="zh-CN" altLang="en-US" sz="2400" b="1" dirty="0">
                    <a:latin typeface="Times New Roman" pitchFamily="18" charset="0"/>
                    <a:ea typeface="宋体" pitchFamily="2" charset="-122"/>
                    <a:cs typeface="Times New Roman" pitchFamily="18" charset="0"/>
                  </a:rPr>
                  <a:t>管内的活塞先右移后</a:t>
                </a:r>
                <a:r>
                  <a:rPr lang="zh-CN" altLang="en-US" sz="2400" b="1" dirty="0" smtClean="0">
                    <a:latin typeface="Times New Roman" pitchFamily="18" charset="0"/>
                    <a:ea typeface="宋体" pitchFamily="2" charset="-122"/>
                    <a:cs typeface="Times New Roman" pitchFamily="18" charset="0"/>
                  </a:rPr>
                  <a:t>左移，最后</a:t>
                </a:r>
                <a:r>
                  <a:rPr lang="zh-CN" altLang="en-US" sz="2400" b="1" dirty="0">
                    <a:latin typeface="Times New Roman" pitchFamily="18" charset="0"/>
                    <a:ea typeface="宋体" pitchFamily="2" charset="-122"/>
                    <a:cs typeface="Times New Roman" pitchFamily="18" charset="0"/>
                  </a:rPr>
                  <a:t>活塞停在</a:t>
                </a:r>
                <a:r>
                  <a:rPr lang="en-US" altLang="zh-CN" sz="2400" b="1"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处</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如图</a:t>
                </a:r>
                <a:r>
                  <a:rPr lang="en-US" altLang="zh-CN" sz="2400" b="1" dirty="0">
                    <a:latin typeface="Times New Roman" pitchFamily="18" charset="0"/>
                    <a:ea typeface="宋体" pitchFamily="2" charset="-122"/>
                    <a:cs typeface="Times New Roman" pitchFamily="18" charset="0"/>
                  </a:rPr>
                  <a:t>E</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实验结论</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）氧气</a:t>
                </a:r>
                <a:r>
                  <a:rPr lang="zh-CN" altLang="en-US" sz="2400" b="1" dirty="0">
                    <a:latin typeface="Times New Roman" pitchFamily="18" charset="0"/>
                    <a:ea typeface="宋体" pitchFamily="2" charset="-122"/>
                    <a:cs typeface="Times New Roman" pitchFamily="18" charset="0"/>
                  </a:rPr>
                  <a:t>约占空气体积的五分之一。</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）氮气</a:t>
                </a:r>
                <a:r>
                  <a:rPr lang="zh-CN" altLang="en-US" sz="2400" b="1" dirty="0">
                    <a:latin typeface="Times New Roman" pitchFamily="18" charset="0"/>
                    <a:ea typeface="宋体" pitchFamily="2" charset="-122"/>
                    <a:cs typeface="Times New Roman" pitchFamily="18" charset="0"/>
                  </a:rPr>
                  <a:t>不能燃烧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也不支持燃烧</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氮气不溶于水</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498150"/>
                <a:ext cx="10535023" cy="4732770"/>
              </a:xfrm>
              <a:prstGeom prst="rect">
                <a:avLst/>
              </a:prstGeom>
              <a:blipFill rotWithShape="1">
                <a:blip r:embed="rId3"/>
                <a:stretch>
                  <a:fillRect l="-868" r="-926" b="-154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5274887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802953"/>
                <a:ext cx="10625335" cy="3662669"/>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误差分析</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）造成进入集气瓶中的水少于瓶内空气体积的 </a:t>
                </a:r>
                <a14:m>
                  <m:oMath xmlns:m="http://schemas.openxmlformats.org/officeDocument/2006/math">
                    <m:f>
                      <m:fPr>
                        <m:ctrlPr>
                          <a:rPr lang="en-US" altLang="zh-CN" sz="2400" b="1" i="1">
                            <a:latin typeface="Cambria Math"/>
                            <a:ea typeface="宋体" pitchFamily="2" charset="-122"/>
                            <a:cs typeface="Times New Roman" pitchFamily="18" charset="0"/>
                          </a:rPr>
                        </m:ctrlPr>
                      </m:fPr>
                      <m:num>
                        <m:r>
                          <a:rPr lang="en-US" altLang="zh-CN" sz="2400" b="1" i="1">
                            <a:latin typeface="Cambria Math"/>
                            <a:ea typeface="宋体" pitchFamily="2" charset="-122"/>
                            <a:cs typeface="Times New Roman" pitchFamily="18" charset="0"/>
                          </a:rPr>
                          <m:t>𝟏</m:t>
                        </m:r>
                      </m:num>
                      <m:den>
                        <m:r>
                          <a:rPr lang="en-US" altLang="zh-CN" sz="2400" b="1" i="1">
                            <a:latin typeface="Cambria Math"/>
                            <a:ea typeface="宋体" pitchFamily="2" charset="-122"/>
                            <a:cs typeface="Times New Roman" pitchFamily="18" charset="0"/>
                          </a:rPr>
                          <m:t>𝟓</m:t>
                        </m:r>
                        <m:r>
                          <a:rPr lang="en-US" altLang="zh-CN" sz="2400" b="1" i="1" smtClean="0">
                            <a:latin typeface="Cambria Math"/>
                            <a:ea typeface="宋体" pitchFamily="2" charset="-122"/>
                            <a:cs typeface="Times New Roman" pitchFamily="18" charset="0"/>
                          </a:rPr>
                          <m:t> </m:t>
                        </m:r>
                      </m:den>
                    </m:f>
                  </m:oMath>
                </a14:m>
                <a:r>
                  <a:rPr lang="zh-CN" altLang="en-US" sz="2400" b="1" dirty="0" smtClean="0">
                    <a:latin typeface="Times New Roman" pitchFamily="18" charset="0"/>
                    <a:ea typeface="宋体" pitchFamily="2" charset="-122"/>
                    <a:cs typeface="Times New Roman" pitchFamily="18" charset="0"/>
                  </a:rPr>
                  <a:t>，使得实验结果偏小的原因有：氧气没有消耗完，如红磷量不足；装置漏气，实验过程中外界空气会进入集气瓶中，补充红磷燃烧所消耗的氧气；没有等集气瓶冷却到室温就打开弹簧夹，此时瓶内压强较大，进入的水偏少；实验前导管内没有充满水，导管中含有少量空气，会使进入瓶中的水的体积偏小。</a:t>
                </a:r>
                <a:endParaRPr lang="en-US" altLang="zh-CN" sz="2400" b="1" dirty="0" smtClean="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802953"/>
                <a:ext cx="10625335" cy="3662669"/>
              </a:xfrm>
              <a:prstGeom prst="rect">
                <a:avLst/>
              </a:prstGeom>
              <a:blipFill rotWithShape="1">
                <a:blip r:embed="rId3"/>
                <a:stretch>
                  <a:fillRect l="-861" r="-918" b="-49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44997111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19998" y="1622329"/>
                <a:ext cx="10625335" cy="4216667"/>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）造成</a:t>
                </a:r>
                <a:r>
                  <a:rPr lang="zh-CN" altLang="en-US" sz="2400" b="1" dirty="0">
                    <a:latin typeface="Times New Roman" pitchFamily="18" charset="0"/>
                    <a:ea typeface="宋体" pitchFamily="2" charset="-122"/>
                    <a:cs typeface="Times New Roman" pitchFamily="18" charset="0"/>
                  </a:rPr>
                  <a:t>进入集气瓶中的水大于瓶内空气体积的</a:t>
                </a:r>
                <a:r>
                  <a:rPr lang="zh-CN" altLang="en-US" sz="2400" b="1" dirty="0" smtClean="0">
                    <a:latin typeface="Times New Roman" pitchFamily="18" charset="0"/>
                    <a:ea typeface="宋体" pitchFamily="2" charset="-122"/>
                    <a:cs typeface="Times New Roman" pitchFamily="18" charset="0"/>
                  </a:rPr>
                  <a:t/>
                </a:r>
                <a14:m>
                  <m:oMath xmlns:m="http://schemas.openxmlformats.org/officeDocument/2006/math">
                    <m:f>
                      <m:fPr>
                        <m:ctrlPr>
                          <a:rPr lang="en-US" altLang="zh-CN" sz="2400" b="1" i="1">
                            <a:latin typeface="Cambria Math"/>
                            <a:ea typeface="宋体" pitchFamily="2" charset="-122"/>
                            <a:cs typeface="Times New Roman" pitchFamily="18" charset="0"/>
                          </a:rPr>
                        </m:ctrlPr>
                      </m:fPr>
                      <m:num>
                        <m:r>
                          <a:rPr lang="en-US" altLang="zh-CN" sz="2400" b="1" i="1">
                            <a:latin typeface="Cambria Math"/>
                            <a:ea typeface="宋体" pitchFamily="2" charset="-122"/>
                            <a:cs typeface="Times New Roman" pitchFamily="18" charset="0"/>
                          </a:rPr>
                          <m:t>𝟏</m:t>
                        </m:r>
                      </m:num>
                      <m:den>
                        <m:r>
                          <a:rPr lang="en-US" altLang="zh-CN" sz="2400" b="1" i="1">
                            <a:latin typeface="Cambria Math"/>
                            <a:ea typeface="宋体" pitchFamily="2" charset="-122"/>
                            <a:cs typeface="Times New Roman" pitchFamily="18" charset="0"/>
                          </a:rPr>
                          <m:t>𝟓</m:t>
                        </m:r>
                      </m:den>
                    </m:f>
                  </m:oMath>
                </a14:m>
                <a:r>
                  <a:rPr lang="en-US" altLang="zh-CN" sz="2400" b="1" dirty="0" smtClean="0">
                    <a:latin typeface="Times New Roman" pitchFamily="18" charset="0"/>
                    <a:ea typeface="宋体" pitchFamily="2" charset="-122"/>
                    <a:cs typeface="Times New Roman" pitchFamily="18" charset="0"/>
                  </a:rPr>
                  <a:t/>
                </a:r>
                <a:r>
                  <a:rPr lang="zh-CN" altLang="en-US" sz="2400" b="1" dirty="0" smtClean="0">
                    <a:latin typeface="Times New Roman" pitchFamily="18" charset="0"/>
                    <a:ea typeface="宋体" pitchFamily="2" charset="-122"/>
                    <a:cs typeface="Times New Roman" pitchFamily="18" charset="0"/>
                  </a:rPr>
                  <a:t>，使得</a:t>
                </a:r>
                <a:r>
                  <a:rPr lang="zh-CN" altLang="en-US" sz="2400" b="1" dirty="0">
                    <a:latin typeface="Times New Roman" pitchFamily="18" charset="0"/>
                    <a:ea typeface="宋体" pitchFamily="2" charset="-122"/>
                    <a:cs typeface="Times New Roman" pitchFamily="18" charset="0"/>
                  </a:rPr>
                  <a:t>实验结果偏大的原因</a:t>
                </a:r>
                <a:r>
                  <a:rPr lang="zh-CN" altLang="en-US" sz="2400" b="1" dirty="0" smtClean="0">
                    <a:latin typeface="Times New Roman" pitchFamily="18" charset="0"/>
                    <a:ea typeface="宋体" pitchFamily="2" charset="-122"/>
                    <a:cs typeface="Times New Roman" pitchFamily="18" charset="0"/>
                  </a:rPr>
                  <a:t>有：将</a:t>
                </a:r>
                <a:r>
                  <a:rPr lang="zh-CN" altLang="en-US" sz="2400" b="1" dirty="0">
                    <a:latin typeface="Times New Roman" pitchFamily="18" charset="0"/>
                    <a:ea typeface="宋体" pitchFamily="2" charset="-122"/>
                    <a:cs typeface="Times New Roman" pitchFamily="18" charset="0"/>
                  </a:rPr>
                  <a:t>燃着的红磷伸入集气瓶</a:t>
                </a:r>
                <a:r>
                  <a:rPr lang="zh-CN" altLang="en-US" sz="2400" b="1" dirty="0" smtClean="0">
                    <a:latin typeface="Times New Roman" pitchFamily="18" charset="0"/>
                    <a:ea typeface="宋体" pitchFamily="2" charset="-122"/>
                    <a:cs typeface="Times New Roman" pitchFamily="18" charset="0"/>
                  </a:rPr>
                  <a:t>后，没有</a:t>
                </a:r>
                <a:r>
                  <a:rPr lang="zh-CN" altLang="en-US" sz="2400" b="1" dirty="0">
                    <a:latin typeface="Times New Roman" pitchFamily="18" charset="0"/>
                    <a:ea typeface="宋体" pitchFamily="2" charset="-122"/>
                    <a:cs typeface="Times New Roman" pitchFamily="18" charset="0"/>
                  </a:rPr>
                  <a:t>及时塞紧橡胶</a:t>
                </a:r>
                <a:r>
                  <a:rPr lang="zh-CN" altLang="en-US" sz="2400" b="1" dirty="0" smtClean="0">
                    <a:latin typeface="Times New Roman" pitchFamily="18" charset="0"/>
                    <a:ea typeface="宋体" pitchFamily="2" charset="-122"/>
                    <a:cs typeface="Times New Roman" pitchFamily="18" charset="0"/>
                  </a:rPr>
                  <a:t>塞，由于</a:t>
                </a:r>
                <a:r>
                  <a:rPr lang="zh-CN" altLang="en-US" sz="2400" b="1" dirty="0">
                    <a:latin typeface="Times New Roman" pitchFamily="18" charset="0"/>
                    <a:ea typeface="宋体" pitchFamily="2" charset="-122"/>
                    <a:cs typeface="Times New Roman" pitchFamily="18" charset="0"/>
                  </a:rPr>
                  <a:t>红磷燃烧放出</a:t>
                </a:r>
                <a:r>
                  <a:rPr lang="zh-CN" altLang="en-US" sz="2400" b="1" dirty="0" smtClean="0">
                    <a:latin typeface="Times New Roman" pitchFamily="18" charset="0"/>
                    <a:ea typeface="宋体" pitchFamily="2" charset="-122"/>
                    <a:cs typeface="Times New Roman" pitchFamily="18" charset="0"/>
                  </a:rPr>
                  <a:t>热量，气体</a:t>
                </a:r>
                <a:r>
                  <a:rPr lang="zh-CN" altLang="en-US" sz="2400" b="1" dirty="0">
                    <a:latin typeface="Times New Roman" pitchFamily="18" charset="0"/>
                    <a:ea typeface="宋体" pitchFamily="2" charset="-122"/>
                    <a:cs typeface="Times New Roman" pitchFamily="18" charset="0"/>
                  </a:rPr>
                  <a:t>受热</a:t>
                </a:r>
                <a:r>
                  <a:rPr lang="zh-CN" altLang="en-US" sz="2400" b="1" dirty="0" smtClean="0">
                    <a:latin typeface="Times New Roman" pitchFamily="18" charset="0"/>
                    <a:ea typeface="宋体" pitchFamily="2" charset="-122"/>
                    <a:cs typeface="Times New Roman" pitchFamily="18" charset="0"/>
                  </a:rPr>
                  <a:t>膨胀，使得</a:t>
                </a:r>
                <a:r>
                  <a:rPr lang="zh-CN" altLang="en-US" sz="2400" b="1" dirty="0">
                    <a:latin typeface="Times New Roman" pitchFamily="18" charset="0"/>
                    <a:ea typeface="宋体" pitchFamily="2" charset="-122"/>
                    <a:cs typeface="Times New Roman" pitchFamily="18" charset="0"/>
                  </a:rPr>
                  <a:t>部分空气被挤出集气</a:t>
                </a:r>
                <a:r>
                  <a:rPr lang="zh-CN" altLang="en-US" sz="2400" b="1" dirty="0" smtClean="0">
                    <a:latin typeface="Times New Roman" pitchFamily="18" charset="0"/>
                    <a:ea typeface="宋体" pitchFamily="2" charset="-122"/>
                    <a:cs typeface="Times New Roman" pitchFamily="18" charset="0"/>
                  </a:rPr>
                  <a:t>瓶；没有</a:t>
                </a:r>
                <a:r>
                  <a:rPr lang="zh-CN" altLang="en-US" sz="2400" b="1" dirty="0">
                    <a:latin typeface="Times New Roman" pitchFamily="18" charset="0"/>
                    <a:ea typeface="宋体" pitchFamily="2" charset="-122"/>
                    <a:cs typeface="Times New Roman" pitchFamily="18" charset="0"/>
                  </a:rPr>
                  <a:t>夹紧弹簧</a:t>
                </a:r>
                <a:r>
                  <a:rPr lang="zh-CN" altLang="en-US" sz="2400" b="1" dirty="0" smtClean="0">
                    <a:latin typeface="Times New Roman" pitchFamily="18" charset="0"/>
                    <a:ea typeface="宋体" pitchFamily="2" charset="-122"/>
                    <a:cs typeface="Times New Roman" pitchFamily="18" charset="0"/>
                  </a:rPr>
                  <a:t>夹，红磷</a:t>
                </a:r>
                <a:r>
                  <a:rPr lang="zh-CN" altLang="en-US" sz="2400" b="1" dirty="0">
                    <a:latin typeface="Times New Roman" pitchFamily="18" charset="0"/>
                    <a:ea typeface="宋体" pitchFamily="2" charset="-122"/>
                    <a:cs typeface="Times New Roman" pitchFamily="18" charset="0"/>
                  </a:rPr>
                  <a:t>燃烧时有部分受热膨胀的气体从导管逸出。</a:t>
                </a:r>
              </a:p>
              <a:p>
                <a:pPr algn="just">
                  <a:lnSpc>
                    <a:spcPct val="150000"/>
                  </a:lnSpc>
                </a:pP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药品选择的注意事项</a:t>
                </a:r>
                <a:r>
                  <a:rPr lang="en-US" altLang="zh-CN" sz="2400" b="1" dirty="0">
                    <a:latin typeface="Times New Roman" pitchFamily="18" charset="0"/>
                    <a:ea typeface="宋体" pitchFamily="2"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可燃物必须能在空气中</a:t>
                </a:r>
                <a:r>
                  <a:rPr lang="zh-CN" altLang="en-US" sz="2400" b="1" dirty="0" smtClean="0">
                    <a:latin typeface="Times New Roman" pitchFamily="18" charset="0"/>
                    <a:ea typeface="宋体" pitchFamily="2" charset="-122"/>
                    <a:cs typeface="Times New Roman" pitchFamily="18" charset="0"/>
                  </a:rPr>
                  <a:t>燃烧，因此</a:t>
                </a:r>
                <a:r>
                  <a:rPr lang="zh-CN" altLang="en-US" sz="2400" b="1" dirty="0">
                    <a:latin typeface="Times New Roman" pitchFamily="18" charset="0"/>
                    <a:ea typeface="宋体" pitchFamily="2" charset="-122"/>
                    <a:cs typeface="Times New Roman" pitchFamily="18" charset="0"/>
                  </a:rPr>
                  <a:t>不能用</a:t>
                </a:r>
                <a:r>
                  <a:rPr lang="zh-CN" altLang="en-US" sz="2400" b="1" dirty="0" smtClean="0">
                    <a:latin typeface="Times New Roman" pitchFamily="18" charset="0"/>
                    <a:ea typeface="宋体" pitchFamily="2" charset="-122"/>
                    <a:cs typeface="Times New Roman" pitchFamily="18" charset="0"/>
                  </a:rPr>
                  <a:t>铁丝；燃烧</a:t>
                </a:r>
                <a:r>
                  <a:rPr lang="zh-CN" altLang="en-US" sz="2400" b="1" dirty="0">
                    <a:latin typeface="Times New Roman" pitchFamily="18" charset="0"/>
                    <a:ea typeface="宋体" pitchFamily="2" charset="-122"/>
                    <a:cs typeface="Times New Roman" pitchFamily="18" charset="0"/>
                  </a:rPr>
                  <a:t>时只能消耗</a:t>
                </a:r>
                <a:r>
                  <a:rPr lang="zh-CN" altLang="en-US" sz="2400" b="1" dirty="0" smtClean="0">
                    <a:latin typeface="Times New Roman" pitchFamily="18" charset="0"/>
                    <a:ea typeface="宋体" pitchFamily="2" charset="-122"/>
                    <a:cs typeface="Times New Roman" pitchFamily="18" charset="0"/>
                  </a:rPr>
                  <a:t>氧气，不能</a:t>
                </a:r>
                <a:r>
                  <a:rPr lang="zh-CN" altLang="en-US" sz="2400" b="1" dirty="0">
                    <a:latin typeface="Times New Roman" pitchFamily="18" charset="0"/>
                    <a:ea typeface="宋体" pitchFamily="2" charset="-122"/>
                    <a:cs typeface="Times New Roman" pitchFamily="18" charset="0"/>
                  </a:rPr>
                  <a:t>与空气中的其他成分</a:t>
                </a:r>
                <a:r>
                  <a:rPr lang="zh-CN" altLang="en-US" sz="2400" b="1" dirty="0" smtClean="0">
                    <a:latin typeface="Times New Roman" pitchFamily="18" charset="0"/>
                    <a:ea typeface="宋体" pitchFamily="2" charset="-122"/>
                    <a:cs typeface="Times New Roman" pitchFamily="18" charset="0"/>
                  </a:rPr>
                  <a:t>反应；燃烧</a:t>
                </a:r>
                <a:r>
                  <a:rPr lang="zh-CN" altLang="en-US" sz="2400" b="1" dirty="0">
                    <a:latin typeface="Times New Roman" pitchFamily="18" charset="0"/>
                    <a:ea typeface="宋体" pitchFamily="2" charset="-122"/>
                    <a:cs typeface="Times New Roman" pitchFamily="18" charset="0"/>
                  </a:rPr>
                  <a:t>产物不能有气体</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19998" y="1622329"/>
                <a:ext cx="10625335" cy="4216667"/>
              </a:xfrm>
              <a:prstGeom prst="rect">
                <a:avLst/>
              </a:prstGeom>
              <a:blipFill rotWithShape="1">
                <a:blip r:embed="rId3"/>
                <a:stretch>
                  <a:fillRect l="-861" r="-918" b="-2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82278468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600021"/>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氧气</a:t>
              </a:r>
              <a:r>
                <a:rPr lang="zh-CN" altLang="en-US" sz="2400" b="1" dirty="0">
                  <a:latin typeface="黑体" panose="02010609060101010101" pitchFamily="49" charset="-122"/>
                  <a:ea typeface="黑体" panose="02010609060101010101" pitchFamily="49" charset="-122"/>
                  <a:sym typeface="宋体" panose="02010600030101010101" pitchFamily="2" charset="-122"/>
                </a:rPr>
                <a:t>的实验室制取</a:t>
              </a: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实验二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19999" y="2623590"/>
            <a:ext cx="10647911" cy="105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4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smtClean="0">
                <a:latin typeface="Times New Roman" pitchFamily="18" charset="0"/>
                <a:ea typeface="宋体" pitchFamily="2" charset="-122"/>
                <a:cs typeface="Times New Roman" pitchFamily="18" charset="0"/>
              </a:rPr>
              <a:t>石家庄桥西区模拟）如图是实验室制取气体的常用装置。请根据要求回答问题。</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30" name="XD+14.eps" descr="id:2147501840;FounderCES"/>
          <p:cNvPicPr>
            <a:picLocks noChangeAspect="1"/>
          </p:cNvPicPr>
          <p:nvPr/>
        </p:nvPicPr>
        <p:blipFill>
          <a:blip r:embed="rId6"/>
          <a:stretch>
            <a:fillRect/>
          </a:stretch>
        </p:blipFill>
        <p:spPr>
          <a:xfrm>
            <a:off x="3784852" y="3580420"/>
            <a:ext cx="3967540" cy="2970936"/>
          </a:xfrm>
          <a:prstGeom prst="rect">
            <a:avLst/>
          </a:prstGeom>
        </p:spPr>
      </p:pic>
    </p:spTree>
    <p:extLst>
      <p:ext uri="{BB962C8B-B14F-4D97-AF65-F5344CB8AC3E}">
        <p14:creationId xmlns:p14="http://schemas.microsoft.com/office/powerpoint/2010/main" xmlns="" val="105734604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99"/>
          <p:cNvSpPr txBox="1">
            <a:spLocks noChangeArrowheads="1"/>
          </p:cNvSpPr>
          <p:nvPr/>
        </p:nvSpPr>
        <p:spPr bwMode="auto">
          <a:xfrm>
            <a:off x="451556" y="1282722"/>
            <a:ext cx="11232444" cy="5452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38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1</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写出</a:t>
            </a:r>
            <a:r>
              <a:rPr lang="zh-CN" altLang="zh-CN" sz="2400" b="1" dirty="0">
                <a:latin typeface="Times New Roman" pitchFamily="18" charset="0"/>
                <a:ea typeface="宋体" pitchFamily="2" charset="-122"/>
              </a:rPr>
              <a:t>仪器</a:t>
            </a:r>
            <a:r>
              <a:rPr lang="zh-CN" altLang="zh-CN" sz="2400" b="1" dirty="0" smtClean="0">
                <a:latin typeface="Times New Roman" pitchFamily="18" charset="0"/>
                <a:ea typeface="宋体" pitchFamily="2" charset="-122"/>
              </a:rPr>
              <a:t>名称</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X</a:t>
            </a:r>
            <a:r>
              <a:rPr lang="zh-CN" altLang="zh-CN"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en-US" altLang="zh-CN" sz="2400" b="1" dirty="0">
                <a:latin typeface="Times New Roman" pitchFamily="18" charset="0"/>
                <a:ea typeface="宋体" pitchFamily="2" charset="-122"/>
              </a:rPr>
              <a:t>Y</a:t>
            </a:r>
            <a:r>
              <a:rPr lang="zh-CN" altLang="zh-CN" sz="2400" b="1" u="sng" dirty="0">
                <a:latin typeface="Times New Roman" pitchFamily="18" charset="0"/>
                <a:ea typeface="宋体" pitchFamily="2" charset="-122"/>
              </a:rPr>
              <a:t>　　　　　　</a:t>
            </a:r>
            <a:r>
              <a:rPr lang="zh-CN" altLang="zh-CN" sz="2400" b="1" dirty="0">
                <a:latin typeface="Times New Roman" pitchFamily="18" charset="0"/>
                <a:ea typeface="宋体" pitchFamily="2" charset="-122"/>
              </a:rPr>
              <a:t>。</a:t>
            </a:r>
            <a:r>
              <a:rPr lang="en-US" altLang="zh-CN" sz="2400" b="1" dirty="0">
                <a:latin typeface="Times New Roman" pitchFamily="18" charset="0"/>
                <a:ea typeface="宋体" pitchFamily="2" charset="-122"/>
              </a:rPr>
              <a:t> </a:t>
            </a:r>
            <a:endParaRPr lang="zh-CN" altLang="zh-CN" sz="2400" b="1" dirty="0">
              <a:latin typeface="Times New Roman" pitchFamily="18" charset="0"/>
              <a:ea typeface="宋体" pitchFamily="2" charset="-122"/>
            </a:endParaRPr>
          </a:p>
          <a:p>
            <a:pPr algn="just">
              <a:lnSpc>
                <a:spcPts val="38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利用</a:t>
            </a:r>
            <a:r>
              <a:rPr lang="zh-CN" altLang="zh-CN" sz="2400" b="1" dirty="0">
                <a:latin typeface="Times New Roman" pitchFamily="18" charset="0"/>
                <a:ea typeface="宋体" pitchFamily="2" charset="-122"/>
              </a:rPr>
              <a:t>高锰酸钾制取氧气</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选用的发生装置是</a:t>
            </a:r>
            <a:r>
              <a:rPr lang="zh-CN" altLang="zh-CN" sz="2400" b="1" u="sng" dirty="0">
                <a:latin typeface="Times New Roman" pitchFamily="18" charset="0"/>
                <a:ea typeface="宋体" pitchFamily="2" charset="-122"/>
              </a:rPr>
              <a:t>　　</a:t>
            </a:r>
            <a:r>
              <a:rPr lang="zh-CN" altLang="zh-CN" sz="2400" b="1" u="sng" dirty="0" smtClean="0">
                <a:latin typeface="Times New Roman" pitchFamily="18" charset="0"/>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填字母代号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下同</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做实验时该装置应稍加改进的地方是</a:t>
            </a:r>
            <a:r>
              <a:rPr lang="zh-CN"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该反应的化学方程式为</a:t>
            </a:r>
            <a:r>
              <a:rPr lang="zh-CN"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zh-CN" altLang="zh-CN" sz="2400" b="1" dirty="0">
                <a:latin typeface="Times New Roman" pitchFamily="18" charset="0"/>
                <a:ea typeface="宋体" pitchFamily="2" charset="-122"/>
              </a:rPr>
              <a:t>。</a:t>
            </a:r>
            <a:r>
              <a:rPr lang="en-US" altLang="zh-CN" sz="2400" b="1" dirty="0">
                <a:latin typeface="Times New Roman" pitchFamily="18" charset="0"/>
                <a:ea typeface="宋体" pitchFamily="2" charset="-122"/>
              </a:rPr>
              <a:t> </a:t>
            </a:r>
            <a:endParaRPr lang="zh-CN" altLang="zh-CN" sz="2400" b="1" dirty="0">
              <a:latin typeface="Times New Roman" pitchFamily="18" charset="0"/>
              <a:ea typeface="宋体" pitchFamily="2" charset="-122"/>
            </a:endParaRPr>
          </a:p>
          <a:p>
            <a:pPr algn="just">
              <a:lnSpc>
                <a:spcPts val="38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利用</a:t>
            </a:r>
            <a:r>
              <a:rPr lang="zh-CN" altLang="zh-CN" sz="2400" b="1" dirty="0">
                <a:latin typeface="Times New Roman" pitchFamily="18" charset="0"/>
                <a:ea typeface="宋体" pitchFamily="2" charset="-122"/>
              </a:rPr>
              <a:t>过氧化氢溶液和二氧化锰制取氧气时</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可选用的发生装置有</a:t>
            </a:r>
            <a:r>
              <a:rPr lang="zh-CN"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其中</a:t>
            </a:r>
            <a:r>
              <a:rPr lang="zh-CN" altLang="zh-CN" sz="2400" b="1" dirty="0" smtClean="0">
                <a:latin typeface="Times New Roman" pitchFamily="18" charset="0"/>
                <a:ea typeface="宋体" pitchFamily="2" charset="-122"/>
              </a:rPr>
              <a:t>装置</a:t>
            </a:r>
            <a:r>
              <a:rPr lang="en-US" altLang="zh-CN" sz="2400" b="1"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u="sng" dirty="0">
                <a:latin typeface="Times New Roman" pitchFamily="18" charset="0"/>
                <a:ea typeface="宋体" pitchFamily="2" charset="-122"/>
              </a:rPr>
              <a:t>　</a:t>
            </a:r>
            <a:r>
              <a:rPr lang="zh-CN" altLang="zh-CN" sz="2400" b="1" dirty="0" smtClean="0">
                <a:latin typeface="Times New Roman" pitchFamily="18" charset="0"/>
                <a:ea typeface="宋体" pitchFamily="2" charset="-122"/>
              </a:rPr>
              <a:t>能</a:t>
            </a:r>
            <a:r>
              <a:rPr lang="zh-CN" altLang="zh-CN" sz="2400" b="1" dirty="0">
                <a:latin typeface="Times New Roman" pitchFamily="18" charset="0"/>
                <a:ea typeface="宋体" pitchFamily="2" charset="-122"/>
              </a:rPr>
              <a:t>控制反应的速率。利用</a:t>
            </a:r>
            <a:r>
              <a:rPr lang="en-US" altLang="zh-CN" sz="2400" b="1" dirty="0">
                <a:latin typeface="Times New Roman" pitchFamily="18" charset="0"/>
                <a:ea typeface="宋体" pitchFamily="2" charset="-122"/>
              </a:rPr>
              <a:t>E</a:t>
            </a:r>
            <a:r>
              <a:rPr lang="zh-CN" altLang="zh-CN" sz="2400" b="1" dirty="0">
                <a:latin typeface="Times New Roman" pitchFamily="18" charset="0"/>
                <a:ea typeface="宋体" pitchFamily="2" charset="-122"/>
              </a:rPr>
              <a:t>装置收集氧气时</a:t>
            </a:r>
            <a:r>
              <a:rPr lang="en-US" altLang="zh-CN" sz="2400" b="1" dirty="0">
                <a:latin typeface="Times New Roman" pitchFamily="18" charset="0"/>
                <a:ea typeface="宋体" pitchFamily="2" charset="-122"/>
              </a:rPr>
              <a:t>,</a:t>
            </a:r>
            <a:r>
              <a:rPr lang="zh-CN" altLang="zh-CN" sz="2400" b="1" dirty="0">
                <a:latin typeface="Times New Roman" pitchFamily="18" charset="0"/>
                <a:ea typeface="宋体" pitchFamily="2" charset="-122"/>
              </a:rPr>
              <a:t>说明氧气已收集满的现象是</a:t>
            </a:r>
            <a:r>
              <a:rPr lang="zh-CN" altLang="zh-CN" sz="2400" b="1" u="sng" dirty="0">
                <a:latin typeface="Times New Roman" pitchFamily="18" charset="0"/>
                <a:ea typeface="宋体" pitchFamily="2" charset="-122"/>
              </a:rPr>
              <a:t>　　　　　　</a:t>
            </a:r>
            <a:r>
              <a:rPr lang="en-US" altLang="zh-CN" sz="2400" b="1" u="sng" dirty="0">
                <a:latin typeface="Times New Roman" pitchFamily="18" charset="0"/>
                <a:ea typeface="宋体" pitchFamily="2" charset="-122"/>
              </a:rPr>
              <a:t> </a:t>
            </a:r>
            <a:r>
              <a:rPr lang="en-US" altLang="zh-CN" sz="2400" b="1" u="sng" dirty="0" smtClean="0">
                <a:latin typeface="Times New Roman" pitchFamily="18" charset="0"/>
                <a:ea typeface="宋体" pitchFamily="2" charset="-122"/>
              </a:rPr>
              <a:t>           </a:t>
            </a:r>
            <a:r>
              <a:rPr lang="zh-CN" altLang="zh-CN" sz="2400" b="1" dirty="0" smtClean="0">
                <a:latin typeface="Times New Roman" pitchFamily="18" charset="0"/>
                <a:ea typeface="宋体" pitchFamily="2" charset="-122"/>
              </a:rPr>
              <a:t>。</a:t>
            </a:r>
            <a:r>
              <a:rPr lang="zh-CN" altLang="zh-CN" sz="2400" b="1" dirty="0">
                <a:latin typeface="Times New Roman" pitchFamily="18" charset="0"/>
                <a:ea typeface="宋体" pitchFamily="2" charset="-122"/>
              </a:rPr>
              <a:t>该反应的化学方程式为</a:t>
            </a:r>
            <a:r>
              <a:rPr lang="zh-CN" altLang="zh-CN" sz="2400" b="1" u="sng" dirty="0">
                <a:latin typeface="Times New Roman" pitchFamily="18" charset="0"/>
                <a:ea typeface="宋体" pitchFamily="2" charset="-122"/>
              </a:rPr>
              <a:t>　　　　　　　　　　　　　　　</a:t>
            </a:r>
            <a:r>
              <a:rPr lang="zh-CN" altLang="zh-CN" sz="2400" b="1" dirty="0">
                <a:latin typeface="Times New Roman" pitchFamily="18" charset="0"/>
                <a:ea typeface="宋体" pitchFamily="2" charset="-122"/>
              </a:rPr>
              <a:t>。</a:t>
            </a:r>
            <a:r>
              <a:rPr lang="en-US" altLang="zh-CN" sz="2400" b="1" dirty="0">
                <a:latin typeface="Times New Roman" pitchFamily="18" charset="0"/>
                <a:ea typeface="宋体" pitchFamily="2" charset="-122"/>
              </a:rPr>
              <a:t> </a:t>
            </a:r>
            <a:endParaRPr lang="zh-CN" altLang="zh-CN" sz="2400" b="1" dirty="0">
              <a:latin typeface="Times New Roman" pitchFamily="18" charset="0"/>
              <a:ea typeface="宋体" pitchFamily="2" charset="-122"/>
            </a:endParaRPr>
          </a:p>
          <a:p>
            <a:pPr algn="just">
              <a:lnSpc>
                <a:spcPts val="3800"/>
              </a:lnSpc>
            </a:pP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4</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若用</a:t>
            </a:r>
            <a:r>
              <a:rPr lang="en-US" altLang="zh-CN" sz="2400" b="1" dirty="0" smtClean="0">
                <a:latin typeface="Times New Roman" pitchFamily="18" charset="0"/>
                <a:ea typeface="宋体" pitchFamily="2" charset="-122"/>
              </a:rPr>
              <a:t> F </a:t>
            </a:r>
            <a:r>
              <a:rPr lang="zh-CN" altLang="zh-CN" sz="2400" b="1" dirty="0" smtClean="0">
                <a:latin typeface="Times New Roman" pitchFamily="18" charset="0"/>
                <a:ea typeface="宋体" pitchFamily="2" charset="-122"/>
              </a:rPr>
              <a:t>装置</a:t>
            </a:r>
            <a:r>
              <a:rPr lang="zh-CN" altLang="zh-CN" sz="2400" b="1" dirty="0">
                <a:latin typeface="Times New Roman" pitchFamily="18" charset="0"/>
                <a:ea typeface="宋体" pitchFamily="2" charset="-122"/>
              </a:rPr>
              <a:t>收集</a:t>
            </a:r>
            <a:r>
              <a:rPr lang="en-US" altLang="zh-CN" sz="2400" b="1" dirty="0" smtClean="0">
                <a:latin typeface="Times New Roman" pitchFamily="18" charset="0"/>
                <a:ea typeface="宋体" pitchFamily="2" charset="-122"/>
              </a:rPr>
              <a:t>H</a:t>
            </a:r>
            <a:r>
              <a:rPr lang="en-US" altLang="zh-CN" sz="2400" b="1" baseline="-25000"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H</a:t>
            </a:r>
            <a:r>
              <a:rPr lang="en-US" altLang="zh-CN" sz="2400" b="1" baseline="-25000" dirty="0" smtClean="0">
                <a:latin typeface="Times New Roman" pitchFamily="18" charset="0"/>
                <a:ea typeface="宋体" pitchFamily="2" charset="-122"/>
              </a:rPr>
              <a:t>2</a:t>
            </a:r>
            <a:r>
              <a:rPr lang="zh-CN" altLang="zh-CN" sz="2400" b="1" dirty="0">
                <a:latin typeface="Times New Roman" pitchFamily="18" charset="0"/>
                <a:ea typeface="宋体" pitchFamily="2" charset="-122"/>
              </a:rPr>
              <a:t>应从</a:t>
            </a:r>
            <a:r>
              <a:rPr lang="zh-CN" altLang="zh-CN"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填“</a:t>
            </a:r>
            <a:r>
              <a:rPr lang="en-US" altLang="zh-CN" sz="2400" b="1" dirty="0">
                <a:latin typeface="Times New Roman" pitchFamily="18" charset="0"/>
                <a:ea typeface="宋体" pitchFamily="2" charset="-122"/>
              </a:rPr>
              <a:t>a</a:t>
            </a:r>
            <a:r>
              <a:rPr lang="zh-CN" altLang="zh-CN" sz="2400" b="1" dirty="0">
                <a:latin typeface="Times New Roman" pitchFamily="18" charset="0"/>
                <a:ea typeface="宋体" pitchFamily="2" charset="-122"/>
              </a:rPr>
              <a:t>”或“</a:t>
            </a:r>
            <a:r>
              <a:rPr lang="en-US" altLang="zh-CN" sz="2400" b="1" dirty="0">
                <a:latin typeface="Times New Roman" pitchFamily="18" charset="0"/>
                <a:ea typeface="宋体" pitchFamily="2" charset="-122"/>
              </a:rPr>
              <a:t>b</a:t>
            </a:r>
            <a:r>
              <a:rPr lang="zh-CN" altLang="zh-CN" sz="2400" b="1" dirty="0">
                <a:latin typeface="Times New Roman" pitchFamily="18" charset="0"/>
                <a:ea typeface="宋体" pitchFamily="2" charset="-122"/>
              </a:rPr>
              <a:t>”</a:t>
            </a:r>
            <a:r>
              <a:rPr lang="en-US" altLang="zh-CN" sz="2400" b="1" dirty="0">
                <a:latin typeface="宋体" pitchFamily="2" charset="-122"/>
                <a:ea typeface="宋体" pitchFamily="2" charset="-122"/>
              </a:rPr>
              <a:t>)</a:t>
            </a:r>
            <a:r>
              <a:rPr lang="zh-CN" altLang="zh-CN" sz="2400" b="1" dirty="0">
                <a:latin typeface="Times New Roman" pitchFamily="18" charset="0"/>
                <a:ea typeface="宋体" pitchFamily="2" charset="-122"/>
              </a:rPr>
              <a:t>口进入。若</a:t>
            </a:r>
            <a:r>
              <a:rPr lang="zh-CN" altLang="zh-CN" sz="2400" b="1" dirty="0" smtClean="0">
                <a:latin typeface="Times New Roman" pitchFamily="18" charset="0"/>
                <a:ea typeface="宋体" pitchFamily="2" charset="-122"/>
              </a:rPr>
              <a:t>用</a:t>
            </a:r>
            <a:r>
              <a:rPr lang="en-US" altLang="zh-CN" sz="2400" b="1" dirty="0" smtClean="0">
                <a:latin typeface="Times New Roman" pitchFamily="18" charset="0"/>
                <a:ea typeface="宋体" pitchFamily="2" charset="-122"/>
              </a:rPr>
              <a:t> F </a:t>
            </a:r>
            <a:r>
              <a:rPr lang="zh-CN" altLang="zh-CN" sz="2400" b="1" dirty="0" smtClean="0">
                <a:latin typeface="Times New Roman" pitchFamily="18" charset="0"/>
                <a:ea typeface="宋体" pitchFamily="2" charset="-122"/>
              </a:rPr>
              <a:t>装置</a:t>
            </a:r>
            <a:r>
              <a:rPr lang="zh-CN" altLang="zh-CN" sz="2400" b="1" dirty="0">
                <a:latin typeface="Times New Roman" pitchFamily="18" charset="0"/>
                <a:ea typeface="宋体" pitchFamily="2" charset="-122"/>
              </a:rPr>
              <a:t>干燥</a:t>
            </a:r>
            <a:r>
              <a:rPr lang="zh-CN" altLang="zh-CN" sz="2400" b="1" dirty="0" smtClean="0">
                <a:latin typeface="Times New Roman" pitchFamily="18" charset="0"/>
                <a:ea typeface="宋体" pitchFamily="2" charset="-122"/>
              </a:rPr>
              <a:t>氧气</a:t>
            </a:r>
            <a:r>
              <a:rPr lang="zh-CN" altLang="en-US" sz="2400" b="1" dirty="0" smtClean="0">
                <a:latin typeface="Times New Roman" pitchFamily="18" charset="0"/>
                <a:ea typeface="宋体" pitchFamily="2" charset="-122"/>
              </a:rPr>
              <a:t>，</a:t>
            </a:r>
            <a:r>
              <a:rPr lang="zh-CN" altLang="zh-CN" sz="2400" b="1" dirty="0" smtClean="0">
                <a:latin typeface="Times New Roman" pitchFamily="18" charset="0"/>
                <a:ea typeface="宋体" pitchFamily="2" charset="-122"/>
              </a:rPr>
              <a:t>则</a:t>
            </a:r>
            <a:r>
              <a:rPr lang="zh-CN" altLang="zh-CN" sz="2400" b="1" dirty="0">
                <a:latin typeface="Times New Roman" pitchFamily="18" charset="0"/>
                <a:ea typeface="宋体" pitchFamily="2" charset="-122"/>
              </a:rPr>
              <a:t>需要将集气瓶中的水换成</a:t>
            </a:r>
            <a:r>
              <a:rPr lang="zh-CN" altLang="zh-CN" sz="2400" b="1" u="sng" dirty="0">
                <a:latin typeface="Times New Roman" pitchFamily="18" charset="0"/>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填名称</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Times New Roman" pitchFamily="18" charset="0"/>
                <a:ea typeface="宋体" pitchFamily="2" charset="-122"/>
              </a:rPr>
              <a:t>且</a:t>
            </a:r>
            <a:r>
              <a:rPr lang="zh-CN" altLang="zh-CN" sz="2400" b="1" dirty="0">
                <a:latin typeface="Times New Roman" pitchFamily="18" charset="0"/>
                <a:ea typeface="宋体" pitchFamily="2" charset="-122"/>
              </a:rPr>
              <a:t>瓶内盛放一半液体即可。</a:t>
            </a:r>
            <a:endParaRPr lang="en-US" altLang="zh-CN" sz="2400" b="1" dirty="0" smtClean="0">
              <a:latin typeface="Times New Roman" pitchFamily="18" charset="0"/>
              <a:ea typeface="宋体" pitchFamily="2" charset="-122"/>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矩形 10"/>
          <p:cNvSpPr/>
          <p:nvPr/>
        </p:nvSpPr>
        <p:spPr>
          <a:xfrm>
            <a:off x="3678510" y="1330945"/>
            <a:ext cx="142406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长</a:t>
            </a:r>
            <a:r>
              <a:rPr lang="zh-CN" altLang="en-US" sz="2400" b="1" noProof="1">
                <a:solidFill>
                  <a:srgbClr val="FF0000"/>
                </a:solidFill>
                <a:latin typeface="Times New Roman" pitchFamily="18" charset="0"/>
                <a:ea typeface="宋体" panose="02010600030101010101" pitchFamily="2" charset="-122"/>
                <a:cs typeface="Times New Roman" pitchFamily="18" charset="0"/>
              </a:rPr>
              <a:t>颈漏斗</a:t>
            </a:r>
            <a:endParaRPr lang="zh-CN" altLang="en-US" sz="2400" dirty="0">
              <a:latin typeface="Times New Roman" pitchFamily="18" charset="0"/>
              <a:cs typeface="Times New Roman" pitchFamily="18" charset="0"/>
            </a:endParaRPr>
          </a:p>
        </p:txBody>
      </p:sp>
      <p:sp>
        <p:nvSpPr>
          <p:cNvPr id="13" name="矩形 12"/>
          <p:cNvSpPr/>
          <p:nvPr/>
        </p:nvSpPr>
        <p:spPr>
          <a:xfrm>
            <a:off x="7271534" y="1806259"/>
            <a:ext cx="46043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
        <p:nvSpPr>
          <p:cNvPr id="14" name="矩形 13"/>
          <p:cNvSpPr/>
          <p:nvPr/>
        </p:nvSpPr>
        <p:spPr>
          <a:xfrm>
            <a:off x="10124466" y="3245197"/>
            <a:ext cx="92087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B</a:t>
            </a:r>
            <a:r>
              <a:rPr lang="zh-CN" altLang="en-US" sz="2400" b="1" noProof="1">
                <a:solidFill>
                  <a:srgbClr val="FF0000"/>
                </a:solidFill>
                <a:latin typeface="Times New Roman" pitchFamily="18" charset="0"/>
                <a:ea typeface="宋体" panose="02010600030101010101" pitchFamily="2" charset="-122"/>
                <a:cs typeface="Times New Roman" pitchFamily="18" charset="0"/>
              </a:rPr>
              <a:t>或</a:t>
            </a:r>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
        <p:nvSpPr>
          <p:cNvPr id="15" name="矩形 14"/>
          <p:cNvSpPr/>
          <p:nvPr/>
        </p:nvSpPr>
        <p:spPr>
          <a:xfrm>
            <a:off x="5346858" y="2296771"/>
            <a:ext cx="273506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试管口塞一团棉花</a:t>
            </a:r>
            <a:endParaRPr lang="zh-CN" altLang="en-US" sz="2400" dirty="0">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21" name="TextBox 20"/>
              <p:cNvSpPr txBox="1"/>
              <p:nvPr/>
            </p:nvSpPr>
            <p:spPr>
              <a:xfrm>
                <a:off x="969769" y="2735858"/>
                <a:ext cx="4770858" cy="520592"/>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2KMnO</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a:solidFill>
                      <a:srgbClr val="FF0000"/>
                    </a:solidFill>
                    <a:latin typeface="Times New Roman" pitchFamily="18" charset="0"/>
                    <a:ea typeface="宋体" pitchFamily="2" charset="-122"/>
                    <a:cs typeface="Times New Roman" pitchFamily="18" charset="0"/>
                  </a:rPr>
                  <a:t> K</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MnO</a:t>
                </a:r>
                <a:r>
                  <a:rPr lang="en-US" altLang="zh-CN" sz="2400" b="1" baseline="-25000" dirty="0">
                    <a:solidFill>
                      <a:srgbClr val="FF0000"/>
                    </a:solidFill>
                    <a:latin typeface="Times New Roman" pitchFamily="18" charset="0"/>
                    <a:ea typeface="宋体" pitchFamily="2" charset="-122"/>
                    <a:cs typeface="Times New Roman" pitchFamily="18" charset="0"/>
                  </a:rPr>
                  <a:t>4</a:t>
                </a:r>
                <a:r>
                  <a:rPr lang="en-US" altLang="zh-CN" sz="2400" b="1" dirty="0">
                    <a:solidFill>
                      <a:srgbClr val="FF0000"/>
                    </a:solidFill>
                    <a:latin typeface="Times New Roman" pitchFamily="18" charset="0"/>
                    <a:ea typeface="宋体" pitchFamily="2" charset="-122"/>
                    <a:cs typeface="Times New Roman" pitchFamily="18" charset="0"/>
                  </a:rPr>
                  <a:t>+MnO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zh-CN" sz="2400" b="1" dirty="0">
                    <a:solidFill>
                      <a:srgbClr val="FF0000"/>
                    </a:solidFill>
                    <a:latin typeface="Times New Roman" pitchFamily="18" charset="0"/>
                    <a:ea typeface="宋体" pitchFamily="2" charset="-122"/>
                    <a:cs typeface="Times New Roman" pitchFamily="18" charset="0"/>
                  </a:rPr>
                  <a:t>↑</a:t>
                </a:r>
                <a:endParaRPr lang="zh-CN" altLang="en-US" b="1" dirty="0">
                  <a:solidFill>
                    <a:srgbClr val="FF0000"/>
                  </a:solidFill>
                  <a:latin typeface="Times New Roman" pitchFamily="18" charset="0"/>
                  <a:ea typeface="宋体" pitchFamily="2" charset="-122"/>
                  <a:cs typeface="Times New Roman" pitchFamily="18" charset="0"/>
                </a:endParaRPr>
              </a:p>
            </p:txBody>
          </p:sp>
        </mc:Choice>
        <mc:Fallback>
          <p:sp>
            <p:nvSpPr>
              <p:cNvPr id="21" name="TextBox 20"/>
              <p:cNvSpPr txBox="1">
                <a:spLocks noRot="1" noChangeAspect="1" noMove="1" noResize="1" noEditPoints="1" noAdjustHandles="1" noChangeArrowheads="1" noChangeShapeType="1" noTextEdit="1"/>
              </p:cNvSpPr>
              <p:nvPr/>
            </p:nvSpPr>
            <p:spPr>
              <a:xfrm>
                <a:off x="969769" y="2735858"/>
                <a:ext cx="4770858" cy="520592"/>
              </a:xfrm>
              <a:prstGeom prst="rect">
                <a:avLst/>
              </a:prstGeom>
              <a:blipFill rotWithShape="1">
                <a:blip r:embed="rId3"/>
                <a:stretch>
                  <a:fillRect l="-1916" t="-8235" r="-1405" b="-16471"/>
                </a:stretch>
              </a:blipFill>
            </p:spPr>
            <p:txBody>
              <a:bodyPr/>
              <a:lstStyle/>
              <a:p>
                <a:r>
                  <a:rPr lang="zh-CN" altLang="en-US">
                    <a:noFill/>
                  </a:rPr>
                  <a:t> </a:t>
                </a:r>
              </a:p>
            </p:txBody>
          </p:sp>
        </mc:Fallback>
      </mc:AlternateContent>
      <p:sp>
        <p:nvSpPr>
          <p:cNvPr id="22" name="矩形 21"/>
          <p:cNvSpPr/>
          <p:nvPr/>
        </p:nvSpPr>
        <p:spPr>
          <a:xfrm>
            <a:off x="6039558" y="1330944"/>
            <a:ext cx="88084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smtClean="0">
                <a:solidFill>
                  <a:srgbClr val="FF0000"/>
                </a:solidFill>
                <a:latin typeface="Times New Roman" pitchFamily="18" charset="0"/>
                <a:ea typeface="宋体" panose="02010600030101010101" pitchFamily="2" charset="-122"/>
                <a:cs typeface="Times New Roman" pitchFamily="18" charset="0"/>
              </a:rPr>
              <a:t>水槽</a:t>
            </a:r>
            <a:endParaRPr lang="zh-CN" altLang="en-US" sz="2400" dirty="0">
              <a:latin typeface="Times New Roman" pitchFamily="18" charset="0"/>
              <a:cs typeface="Times New Roman" pitchFamily="18" charset="0"/>
            </a:endParaRPr>
          </a:p>
        </p:txBody>
      </p:sp>
      <p:sp>
        <p:nvSpPr>
          <p:cNvPr id="23" name="矩形 22"/>
          <p:cNvSpPr/>
          <p:nvPr/>
        </p:nvSpPr>
        <p:spPr>
          <a:xfrm>
            <a:off x="2460518" y="3757660"/>
            <a:ext cx="460439"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
        <p:nvSpPr>
          <p:cNvPr id="27" name="矩形 26"/>
          <p:cNvSpPr/>
          <p:nvPr/>
        </p:nvSpPr>
        <p:spPr>
          <a:xfrm>
            <a:off x="2764854" y="4230096"/>
            <a:ext cx="4118873"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集气瓶口有气泡向外冒出时</a:t>
            </a:r>
            <a:endParaRPr lang="zh-CN" altLang="en-US" sz="2400" dirty="0">
              <a:latin typeface="Times New Roman" pitchFamily="18" charset="0"/>
              <a:cs typeface="Times New Roman" pitchFamily="18" charset="0"/>
            </a:endParaRPr>
          </a:p>
        </p:txBody>
      </p:sp>
      <mc:AlternateContent xmlns:mc="http://schemas.openxmlformats.org/markup-compatibility/2006">
        <mc:Choice xmlns:a14="http://schemas.microsoft.com/office/drawing/2010/main" xmlns="" Requires="a14">
          <p:sp>
            <p:nvSpPr>
              <p:cNvPr id="28" name="TextBox 27"/>
              <p:cNvSpPr txBox="1"/>
              <p:nvPr/>
            </p:nvSpPr>
            <p:spPr>
              <a:xfrm>
                <a:off x="1373738" y="4646605"/>
                <a:ext cx="3175869" cy="540917"/>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2H</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O</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smtClean="0">
                                <a:solidFill>
                                  <a:srgbClr val="FF0000"/>
                                </a:solidFill>
                                <a:latin typeface="Cambria Math"/>
                                <a:ea typeface="宋体" panose="02010600030101010101" pitchFamily="2" charset="-122"/>
                                <a:cs typeface="Cambria Math" panose="02040503050406030204" charset="0"/>
                              </a:rPr>
                              <m:t>  </m:t>
                            </m:r>
                            <m:r>
                              <a:rPr lang="en-US" altLang="zh-CN" sz="2000" b="1" i="0" dirty="0" smtClean="0">
                                <a:solidFill>
                                  <a:srgbClr val="FF0000"/>
                                </a:solidFill>
                                <a:latin typeface="Cambria Math"/>
                                <a:ea typeface="宋体" panose="02010600030101010101" pitchFamily="2" charset="-122"/>
                                <a:cs typeface="Cambria Math" panose="02040503050406030204" charset="0"/>
                              </a:rPr>
                              <m:t>𝐌𝐧𝐎</m:t>
                            </m:r>
                            <m:r>
                              <a:rPr lang="en-US" altLang="zh-CN" sz="2000" b="1" i="0" baseline="-25000" dirty="0" smtClean="0">
                                <a:solidFill>
                                  <a:srgbClr val="FF0000"/>
                                </a:solidFill>
                                <a:latin typeface="Cambria Math"/>
                                <a:ea typeface="宋体" panose="02010600030101010101" pitchFamily="2" charset="-122"/>
                                <a:cs typeface="Cambria Math" panose="02040503050406030204" charset="0"/>
                              </a:rPr>
                              <m:t>𝟐</m:t>
                            </m:r>
                            <m:r>
                              <a:rPr lang="en-US" altLang="zh-CN" sz="2000" b="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ea typeface="宋体" pitchFamily="2" charset="-122"/>
                    <a:cs typeface="Times New Roman" pitchFamily="18" charset="0"/>
                  </a:rPr>
                  <a:t>2H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zh-CN" altLang="zh-CN" sz="2400" b="1" dirty="0">
                    <a:solidFill>
                      <a:srgbClr val="FF0000"/>
                    </a:solidFill>
                    <a:latin typeface="Times New Roman" pitchFamily="18" charset="0"/>
                    <a:ea typeface="宋体" pitchFamily="2" charset="-122"/>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8" name="TextBox 27"/>
              <p:cNvSpPr txBox="1">
                <a:spLocks noRot="1" noChangeAspect="1" noMove="1" noResize="1" noEditPoints="1" noAdjustHandles="1" noChangeArrowheads="1" noChangeShapeType="1" noTextEdit="1"/>
              </p:cNvSpPr>
              <p:nvPr/>
            </p:nvSpPr>
            <p:spPr>
              <a:xfrm>
                <a:off x="1373738" y="4646605"/>
                <a:ext cx="3175869" cy="540917"/>
              </a:xfrm>
              <a:prstGeom prst="rect">
                <a:avLst/>
              </a:prstGeom>
              <a:blipFill rotWithShape="1">
                <a:blip r:embed="rId4"/>
                <a:stretch>
                  <a:fillRect l="-2879" t="-4494" r="-2495" b="-14607"/>
                </a:stretch>
              </a:blipFill>
            </p:spPr>
            <p:txBody>
              <a:bodyPr/>
              <a:lstStyle/>
              <a:p>
                <a:r>
                  <a:rPr lang="zh-CN" altLang="en-US">
                    <a:noFill/>
                  </a:rPr>
                  <a:t> </a:t>
                </a:r>
              </a:p>
            </p:txBody>
          </p:sp>
        </mc:Fallback>
      </mc:AlternateContent>
      <p:sp>
        <p:nvSpPr>
          <p:cNvPr id="29" name="TextBox 28"/>
          <p:cNvSpPr txBox="1"/>
          <p:nvPr/>
        </p:nvSpPr>
        <p:spPr>
          <a:xfrm>
            <a:off x="5569715" y="5194929"/>
            <a:ext cx="356188"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31" name="TextBox 30"/>
          <p:cNvSpPr txBox="1"/>
          <p:nvPr/>
        </p:nvSpPr>
        <p:spPr>
          <a:xfrm>
            <a:off x="6318608" y="5668746"/>
            <a:ext cx="1333440" cy="461665"/>
          </a:xfrm>
          <a:prstGeom prst="rect">
            <a:avLst/>
          </a:prstGeom>
          <a:noFill/>
        </p:spPr>
        <p:txBody>
          <a:bodyPr wrap="squar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浓硫酸</a:t>
            </a:r>
          </a:p>
        </p:txBody>
      </p:sp>
    </p:spTree>
    <p:extLst>
      <p:ext uri="{BB962C8B-B14F-4D97-AF65-F5344CB8AC3E}">
        <p14:creationId xmlns:p14="http://schemas.microsoft.com/office/powerpoint/2010/main" xmlns="" val="184946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randombar(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randombar(horizontal)">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21" grpId="0" animBg="1"/>
      <p:bldP spid="22" grpId="0"/>
      <p:bldP spid="23" grpId="0"/>
      <p:bldP spid="27" grpId="0"/>
      <p:bldP spid="28" grpId="0" animBg="1"/>
      <p:bldP spid="29"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317217"/>
            <a:ext cx="1042544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Times New Roman" pitchFamily="18" charset="0"/>
                <a:ea typeface="宋体" pitchFamily="2" charset="-122"/>
                <a:cs typeface="Times New Roman" pitchFamily="18" charset="0"/>
              </a:rPr>
              <a:t>6.</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2012</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化学和生产、生活紧密相关。请你用所学知识回答</a:t>
            </a:r>
            <a:r>
              <a:rPr lang="zh-CN" altLang="zh-CN" sz="2400" b="1" dirty="0" smtClean="0">
                <a:latin typeface="Times New Roman" pitchFamily="18" charset="0"/>
                <a:ea typeface="宋体" pitchFamily="2" charset="-122"/>
                <a:cs typeface="Times New Roman" pitchFamily="18" charset="0"/>
              </a:rPr>
              <a:t>下列问题</a:t>
            </a:r>
            <a:r>
              <a:rPr lang="zh-CN" altLang="zh-CN" sz="2400" b="1" dirty="0">
                <a:latin typeface="Times New Roman" pitchFamily="18" charset="0"/>
                <a:ea typeface="宋体" pitchFamily="2" charset="-122"/>
                <a:cs typeface="Times New Roman" pitchFamily="18" charset="0"/>
              </a:rPr>
              <a:t>。</a:t>
            </a:r>
          </a:p>
          <a:p>
            <a:pPr>
              <a:lnSpc>
                <a:spcPct val="150000"/>
              </a:lnSpc>
            </a:pPr>
            <a:r>
              <a:rPr lang="zh-CN" altLang="zh-CN" sz="2400" b="1" dirty="0">
                <a:latin typeface="Times New Roman" pitchFamily="18" charset="0"/>
                <a:ea typeface="宋体" pitchFamily="2" charset="-122"/>
                <a:cs typeface="Times New Roman" pitchFamily="18" charset="0"/>
              </a:rPr>
              <a:t>空气由多种气体</a:t>
            </a:r>
            <a:r>
              <a:rPr lang="zh-CN" altLang="zh-CN" sz="2400" b="1" dirty="0" smtClean="0">
                <a:latin typeface="Times New Roman" pitchFamily="18" charset="0"/>
                <a:ea typeface="宋体" pitchFamily="2" charset="-122"/>
                <a:cs typeface="Times New Roman" pitchFamily="18" charset="0"/>
              </a:rPr>
              <a:t>组成</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它属于</a:t>
            </a:r>
            <a:r>
              <a:rPr lang="zh-CN" altLang="zh-CN" sz="2400" b="1" u="sng"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选</a:t>
            </a:r>
            <a:r>
              <a:rPr lang="zh-CN" altLang="zh-CN" sz="2400" b="1" dirty="0">
                <a:latin typeface="Times New Roman" pitchFamily="18" charset="0"/>
                <a:ea typeface="宋体" pitchFamily="2" charset="-122"/>
                <a:cs typeface="Times New Roman" pitchFamily="18" charset="0"/>
              </a:rPr>
              <a:t>填“混合物”或</a:t>
            </a:r>
            <a:r>
              <a:rPr lang="zh-CN" altLang="zh-CN" sz="2400" b="1" dirty="0" smtClean="0">
                <a:latin typeface="Times New Roman" pitchFamily="18" charset="0"/>
                <a:ea typeface="宋体" pitchFamily="2" charset="-122"/>
                <a:cs typeface="Times New Roman" pitchFamily="18" charset="0"/>
              </a:rPr>
              <a:t>“纯净物”</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植物的光合作用是空气</a:t>
            </a:r>
            <a:r>
              <a:rPr lang="zh-CN" altLang="zh-CN" sz="2400" b="1" dirty="0" smtClean="0">
                <a:latin typeface="Times New Roman" pitchFamily="18" charset="0"/>
                <a:ea typeface="宋体" pitchFamily="2" charset="-122"/>
                <a:cs typeface="Times New Roman" pitchFamily="18" charset="0"/>
              </a:rPr>
              <a:t>中</a:t>
            </a:r>
            <a:r>
              <a:rPr lang="zh-CN"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的主要来源。</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4930640" y="3460686"/>
            <a:ext cx="1112805" cy="461665"/>
          </a:xfrm>
          <a:prstGeom prst="rect">
            <a:avLst/>
          </a:prstGeom>
          <a:noFill/>
        </p:spPr>
        <p:txBody>
          <a:bodyPr wrap="none" rtlCol="0">
            <a:spAutoFit/>
          </a:bodyPr>
          <a:lstStyle/>
          <a:p>
            <a:r>
              <a:rPr lang="zh-CN" altLang="en-US" sz="2400" b="1" dirty="0" smtClean="0">
                <a:solidFill>
                  <a:srgbClr val="FF0000"/>
                </a:solidFill>
              </a:rPr>
              <a:t>混合物</a:t>
            </a:r>
            <a:endParaRPr lang="zh-CN" altLang="en-US" sz="2400" b="1" dirty="0">
              <a:solidFill>
                <a:srgbClr val="FF0000"/>
              </a:solidFill>
            </a:endParaRPr>
          </a:p>
        </p:txBody>
      </p:sp>
      <p:sp>
        <p:nvSpPr>
          <p:cNvPr id="12" name="TextBox 11"/>
          <p:cNvSpPr txBox="1"/>
          <p:nvPr/>
        </p:nvSpPr>
        <p:spPr>
          <a:xfrm>
            <a:off x="4407385" y="4007283"/>
            <a:ext cx="803425" cy="461665"/>
          </a:xfrm>
          <a:prstGeom prst="rect">
            <a:avLst/>
          </a:prstGeom>
          <a:noFill/>
        </p:spPr>
        <p:txBody>
          <a:bodyPr wrap="none" rtlCol="0">
            <a:spAutoFit/>
          </a:bodyPr>
          <a:lstStyle/>
          <a:p>
            <a:r>
              <a:rPr lang="zh-CN" altLang="en-US" sz="2400" b="1" dirty="0" smtClean="0">
                <a:solidFill>
                  <a:srgbClr val="FF0000"/>
                </a:solidFill>
              </a:rPr>
              <a:t>氧气</a:t>
            </a:r>
            <a:endParaRPr lang="zh-CN" altLang="en-US" sz="2400" b="1" dirty="0">
              <a:solidFill>
                <a:srgbClr val="FF0000"/>
              </a:solidFill>
            </a:endParaRPr>
          </a:p>
        </p:txBody>
      </p:sp>
    </p:spTree>
    <p:extLst>
      <p:ext uri="{BB962C8B-B14F-4D97-AF65-F5344CB8AC3E}">
        <p14:creationId xmlns:p14="http://schemas.microsoft.com/office/powerpoint/2010/main" xmlns="" val="20534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720000" y="1498142"/>
                <a:ext cx="9857690" cy="3814827"/>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归纳总结</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工业上获取大量氧气的方法</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物理变化</a:t>
                </a:r>
                <a:r>
                  <a:rPr lang="en-US" altLang="zh-CN" sz="2400" b="1" dirty="0">
                    <a:latin typeface="宋体" pitchFamily="2" charset="-122"/>
                    <a:ea typeface="宋体" pitchFamily="2"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实验原理：利用</a:t>
                </a:r>
                <a:r>
                  <a:rPr lang="zh-CN" altLang="en-US" sz="2400" b="1" dirty="0">
                    <a:latin typeface="Times New Roman" pitchFamily="18" charset="0"/>
                    <a:ea typeface="宋体" pitchFamily="2" charset="-122"/>
                    <a:cs typeface="Times New Roman" pitchFamily="18" charset="0"/>
                  </a:rPr>
                  <a:t>物质的沸点</a:t>
                </a:r>
                <a:r>
                  <a:rPr lang="zh-CN" altLang="en-US" sz="2400" b="1" dirty="0" smtClean="0">
                    <a:latin typeface="Times New Roman" pitchFamily="18" charset="0"/>
                    <a:ea typeface="宋体" pitchFamily="2" charset="-122"/>
                    <a:cs typeface="Times New Roman" pitchFamily="18" charset="0"/>
                  </a:rPr>
                  <a:t>不同，将</a:t>
                </a:r>
                <a:r>
                  <a:rPr lang="zh-CN" altLang="en-US" sz="2400" b="1" dirty="0">
                    <a:latin typeface="Times New Roman" pitchFamily="18" charset="0"/>
                    <a:ea typeface="宋体" pitchFamily="2" charset="-122"/>
                    <a:cs typeface="Times New Roman" pitchFamily="18" charset="0"/>
                  </a:rPr>
                  <a:t>氮气和氧气分离开来。</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）实验过程：空气 </a:t>
                </a:r>
                <a14:m>
                  <m:oMath xmlns:m="http://schemas.openxmlformats.org/officeDocument/2006/math">
                    <m:groupChr>
                      <m:groupChrPr>
                        <m:chr m:val="→"/>
                        <m:vertJc m:val="bot"/>
                        <m:ctrlPr>
                          <a:rPr lang="zh-CN" altLang="en-US" sz="2000" b="1" i="1" smtClean="0">
                            <a:latin typeface="Cambria Math"/>
                            <a:ea typeface="宋体" pitchFamily="2" charset="-122"/>
                            <a:cs typeface="Times New Roman" pitchFamily="18" charset="0"/>
                          </a:rPr>
                        </m:ctrlPr>
                      </m:groupChrPr>
                      <m:e>
                        <m:r>
                          <m:rPr>
                            <m:brk m:alnAt="2"/>
                          </m:rPr>
                          <a:rPr lang="en-US" altLang="zh-CN" sz="2000" b="1" i="1" smtClean="0">
                            <a:latin typeface="Cambria Math"/>
                            <a:ea typeface="宋体" pitchFamily="2" charset="-122"/>
                            <a:cs typeface="Times New Roman" pitchFamily="18" charset="0"/>
                          </a:rPr>
                          <m:t> </m:t>
                        </m:r>
                        <m:r>
                          <a:rPr lang="en-US" altLang="zh-CN" sz="2000" b="1" i="1" smtClean="0">
                            <a:latin typeface="Cambria Math"/>
                            <a:ea typeface="宋体" pitchFamily="2" charset="-122"/>
                            <a:cs typeface="Times New Roman" pitchFamily="18" charset="0"/>
                          </a:rPr>
                          <m:t>  </m:t>
                        </m:r>
                        <m:r>
                          <m:rPr>
                            <m:brk m:alnAt="2"/>
                          </m:rPr>
                          <a:rPr lang="zh-CN" altLang="en-US" sz="2000" b="1" i="1">
                            <a:latin typeface="Cambria Math"/>
                            <a:ea typeface="宋体" pitchFamily="2" charset="-122"/>
                            <a:cs typeface="Times New Roman" pitchFamily="18" charset="0"/>
                          </a:rPr>
                          <m:t>除</m:t>
                        </m:r>
                        <m:r>
                          <a:rPr lang="zh-CN" altLang="en-US" sz="2000" b="1" i="1">
                            <a:latin typeface="Cambria Math"/>
                            <a:ea typeface="宋体" pitchFamily="2" charset="-122"/>
                            <a:cs typeface="Times New Roman" pitchFamily="18" charset="0"/>
                          </a:rPr>
                          <m:t>尘</m:t>
                        </m:r>
                        <m:r>
                          <a:rPr lang="zh-CN" altLang="en-US" sz="2000" b="1" i="1" smtClean="0">
                            <a:latin typeface="Cambria Math"/>
                            <a:ea typeface="宋体" pitchFamily="2" charset="-122"/>
                            <a:cs typeface="Times New Roman" pitchFamily="18" charset="0"/>
                          </a:rPr>
                          <m:t>、除</m:t>
                        </m:r>
                        <m:r>
                          <a:rPr lang="zh-CN" altLang="en-US" sz="2000" b="1" i="1">
                            <a:latin typeface="Cambria Math"/>
                            <a:ea typeface="宋体" pitchFamily="2" charset="-122"/>
                            <a:cs typeface="Times New Roman" pitchFamily="18" charset="0"/>
                          </a:rPr>
                          <m:t>二氧化碳</m:t>
                        </m:r>
                        <m:r>
                          <m:rPr>
                            <m:brk m:alnAt="2"/>
                          </m:rPr>
                          <a:rPr lang="en-US" altLang="zh-CN" sz="2000" b="1" i="1" smtClean="0">
                            <a:latin typeface="Cambria Math"/>
                            <a:ea typeface="宋体" pitchFamily="2" charset="-122"/>
                            <a:cs typeface="Times New Roman" pitchFamily="18" charset="0"/>
                          </a:rPr>
                          <m:t> </m:t>
                        </m:r>
                        <m:r>
                          <a:rPr lang="en-US" altLang="zh-CN" sz="2000" b="1" i="1" smtClean="0">
                            <a:latin typeface="Cambria Math"/>
                            <a:ea typeface="宋体" pitchFamily="2" charset="-122"/>
                            <a:cs typeface="Times New Roman" pitchFamily="18" charset="0"/>
                          </a:rPr>
                          <m:t>  </m:t>
                        </m:r>
                      </m:e>
                    </m:groupChr>
                  </m:oMath>
                </a14:m>
                <a:r>
                  <a:rPr lang="zh-CN" altLang="en-US" sz="2400" b="1" dirty="0" smtClean="0">
                    <a:latin typeface="Times New Roman" pitchFamily="18" charset="0"/>
                    <a:ea typeface="宋体" pitchFamily="2" charset="-122"/>
                    <a:cs typeface="Times New Roman" pitchFamily="18" charset="0"/>
                  </a:rPr>
                  <a:t/>
                </a:r>
                <a14:m>
                  <m:oMath xmlns:m="http://schemas.openxmlformats.org/officeDocument/2006/math">
                    <m:groupChr>
                      <m:groupChrPr>
                        <m:chr m:val="→"/>
                        <m:vertJc m:val="bot"/>
                        <m:ctrlPr>
                          <a:rPr lang="zh-CN" altLang="en-US" sz="2000" b="1" i="1" dirty="0" smtClean="0">
                            <a:latin typeface="Cambria Math"/>
                            <a:ea typeface="宋体" pitchFamily="2" charset="-122"/>
                            <a:cs typeface="Times New Roman" pitchFamily="18" charset="0"/>
                          </a:rPr>
                        </m:ctrlPr>
                      </m:groupChrPr>
                      <m:e>
                        <m:r>
                          <m:rPr>
                            <m:brk m:alnAt="2"/>
                          </m:rPr>
                          <a:rPr lang="en-US" altLang="zh-CN" sz="2000" b="1" i="1" dirty="0" smtClean="0">
                            <a:latin typeface="Cambria Math"/>
                            <a:ea typeface="宋体" pitchFamily="2" charset="-122"/>
                            <a:cs typeface="Times New Roman" pitchFamily="18" charset="0"/>
                          </a:rPr>
                          <m:t> </m:t>
                        </m:r>
                        <m:r>
                          <a:rPr lang="en-US" altLang="zh-CN" sz="2000" b="1" i="1" dirty="0" smtClean="0">
                            <a:latin typeface="Cambria Math"/>
                            <a:ea typeface="宋体" pitchFamily="2" charset="-122"/>
                            <a:cs typeface="Times New Roman" pitchFamily="18" charset="0"/>
                          </a:rPr>
                          <m:t>  </m:t>
                        </m:r>
                        <m:r>
                          <m:rPr>
                            <m:brk m:alnAt="2"/>
                          </m:rPr>
                          <a:rPr lang="zh-CN" altLang="en-US" sz="2000" b="1" i="1" dirty="0">
                            <a:latin typeface="Cambria Math"/>
                            <a:ea typeface="宋体" pitchFamily="2" charset="-122"/>
                            <a:cs typeface="Times New Roman" pitchFamily="18" charset="0"/>
                          </a:rPr>
                          <m:t>加</m:t>
                        </m:r>
                        <m:r>
                          <a:rPr lang="zh-CN" altLang="en-US" sz="2000" b="1" i="1" dirty="0">
                            <a:latin typeface="Cambria Math"/>
                            <a:ea typeface="宋体" pitchFamily="2" charset="-122"/>
                            <a:cs typeface="Times New Roman" pitchFamily="18" charset="0"/>
                          </a:rPr>
                          <m:t>压</m:t>
                        </m:r>
                        <m:r>
                          <a:rPr lang="zh-CN" altLang="en-US" sz="2000" b="1" i="1" dirty="0" smtClean="0">
                            <a:latin typeface="Cambria Math"/>
                            <a:ea typeface="宋体" pitchFamily="2" charset="-122"/>
                            <a:cs typeface="Times New Roman" pitchFamily="18" charset="0"/>
                          </a:rPr>
                          <m:t>、</m:t>
                        </m:r>
                        <m:r>
                          <a:rPr lang="zh-CN" altLang="en-US" sz="2000" b="1" i="1" dirty="0">
                            <a:latin typeface="Cambria Math"/>
                            <a:ea typeface="宋体" pitchFamily="2" charset="-122"/>
                            <a:cs typeface="Times New Roman" pitchFamily="18" charset="0"/>
                          </a:rPr>
                          <m:t>降温</m:t>
                        </m:r>
                        <m:r>
                          <m:rPr>
                            <m:brk m:alnAt="2"/>
                          </m:rPr>
                          <a:rPr lang="en-US" altLang="zh-CN" sz="2000" b="1" i="1" dirty="0" smtClean="0">
                            <a:latin typeface="Cambria Math"/>
                            <a:ea typeface="宋体" pitchFamily="2" charset="-122"/>
                            <a:cs typeface="Times New Roman" pitchFamily="18" charset="0"/>
                          </a:rPr>
                          <m:t> </m:t>
                        </m:r>
                        <m:r>
                          <a:rPr lang="en-US" altLang="zh-CN" sz="2000" b="1" i="1" dirty="0" smtClean="0">
                            <a:latin typeface="Cambria Math"/>
                            <a:ea typeface="宋体" pitchFamily="2" charset="-122"/>
                            <a:cs typeface="Times New Roman" pitchFamily="18" charset="0"/>
                          </a:rPr>
                          <m:t>  </m:t>
                        </m:r>
                      </m:e>
                    </m:groupChr>
                  </m:oMath>
                </a14:m>
                <a:r>
                  <a:rPr lang="zh-CN" altLang="en-US" sz="2400" b="1" dirty="0" smtClean="0">
                    <a:latin typeface="Times New Roman" pitchFamily="18" charset="0"/>
                    <a:ea typeface="宋体" pitchFamily="2" charset="-122"/>
                    <a:cs typeface="Times New Roman" pitchFamily="18" charset="0"/>
                  </a:rPr>
                  <a:t> 液态空气</a:t>
                </a:r>
                <a14:m>
                  <m:oMath xmlns:m="http://schemas.openxmlformats.org/officeDocument/2006/math">
                    <m:groupChr>
                      <m:groupChrPr>
                        <m:chr m:val="→"/>
                        <m:vertJc m:val="bot"/>
                        <m:ctrlPr>
                          <a:rPr lang="zh-CN" altLang="en-US" sz="2000" b="1" i="1" smtClean="0">
                            <a:latin typeface="Cambria Math"/>
                            <a:ea typeface="宋体" pitchFamily="2" charset="-122"/>
                            <a:cs typeface="Times New Roman" pitchFamily="18" charset="0"/>
                          </a:rPr>
                        </m:ctrlPr>
                      </m:groupChrPr>
                      <m:e>
                        <m:r>
                          <m:rPr>
                            <m:brk m:alnAt="2"/>
                          </m:rPr>
                          <a:rPr lang="en-US" altLang="zh-CN" sz="2000" b="1" i="1" smtClean="0">
                            <a:latin typeface="Cambria Math"/>
                            <a:ea typeface="宋体" pitchFamily="2" charset="-122"/>
                            <a:cs typeface="Times New Roman" pitchFamily="18" charset="0"/>
                          </a:rPr>
                          <m:t> </m:t>
                        </m:r>
                        <m:r>
                          <a:rPr lang="en-US" altLang="zh-CN" sz="2000" b="1" i="1" smtClean="0">
                            <a:latin typeface="Cambria Math"/>
                            <a:ea typeface="宋体" pitchFamily="2" charset="-122"/>
                            <a:cs typeface="Times New Roman" pitchFamily="18" charset="0"/>
                          </a:rPr>
                          <m:t>  </m:t>
                        </m:r>
                        <m:r>
                          <m:rPr>
                            <m:brk m:alnAt="2"/>
                          </m:rPr>
                          <a:rPr lang="zh-CN" altLang="en-US" sz="2000" b="1" i="1">
                            <a:latin typeface="Cambria Math"/>
                            <a:ea typeface="宋体" pitchFamily="2" charset="-122"/>
                            <a:cs typeface="Times New Roman" pitchFamily="18" charset="0"/>
                          </a:rPr>
                          <m:t>升</m:t>
                        </m:r>
                        <m:r>
                          <a:rPr lang="zh-CN" altLang="en-US" sz="2000" b="1" i="1">
                            <a:latin typeface="Cambria Math"/>
                            <a:ea typeface="宋体" pitchFamily="2" charset="-122"/>
                            <a:cs typeface="Times New Roman" pitchFamily="18" charset="0"/>
                          </a:rPr>
                          <m:t>温</m:t>
                        </m:r>
                        <m:r>
                          <a:rPr lang="zh-CN" altLang="en-US" sz="2000" b="1" i="1" smtClean="0">
                            <a:latin typeface="Cambria Math"/>
                            <a:ea typeface="宋体" pitchFamily="2" charset="-122"/>
                            <a:cs typeface="Times New Roman" pitchFamily="18" charset="0"/>
                          </a:rPr>
                          <m:t>至</m:t>
                        </m:r>
                        <m:r>
                          <m:rPr>
                            <m:brk m:alnAt="2"/>
                          </m:rPr>
                          <a:rPr lang="en-US" altLang="zh-CN" sz="2000" b="1" i="0" smtClean="0">
                            <a:latin typeface="Cambria Math"/>
                            <a:ea typeface="宋体" pitchFamily="2" charset="-122"/>
                            <a:cs typeface="Times New Roman" pitchFamily="18" charset="0"/>
                          </a:rPr>
                          <m:t>−</m:t>
                        </m:r>
                        <m:r>
                          <a:rPr lang="en-US" altLang="zh-CN" sz="2000" b="1" i="0" smtClean="0">
                            <a:latin typeface="Cambria Math"/>
                            <a:ea typeface="宋体" pitchFamily="2" charset="-122"/>
                            <a:cs typeface="Times New Roman" pitchFamily="18" charset="0"/>
                          </a:rPr>
                          <m:t>𝟏𝟗𝟔</m:t>
                        </m:r>
                        <m:r>
                          <a:rPr lang="en-US" altLang="zh-CN" sz="2000" b="1" i="0" smtClean="0">
                            <a:latin typeface="Cambria Math"/>
                            <a:ea typeface="宋体" pitchFamily="2" charset="-122"/>
                            <a:cs typeface="Times New Roman" pitchFamily="18" charset="0"/>
                          </a:rPr>
                          <m:t> ℃   </m:t>
                        </m:r>
                      </m:e>
                    </m:groupChr>
                  </m:oMath>
                </a14:m>
                <a:r>
                  <a:rPr lang="zh-CN" altLang="en-US" sz="2400" b="1" dirty="0" smtClean="0">
                    <a:latin typeface="Times New Roman" pitchFamily="18" charset="0"/>
                    <a:ea typeface="宋体" pitchFamily="2" charset="-122"/>
                    <a:cs typeface="Times New Roman" pitchFamily="18" charset="0"/>
                  </a:rPr>
                  <a:t> 氮气先汽化，剩下液氧。</a:t>
                </a:r>
                <a:endParaRPr lang="zh-CN" altLang="en-US" sz="2400" b="1" dirty="0">
                  <a:latin typeface="Times New Roman" pitchFamily="18" charset="0"/>
                  <a:ea typeface="宋体" pitchFamily="2" charset="-122"/>
                  <a:cs typeface="Times New Roman" pitchFamily="18" charset="0"/>
                </a:endParaRPr>
              </a:p>
            </p:txBody>
          </p:sp>
        </mc:Choice>
        <mc:Fallback>
          <p:sp>
            <p:nvSpPr>
              <p:cNvPr id="12" name="TextBox 11"/>
              <p:cNvSpPr txBox="1">
                <a:spLocks noRot="1" noChangeAspect="1" noMove="1" noResize="1" noEditPoints="1" noAdjustHandles="1" noChangeArrowheads="1" noChangeShapeType="1" noTextEdit="1"/>
              </p:cNvSpPr>
              <p:nvPr/>
            </p:nvSpPr>
            <p:spPr>
              <a:xfrm>
                <a:off x="720000" y="1498142"/>
                <a:ext cx="9857690" cy="3814827"/>
              </a:xfrm>
              <a:prstGeom prst="rect">
                <a:avLst/>
              </a:prstGeom>
              <a:blipFill rotWithShape="1">
                <a:blip r:embed="rId3"/>
                <a:stretch>
                  <a:fillRect l="-928" r="-9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5037292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306229"/>
            <a:ext cx="9857690" cy="646331"/>
          </a:xfrm>
          <a:prstGeom prst="rect">
            <a:avLst/>
          </a:prstGeom>
          <a:noFill/>
        </p:spPr>
        <p:txBody>
          <a:bodyPr wrap="square" rtlCol="0">
            <a:spAutoFit/>
          </a:bodyPr>
          <a:lstStyle/>
          <a:p>
            <a:pPr>
              <a:lnSpc>
                <a:spcPct val="150000"/>
              </a:lnSpc>
            </a:pPr>
            <a:r>
              <a:rPr lang="en-US" altLang="zh-CN" sz="2400" b="1" dirty="0" smtClean="0">
                <a:latin typeface="Times New Roman" pitchFamily="18" charset="0"/>
                <a:ea typeface="宋体" pitchFamily="2" charset="-122"/>
                <a:cs typeface="Times New Roman" pitchFamily="18" charset="0"/>
              </a:rPr>
              <a:t>1</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工业上获取大量氧气的方法</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物理变化</a:t>
            </a:r>
            <a:r>
              <a:rPr lang="en-US" altLang="zh-CN" sz="2400" b="1" dirty="0" smtClean="0">
                <a:latin typeface="宋体" pitchFamily="2" charset="-122"/>
                <a:ea typeface="宋体" pitchFamily="2" charset="-122"/>
                <a:cs typeface="Times New Roman" pitchFamily="18" charset="0"/>
              </a:rPr>
              <a:t>)</a:t>
            </a:r>
            <a:endParaRPr lang="en-US" altLang="zh-CN" sz="2400" b="1" dirty="0">
              <a:latin typeface="宋体" pitchFamily="2" charset="-122"/>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graphicFrame>
            <p:nvGraphicFramePr>
              <p:cNvPr id="7" name="表格 6"/>
              <p:cNvGraphicFramePr>
                <a:graphicFrameLocks noGrp="1"/>
              </p:cNvGraphicFramePr>
              <p:nvPr>
                <p:extLst>
                  <p:ext uri="{D42A27DB-BD31-4B8C-83A1-F6EECF244321}">
                    <p14:modId xmlns:p14="http://schemas.microsoft.com/office/powerpoint/2010/main" val="3747706044"/>
                  </p:ext>
                </p:extLst>
              </p:nvPr>
            </p:nvGraphicFramePr>
            <p:xfrm>
              <a:off x="571500" y="2025294"/>
              <a:ext cx="11067344" cy="4510973"/>
            </p:xfrm>
            <a:graphic>
              <a:graphicData uri="http://schemas.openxmlformats.org/drawingml/2006/table">
                <a:tbl>
                  <a:tblPr firstRow="1" bandRow="1">
                    <a:tableStyleId>{5940675A-B579-460E-94D1-54222C63F5DA}</a:tableStyleId>
                  </a:tblPr>
                  <a:tblGrid>
                    <a:gridCol w="1641122"/>
                    <a:gridCol w="2777067"/>
                    <a:gridCol w="3138311"/>
                    <a:gridCol w="3510844"/>
                  </a:tblGrid>
                  <a:tr h="1350857">
                    <a:tc>
                      <a:txBody>
                        <a:bodyPr/>
                        <a:lstStyle/>
                        <a:p>
                          <a:pPr algn="ctr">
                            <a:lnSpc>
                              <a:spcPct val="150000"/>
                            </a:lnSpc>
                            <a:buNone/>
                          </a:pPr>
                          <a:r>
                            <a:rPr lang="zh-CN" altLang="en-US" sz="2000" b="1" dirty="0" smtClean="0">
                              <a:latin typeface="黑体" pitchFamily="49" charset="-122"/>
                              <a:ea typeface="黑体" pitchFamily="49" charset="-122"/>
                            </a:rPr>
                            <a:t>实验药品</a:t>
                          </a:r>
                          <a:endParaRPr lang="zh-CN" altLang="en-US" sz="2000" b="1" dirty="0">
                            <a:latin typeface="黑体" pitchFamily="49" charset="-122"/>
                            <a:ea typeface="黑体" pitchFamily="49" charset="-122"/>
                          </a:endParaRPr>
                        </a:p>
                      </a:txBody>
                      <a:tcPr anchor="ctr">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anose="02010600030101010101" pitchFamily="2" charset="-122"/>
                              <a:ea typeface="宋体" panose="02010600030101010101" pitchFamily="2" charset="-122"/>
                            </a:rPr>
                            <a:t>高锰酸钾</a:t>
                          </a:r>
                          <a:endParaRPr lang="en-US" altLang="zh-CN" sz="2000" b="1" dirty="0" smtClean="0">
                            <a:latin typeface="宋体" panose="02010600030101010101" pitchFamily="2" charset="-122"/>
                            <a:ea typeface="宋体" panose="02010600030101010101" pitchFamily="2" charset="-122"/>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itchFamily="2" charset="-122"/>
                              <a:ea typeface="宋体" pitchFamily="2" charset="-122"/>
                            </a:rPr>
                            <a:t>氯酸钾与二氧化锰</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itchFamily="2" charset="-122"/>
                              <a:ea typeface="宋体" pitchFamily="2" charset="-122"/>
                            </a:rPr>
                            <a:t>过氧化氢溶液与二氧化锰</a:t>
                          </a:r>
                        </a:p>
                      </a:txBody>
                      <a:tcPr anchor="ctr"/>
                    </a:tc>
                  </a:tr>
                  <a:tr h="1431925">
                    <a:tc>
                      <a:txBody>
                        <a:bodyPr/>
                        <a:lstStyle/>
                        <a:p>
                          <a:pPr algn="ctr">
                            <a:lnSpc>
                              <a:spcPct val="150000"/>
                            </a:lnSpc>
                            <a:buNone/>
                          </a:pPr>
                          <a:r>
                            <a:rPr lang="zh-CN" altLang="en-US" sz="2000" b="1" dirty="0" smtClean="0">
                              <a:latin typeface="黑体" pitchFamily="49" charset="-122"/>
                              <a:ea typeface="黑体" pitchFamily="49" charset="-122"/>
                            </a:rPr>
                            <a:t>实验原理</a:t>
                          </a:r>
                          <a:endParaRPr lang="zh-CN" altLang="en-US" sz="2000" b="1" dirty="0">
                            <a:latin typeface="黑体" pitchFamily="49" charset="-122"/>
                            <a:ea typeface="黑体" pitchFamily="49" charset="-122"/>
                          </a:endParaRPr>
                        </a:p>
                      </a:txBody>
                      <a:tcPr anchor="ctr">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ea typeface="宋体" pitchFamily="2" charset="-122"/>
                              <a:cs typeface="Times New Roman" pitchFamily="18" charset="0"/>
                            </a:rPr>
                            <a:t>2KMnO</a:t>
                          </a:r>
                          <a:r>
                            <a:rPr lang="en-US" altLang="zh-CN" sz="2000" b="1" baseline="-25000" dirty="0" smtClean="0">
                              <a:solidFill>
                                <a:schemeClr val="tx1"/>
                              </a:solidFill>
                              <a:latin typeface="Times New Roman" pitchFamily="18" charset="0"/>
                              <a:ea typeface="宋体" pitchFamily="2" charset="-122"/>
                              <a:cs typeface="Times New Roman" pitchFamily="18" charset="0"/>
                            </a:rPr>
                            <a:t>4   </a:t>
                          </a:r>
                          <a14:m>
                            <m:oMath xmlns:m="http://schemas.openxmlformats.org/officeDocument/2006/math">
                              <m:f>
                                <m:fPr>
                                  <m:ctrlPr>
                                    <a:rPr lang="en-US" altLang="zh-CN" sz="18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800" b="1" i="1" dirty="0">
                                          <a:solidFill>
                                            <a:schemeClr val="tx1"/>
                                          </a:solidFill>
                                          <a:latin typeface="Cambria Math"/>
                                          <a:ea typeface="宋体" panose="02010600030101010101" pitchFamily="2" charset="-122"/>
                                          <a:cs typeface="Cambria Math" panose="02040503050406030204" charset="0"/>
                                        </a:rPr>
                                      </m:ctrlPr>
                                    </m:barPr>
                                    <m:e>
                                      <m:r>
                                        <a:rPr lang="en-US" altLang="zh-CN" sz="1800" b="1" dirty="0">
                                          <a:solidFill>
                                            <a:schemeClr val="tx1"/>
                                          </a:solidFill>
                                          <a:latin typeface="Cambria Math"/>
                                          <a:ea typeface="宋体" panose="02010600030101010101" pitchFamily="2" charset="-122"/>
                                          <a:cs typeface="Cambria Math" panose="02040503050406030204" charset="0"/>
                                        </a:rPr>
                                        <m:t>  </m:t>
                                      </m:r>
                                      <m:r>
                                        <a:rPr lang="en-US" altLang="zh-CN" sz="1800" b="1" i="1" dirty="0">
                                          <a:solidFill>
                                            <a:schemeClr val="tx1"/>
                                          </a:solidFill>
                                          <a:latin typeface="Cambria Math"/>
                                          <a:ea typeface="宋体" panose="02010600030101010101" pitchFamily="2" charset="-122"/>
                                          <a:cs typeface="Cambria Math" panose="02040503050406030204" charset="0"/>
                                        </a:rPr>
                                        <m:t>  </m:t>
                                      </m:r>
                                      <m:r>
                                        <a:rPr lang="zh-CN" altLang="en-US" sz="1800" b="1" i="1" dirty="0">
                                          <a:solidFill>
                                            <a:schemeClr val="tx1"/>
                                          </a:solidFill>
                                          <a:latin typeface="Cambria Math"/>
                                          <a:ea typeface="宋体" panose="02010600030101010101" pitchFamily="2" charset="-122"/>
                                          <a:cs typeface="Cambria Math" panose="02040503050406030204" charset="0"/>
                                        </a:rPr>
                                        <m:t>△</m:t>
                                      </m:r>
                                      <m:r>
                                        <a:rPr lang="en-US" altLang="zh-CN" sz="1800" b="1" i="1" dirty="0">
                                          <a:solidFill>
                                            <a:schemeClr val="tx1"/>
                                          </a:solidFill>
                                          <a:latin typeface="Cambria Math"/>
                                          <a:ea typeface="宋体" panose="02010600030101010101" pitchFamily="2" charset="-122"/>
                                          <a:cs typeface="Cambria Math" panose="02040503050406030204" charset="0"/>
                                        </a:rPr>
                                        <m:t>    </m:t>
                                      </m:r>
                                    </m:e>
                                  </m:bar>
                                </m:num>
                                <m:den>
                                  <m:r>
                                    <a:rPr lang="en-US" altLang="zh-CN" sz="1800" b="1" i="1" dirty="0">
                                      <a:solidFill>
                                        <a:schemeClr val="tx1"/>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dirty="0">
                              <a:solidFill>
                                <a:schemeClr val="tx1"/>
                              </a:solidFill>
                              <a:latin typeface="Times New Roman" pitchFamily="18" charset="0"/>
                              <a:ea typeface="宋体" pitchFamily="2" charset="-122"/>
                              <a:cs typeface="Times New Roman" pitchFamily="18" charset="0"/>
                            </a:rPr>
                            <a:t> K</a:t>
                          </a:r>
                          <a:r>
                            <a:rPr lang="en-US" altLang="zh-CN" sz="2000" b="1" baseline="-25000" dirty="0">
                              <a:solidFill>
                                <a:schemeClr val="tx1"/>
                              </a:solidFill>
                              <a:latin typeface="Times New Roman" pitchFamily="18" charset="0"/>
                              <a:ea typeface="宋体" pitchFamily="2" charset="-122"/>
                              <a:cs typeface="Times New Roman" pitchFamily="18" charset="0"/>
                            </a:rPr>
                            <a:t>2</a:t>
                          </a:r>
                          <a:r>
                            <a:rPr lang="en-US" altLang="zh-CN" sz="2000" b="1" dirty="0">
                              <a:solidFill>
                                <a:schemeClr val="tx1"/>
                              </a:solidFill>
                              <a:latin typeface="Times New Roman" pitchFamily="18" charset="0"/>
                              <a:ea typeface="宋体" pitchFamily="2" charset="-122"/>
                              <a:cs typeface="Times New Roman" pitchFamily="18" charset="0"/>
                            </a:rPr>
                            <a:t>MnO</a:t>
                          </a:r>
                          <a:r>
                            <a:rPr lang="en-US" altLang="zh-CN" sz="2000" b="1" baseline="-25000" dirty="0">
                              <a:solidFill>
                                <a:schemeClr val="tx1"/>
                              </a:solidFill>
                              <a:latin typeface="Times New Roman" pitchFamily="18" charset="0"/>
                              <a:ea typeface="宋体" pitchFamily="2" charset="-122"/>
                              <a:cs typeface="Times New Roman" pitchFamily="18" charset="0"/>
                            </a:rPr>
                            <a:t>4</a:t>
                          </a:r>
                          <a:r>
                            <a:rPr lang="en-US" altLang="zh-CN" sz="2000" b="1" dirty="0">
                              <a:solidFill>
                                <a:schemeClr val="tx1"/>
                              </a:solidFill>
                              <a:latin typeface="Times New Roman" pitchFamily="18" charset="0"/>
                              <a:ea typeface="宋体" pitchFamily="2" charset="-122"/>
                              <a:cs typeface="Times New Roman" pitchFamily="18" charset="0"/>
                            </a:rPr>
                            <a:t>+MnO</a:t>
                          </a:r>
                          <a:r>
                            <a:rPr lang="en-US" altLang="zh-CN" sz="2000" b="1" baseline="-25000" dirty="0">
                              <a:solidFill>
                                <a:schemeClr val="tx1"/>
                              </a:solidFill>
                              <a:latin typeface="Times New Roman" pitchFamily="18" charset="0"/>
                              <a:ea typeface="宋体" pitchFamily="2" charset="-122"/>
                              <a:cs typeface="Times New Roman" pitchFamily="18" charset="0"/>
                            </a:rPr>
                            <a:t>2</a:t>
                          </a:r>
                          <a:r>
                            <a:rPr lang="en-US" altLang="zh-CN" sz="2000" b="1" dirty="0">
                              <a:solidFill>
                                <a:schemeClr val="tx1"/>
                              </a:solidFill>
                              <a:latin typeface="Times New Roman" pitchFamily="18" charset="0"/>
                              <a:ea typeface="宋体" pitchFamily="2" charset="-122"/>
                              <a:cs typeface="Times New Roman" pitchFamily="18" charset="0"/>
                            </a:rPr>
                            <a:t>+O</a:t>
                          </a:r>
                          <a:r>
                            <a:rPr lang="en-US" altLang="zh-CN" sz="2000" b="1" baseline="-25000" dirty="0">
                              <a:solidFill>
                                <a:schemeClr val="tx1"/>
                              </a:solidFill>
                              <a:latin typeface="Times New Roman" pitchFamily="18" charset="0"/>
                              <a:ea typeface="宋体" pitchFamily="2" charset="-122"/>
                              <a:cs typeface="Times New Roman" pitchFamily="18" charset="0"/>
                            </a:rPr>
                            <a:t>2</a:t>
                          </a:r>
                          <a:r>
                            <a:rPr lang="zh-CN" altLang="zh-CN" sz="2000" b="1" dirty="0" smtClean="0">
                              <a:solidFill>
                                <a:schemeClr val="tx1"/>
                              </a:solidFill>
                              <a:latin typeface="Times New Roman" pitchFamily="18" charset="0"/>
                              <a:ea typeface="宋体" pitchFamily="2" charset="-122"/>
                              <a:cs typeface="Times New Roman" pitchFamily="18" charset="0"/>
                            </a:rPr>
                            <a:t>↑</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ea typeface="宋体" pitchFamily="2" charset="-122"/>
                              <a:cs typeface="Times New Roman" pitchFamily="18" charset="0"/>
                            </a:rPr>
                            <a:t>2KClO</a:t>
                          </a:r>
                          <a:r>
                            <a:rPr lang="en-US" altLang="zh-CN" sz="2000" b="1" baseline="-25000" dirty="0">
                              <a:solidFill>
                                <a:schemeClr val="tx1"/>
                              </a:solidFill>
                              <a:latin typeface="Times New Roman" pitchFamily="18" charset="0"/>
                              <a:ea typeface="宋体" pitchFamily="2" charset="-122"/>
                              <a:cs typeface="Times New Roman" pitchFamily="18" charset="0"/>
                            </a:rPr>
                            <a:t>3</a:t>
                          </a:r>
                          <a14:m>
                            <m:oMath xmlns:m="http://schemas.openxmlformats.org/officeDocument/2006/math">
                              <m:f>
                                <m:fPr>
                                  <m:ctrlPr>
                                    <a:rPr lang="zh-CN" altLang="zh-CN" sz="1800" b="1" i="1">
                                      <a:solidFill>
                                        <a:schemeClr val="tx1"/>
                                      </a:solidFill>
                                      <a:latin typeface="Cambria Math"/>
                                    </a:rPr>
                                  </m:ctrlPr>
                                </m:fPr>
                                <m:num>
                                  <m:bar>
                                    <m:barPr>
                                      <m:ctrlPr>
                                        <a:rPr lang="zh-CN" altLang="zh-CN" sz="1800" b="1" i="1">
                                          <a:solidFill>
                                            <a:schemeClr val="tx1"/>
                                          </a:solidFill>
                                          <a:latin typeface="Cambria Math"/>
                                        </a:rPr>
                                      </m:ctrlPr>
                                    </m:barPr>
                                    <m:e>
                                      <m:r>
                                        <a:rPr lang="en-US" altLang="zh-CN" sz="1800" b="1" i="0" smtClean="0">
                                          <a:solidFill>
                                            <a:schemeClr val="tx1"/>
                                          </a:solidFill>
                                          <a:latin typeface="Cambria Math"/>
                                        </a:rPr>
                                        <m:t>   </m:t>
                                      </m:r>
                                      <m:r>
                                        <a:rPr lang="en-US" altLang="zh-CN" sz="1800" b="1" i="0">
                                          <a:solidFill>
                                            <a:schemeClr val="tx1"/>
                                          </a:solidFill>
                                          <a:latin typeface="Cambria Math"/>
                                        </a:rPr>
                                        <m:t>𝐌𝐧𝐎</m:t>
                                      </m:r>
                                      <m:r>
                                        <a:rPr lang="en-US" altLang="zh-CN" sz="1800" b="1" i="1" baseline="-25000" smtClean="0">
                                          <a:solidFill>
                                            <a:schemeClr val="tx1"/>
                                          </a:solidFill>
                                          <a:latin typeface="Cambria Math"/>
                                        </a:rPr>
                                        <m:t>𝟐</m:t>
                                      </m:r>
                                      <m:r>
                                        <a:rPr lang="en-US" altLang="zh-CN" sz="1800" b="1" i="1" baseline="-25000" smtClean="0">
                                          <a:solidFill>
                                            <a:schemeClr val="tx1"/>
                                          </a:solidFill>
                                          <a:latin typeface="Cambria Math"/>
                                        </a:rPr>
                                        <m:t>   </m:t>
                                      </m:r>
                                    </m:e>
                                  </m:bar>
                                </m:num>
                                <m:den>
                                  <m:r>
                                    <a:rPr lang="zh-CN" altLang="en-US" sz="1800" b="1" i="1" smtClean="0">
                                      <a:solidFill>
                                        <a:schemeClr val="tx1"/>
                                      </a:solidFill>
                                      <a:latin typeface="Cambria Math"/>
                                    </a:rPr>
                                    <m:t>△</m:t>
                                  </m:r>
                                </m:den>
                              </m:f>
                            </m:oMath>
                          </a14:m>
                          <a:r>
                            <a:rPr lang="en-US" altLang="zh-CN" sz="2400" b="1" dirty="0">
                              <a:solidFill>
                                <a:schemeClr val="tx1"/>
                              </a:solidFill>
                              <a:latin typeface="Times New Roman" pitchFamily="18" charset="0"/>
                              <a:ea typeface="宋体" pitchFamily="2" charset="-122"/>
                              <a:cs typeface="Times New Roman" pitchFamily="18" charset="0"/>
                            </a:rPr>
                            <a:t/>
                          </a:r>
                          <a:r>
                            <a:rPr lang="en-US" altLang="zh-CN" sz="2000" b="1" dirty="0" smtClean="0">
                              <a:solidFill>
                                <a:schemeClr val="tx1"/>
                              </a:solidFill>
                              <a:latin typeface="Times New Roman" pitchFamily="18" charset="0"/>
                              <a:ea typeface="宋体" pitchFamily="2" charset="-122"/>
                              <a:cs typeface="Times New Roman" pitchFamily="18" charset="0"/>
                            </a:rPr>
                            <a:t>2KCl+3O</a:t>
                          </a:r>
                          <a:r>
                            <a:rPr lang="en-US" altLang="zh-CN" sz="2000" b="1" baseline="-25000" dirty="0" smtClean="0">
                              <a:solidFill>
                                <a:schemeClr val="tx1"/>
                              </a:solidFill>
                              <a:latin typeface="Times New Roman" pitchFamily="18" charset="0"/>
                              <a:ea typeface="宋体" pitchFamily="2" charset="-122"/>
                              <a:cs typeface="Times New Roman" pitchFamily="18" charset="0"/>
                            </a:rPr>
                            <a:t>2</a:t>
                          </a:r>
                          <a:r>
                            <a:rPr lang="zh-CN" altLang="zh-CN" sz="2000" b="1" dirty="0" smtClean="0">
                              <a:solidFill>
                                <a:schemeClr val="tx1"/>
                              </a:solidFill>
                              <a:latin typeface="Times New Roman" pitchFamily="18" charset="0"/>
                              <a:ea typeface="宋体" pitchFamily="2" charset="-122"/>
                              <a:cs typeface="Times New Roman" pitchFamily="18" charset="0"/>
                            </a:rPr>
                            <a:t>↑</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altLang="zh-CN" sz="2000" b="1" dirty="0" smtClean="0">
                              <a:solidFill>
                                <a:schemeClr val="tx1"/>
                              </a:solidFill>
                              <a:latin typeface="Times New Roman" pitchFamily="18" charset="0"/>
                              <a:ea typeface="宋体" pitchFamily="2" charset="-122"/>
                              <a:cs typeface="Times New Roman" pitchFamily="18" charset="0"/>
                            </a:rPr>
                            <a:t>2H</a:t>
                          </a:r>
                          <a:r>
                            <a:rPr lang="en-US" altLang="zh-CN" sz="2000" b="1" baseline="-25000" dirty="0" smtClean="0">
                              <a:solidFill>
                                <a:schemeClr val="tx1"/>
                              </a:solidFill>
                              <a:latin typeface="Times New Roman" pitchFamily="18" charset="0"/>
                              <a:ea typeface="宋体" pitchFamily="2" charset="-122"/>
                              <a:cs typeface="Times New Roman" pitchFamily="18" charset="0"/>
                            </a:rPr>
                            <a:t>2</a:t>
                          </a:r>
                          <a:r>
                            <a:rPr lang="en-US" altLang="zh-CN" sz="2000" b="1" dirty="0" smtClean="0">
                              <a:solidFill>
                                <a:schemeClr val="tx1"/>
                              </a:solidFill>
                              <a:latin typeface="Times New Roman" pitchFamily="18" charset="0"/>
                              <a:ea typeface="宋体" pitchFamily="2" charset="-122"/>
                              <a:cs typeface="Times New Roman" pitchFamily="18" charset="0"/>
                            </a:rPr>
                            <a:t>O</a:t>
                          </a:r>
                          <a:r>
                            <a:rPr lang="en-US" altLang="zh-CN" sz="2000" b="1" baseline="-25000" dirty="0" smtClean="0">
                              <a:solidFill>
                                <a:schemeClr val="tx1"/>
                              </a:solidFill>
                              <a:latin typeface="Times New Roman" pitchFamily="18" charset="0"/>
                              <a:ea typeface="宋体" pitchFamily="2" charset="-122"/>
                              <a:cs typeface="Times New Roman" pitchFamily="18" charset="0"/>
                            </a:rPr>
                            <a:t>2</a:t>
                          </a:r>
                          <a14:m>
                            <m:oMath xmlns:m="http://schemas.openxmlformats.org/officeDocument/2006/math">
                              <m:f>
                                <m:fPr>
                                  <m:ctrlPr>
                                    <a:rPr lang="en-US" altLang="zh-CN" sz="1800" b="1" i="1" dirty="0">
                                      <a:solidFill>
                                        <a:schemeClr val="tx1"/>
                                      </a:solidFill>
                                      <a:latin typeface="Cambria Math"/>
                                      <a:ea typeface="宋体" panose="02010600030101010101" pitchFamily="2" charset="-122"/>
                                      <a:cs typeface="Cambria Math" panose="02040503050406030204" charset="0"/>
                                    </a:rPr>
                                  </m:ctrlPr>
                                </m:fPr>
                                <m:num>
                                  <m:bar>
                                    <m:barPr>
                                      <m:ctrlPr>
                                        <a:rPr lang="en-US" altLang="zh-CN" sz="1800" b="1" i="1" dirty="0">
                                          <a:solidFill>
                                            <a:schemeClr val="tx1"/>
                                          </a:solidFill>
                                          <a:latin typeface="Cambria Math"/>
                                          <a:ea typeface="宋体" panose="02010600030101010101" pitchFamily="2" charset="-122"/>
                                          <a:cs typeface="Cambria Math" panose="02040503050406030204" charset="0"/>
                                        </a:rPr>
                                      </m:ctrlPr>
                                    </m:barPr>
                                    <m:e>
                                      <m:r>
                                        <a:rPr lang="en-US" altLang="zh-CN" sz="1800" b="1" dirty="0" smtClean="0">
                                          <a:solidFill>
                                            <a:schemeClr val="tx1"/>
                                          </a:solidFill>
                                          <a:latin typeface="Cambria Math"/>
                                          <a:ea typeface="宋体" panose="02010600030101010101" pitchFamily="2" charset="-122"/>
                                          <a:cs typeface="Cambria Math" panose="02040503050406030204" charset="0"/>
                                        </a:rPr>
                                        <m:t>  </m:t>
                                      </m:r>
                                      <m:r>
                                        <a:rPr lang="en-US" altLang="zh-CN" sz="1800" b="1" i="0" dirty="0" smtClean="0">
                                          <a:solidFill>
                                            <a:schemeClr val="tx1"/>
                                          </a:solidFill>
                                          <a:latin typeface="Cambria Math"/>
                                          <a:ea typeface="宋体" panose="02010600030101010101" pitchFamily="2" charset="-122"/>
                                          <a:cs typeface="Cambria Math" panose="02040503050406030204" charset="0"/>
                                        </a:rPr>
                                        <m:t>𝐌𝐧𝐎</m:t>
                                      </m:r>
                                      <m:r>
                                        <a:rPr lang="en-US" altLang="zh-CN" sz="1800" b="1" i="0" baseline="-25000" dirty="0" smtClean="0">
                                          <a:solidFill>
                                            <a:schemeClr val="tx1"/>
                                          </a:solidFill>
                                          <a:latin typeface="Cambria Math"/>
                                          <a:ea typeface="宋体" panose="02010600030101010101" pitchFamily="2" charset="-122"/>
                                          <a:cs typeface="Cambria Math" panose="02040503050406030204" charset="0"/>
                                        </a:rPr>
                                        <m:t>𝟐</m:t>
                                      </m:r>
                                      <m:r>
                                        <a:rPr lang="en-US" altLang="zh-CN" sz="1800" b="1" dirty="0">
                                          <a:solidFill>
                                            <a:schemeClr val="tx1"/>
                                          </a:solidFill>
                                          <a:latin typeface="Cambria Math"/>
                                          <a:ea typeface="宋体" panose="02010600030101010101" pitchFamily="2" charset="-122"/>
                                          <a:cs typeface="Cambria Math" panose="02040503050406030204" charset="0"/>
                                        </a:rPr>
                                        <m:t>   </m:t>
                                      </m:r>
                                    </m:e>
                                  </m:bar>
                                </m:num>
                                <m:den>
                                  <m:r>
                                    <a:rPr lang="en-US" altLang="zh-CN" sz="1800" b="1" i="1" dirty="0">
                                      <a:solidFill>
                                        <a:schemeClr val="tx1"/>
                                      </a:solidFill>
                                      <a:latin typeface="Cambria Math" panose="02040503050406030204" charset="0"/>
                                      <a:ea typeface="宋体" panose="02010600030101010101" pitchFamily="2" charset="-122"/>
                                      <a:cs typeface="Cambria Math" panose="02040503050406030204" charset="0"/>
                                    </a:rPr>
                                    <m:t> </m:t>
                                  </m:r>
                                </m:den>
                              </m:f>
                              <m:r>
                                <a:rPr lang="en-US" altLang="zh-CN" sz="1800" b="1" i="1" dirty="0">
                                  <a:solidFill>
                                    <a:schemeClr val="tx1"/>
                                  </a:solidFill>
                                  <a:latin typeface="Cambria Math"/>
                                  <a:ea typeface="宋体" panose="02010600030101010101" pitchFamily="2" charset="-122"/>
                                  <a:cs typeface="Cambria Math" panose="02040503050406030204" charset="0"/>
                                </a:rPr>
                                <m:t> </m:t>
                              </m:r>
                            </m:oMath>
                          </a14:m>
                          <a:r>
                            <a:rPr lang="en-US" altLang="zh-CN" sz="2000" b="1" dirty="0">
                              <a:solidFill>
                                <a:schemeClr val="tx1"/>
                              </a:solidFill>
                              <a:latin typeface="Times New Roman" pitchFamily="18" charset="0"/>
                              <a:ea typeface="宋体" pitchFamily="2" charset="-122"/>
                              <a:cs typeface="Times New Roman" pitchFamily="18" charset="0"/>
                            </a:rPr>
                            <a:t>2H</a:t>
                          </a:r>
                          <a:r>
                            <a:rPr lang="en-US" altLang="zh-CN" sz="2000" b="1" baseline="-25000" dirty="0">
                              <a:solidFill>
                                <a:schemeClr val="tx1"/>
                              </a:solidFill>
                              <a:latin typeface="Times New Roman" pitchFamily="18" charset="0"/>
                              <a:ea typeface="宋体" pitchFamily="2" charset="-122"/>
                              <a:cs typeface="Times New Roman" pitchFamily="18" charset="0"/>
                            </a:rPr>
                            <a:t>2</a:t>
                          </a:r>
                          <a:r>
                            <a:rPr lang="en-US" altLang="zh-CN" sz="2000" b="1" dirty="0">
                              <a:solidFill>
                                <a:schemeClr val="tx1"/>
                              </a:solidFill>
                              <a:latin typeface="Times New Roman" pitchFamily="18" charset="0"/>
                              <a:ea typeface="宋体" pitchFamily="2" charset="-122"/>
                              <a:cs typeface="Times New Roman" pitchFamily="18" charset="0"/>
                            </a:rPr>
                            <a:t>O+O</a:t>
                          </a:r>
                          <a:r>
                            <a:rPr lang="en-US" altLang="zh-CN" sz="2000" b="1" baseline="-25000" dirty="0">
                              <a:solidFill>
                                <a:schemeClr val="tx1"/>
                              </a:solidFill>
                              <a:latin typeface="Times New Roman" pitchFamily="18" charset="0"/>
                              <a:ea typeface="宋体" pitchFamily="2" charset="-122"/>
                              <a:cs typeface="Times New Roman" pitchFamily="18" charset="0"/>
                            </a:rPr>
                            <a:t>2</a:t>
                          </a:r>
                          <a:r>
                            <a:rPr lang="zh-CN" altLang="zh-CN" sz="2000" b="1" dirty="0" smtClean="0">
                              <a:solidFill>
                                <a:schemeClr val="tx1"/>
                              </a:solidFill>
                              <a:latin typeface="Times New Roman" pitchFamily="18" charset="0"/>
                              <a:ea typeface="宋体" pitchFamily="2" charset="-122"/>
                              <a:cs typeface="Times New Roman" pitchFamily="18" charset="0"/>
                            </a:rPr>
                            <a:t>↑</a:t>
                          </a:r>
                          <a:endParaRPr lang="zh-CN" altLang="en-US" sz="2000" b="1" dirty="0">
                            <a:solidFill>
                              <a:schemeClr val="tx1"/>
                            </a:solidFill>
                            <a:latin typeface="Times New Roman" pitchFamily="18" charset="0"/>
                            <a:ea typeface="宋体" pitchFamily="2" charset="-122"/>
                            <a:cs typeface="Times New Roman" pitchFamily="18" charset="0"/>
                          </a:endParaRPr>
                        </a:p>
                      </a:txBody>
                      <a:tcPr anchor="ctr"/>
                    </a:tc>
                  </a:tr>
                  <a:tr h="1728191">
                    <a:tc>
                      <a:txBody>
                        <a:bodyPr/>
                        <a:lstStyle/>
                        <a:p>
                          <a:pPr algn="ctr"/>
                          <a:r>
                            <a:rPr lang="zh-CN" altLang="en-US" sz="2000" dirty="0" smtClean="0">
                              <a:latin typeface="黑体" pitchFamily="49" charset="-122"/>
                              <a:ea typeface="黑体" pitchFamily="49" charset="-122"/>
                            </a:rPr>
                            <a:t>发生装置</a:t>
                          </a:r>
                          <a:endParaRPr lang="zh-CN" altLang="en-US" sz="2000" dirty="0">
                            <a:latin typeface="黑体" pitchFamily="49" charset="-122"/>
                            <a:ea typeface="黑体" pitchFamily="49" charset="-122"/>
                          </a:endParaRPr>
                        </a:p>
                      </a:txBody>
                      <a:tcPr anchor="ctr">
                        <a:solidFill>
                          <a:srgbClr val="01B0F0"/>
                        </a:solidFill>
                      </a:tcPr>
                    </a:tc>
                    <a:tc gridSpan="2">
                      <a:txBody>
                        <a:bodyPr/>
                        <a:lstStyle/>
                        <a:p>
                          <a:pPr algn="ctr"/>
                          <a:endParaRPr lang="zh-CN" altLang="en-US" sz="1600" dirty="0"/>
                        </a:p>
                      </a:txBody>
                      <a:tcPr anchor="ctr"/>
                    </a:tc>
                    <a:tc hMerge="1">
                      <a:txBody>
                        <a:bodyPr/>
                        <a:lstStyle/>
                        <a:p>
                          <a:pPr algn="ctr"/>
                          <a:endParaRPr lang="zh-CN" altLang="en-US" dirty="0"/>
                        </a:p>
                      </a:txBody>
                      <a:tcPr anchor="ctr"/>
                    </a:tc>
                    <a:tc>
                      <a:txBody>
                        <a:bodyPr/>
                        <a:lstStyle/>
                        <a:p>
                          <a:pPr algn="ctr"/>
                          <a:endParaRPr lang="zh-CN" altLang="en-US" sz="1600" dirty="0"/>
                        </a:p>
                      </a:txBody>
                      <a:tcPr anchor="ctr"/>
                    </a:tc>
                  </a:tr>
                </a:tbl>
              </a:graphicData>
            </a:graphic>
          </p:graphicFrame>
        </mc:Choice>
        <mc:Fallback>
          <p:graphicFrame>
            <p:nvGraphicFramePr>
              <p:cNvPr id="7" name="表格 6"/>
              <p:cNvGraphicFramePr>
                <a:graphicFrameLocks noGrp="1"/>
              </p:cNvGraphicFramePr>
              <p:nvPr>
                <p:extLst>
                  <p:ext uri="{D42A27DB-BD31-4B8C-83A1-F6EECF244321}">
                    <p14:modId xmlns:p14="http://schemas.microsoft.com/office/powerpoint/2010/main" xmlns="" xmlns:a14="http://schemas.microsoft.com/office/drawing/2010/main" val="3747706044"/>
                  </p:ext>
                </p:extLst>
              </p:nvPr>
            </p:nvGraphicFramePr>
            <p:xfrm>
              <a:off x="571500" y="2025294"/>
              <a:ext cx="11067344" cy="4510973"/>
            </p:xfrm>
            <a:graphic>
              <a:graphicData uri="http://schemas.openxmlformats.org/drawingml/2006/table">
                <a:tbl>
                  <a:tblPr firstRow="1" bandRow="1">
                    <a:tableStyleId>{5940675A-B579-460E-94D1-54222C63F5DA}</a:tableStyleId>
                  </a:tblPr>
                  <a:tblGrid>
                    <a:gridCol w="1641122"/>
                    <a:gridCol w="2777067"/>
                    <a:gridCol w="3138311"/>
                    <a:gridCol w="3510844"/>
                  </a:tblGrid>
                  <a:tr h="1350857">
                    <a:tc>
                      <a:txBody>
                        <a:bodyPr/>
                        <a:lstStyle/>
                        <a:p>
                          <a:pPr algn="ctr">
                            <a:lnSpc>
                              <a:spcPct val="150000"/>
                            </a:lnSpc>
                            <a:buNone/>
                          </a:pPr>
                          <a:r>
                            <a:rPr lang="zh-CN" altLang="en-US" sz="2000" b="1" dirty="0" smtClean="0">
                              <a:latin typeface="黑体" pitchFamily="49" charset="-122"/>
                              <a:ea typeface="黑体" pitchFamily="49" charset="-122"/>
                            </a:rPr>
                            <a:t>实验药品</a:t>
                          </a:r>
                          <a:endParaRPr lang="zh-CN" altLang="en-US" sz="2000" b="1" dirty="0">
                            <a:latin typeface="黑体" pitchFamily="49" charset="-122"/>
                            <a:ea typeface="黑体" pitchFamily="49" charset="-122"/>
                          </a:endParaRPr>
                        </a:p>
                      </a:txBody>
                      <a:tcPr anchor="ctr">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anose="02010600030101010101" pitchFamily="2" charset="-122"/>
                              <a:ea typeface="宋体" panose="02010600030101010101" pitchFamily="2" charset="-122"/>
                            </a:rPr>
                            <a:t>高锰酸钾</a:t>
                          </a:r>
                          <a:endParaRPr lang="en-US" altLang="zh-CN" sz="2000" b="1" dirty="0" smtClean="0">
                            <a:latin typeface="宋体" panose="02010600030101010101" pitchFamily="2" charset="-122"/>
                            <a:ea typeface="宋体" panose="02010600030101010101" pitchFamily="2" charset="-122"/>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itchFamily="2" charset="-122"/>
                              <a:ea typeface="宋体" pitchFamily="2" charset="-122"/>
                            </a:rPr>
                            <a:t>氯酸钾与二氧化锰</a:t>
                          </a: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2000" b="1" dirty="0" smtClean="0">
                              <a:latin typeface="宋体" pitchFamily="2" charset="-122"/>
                              <a:ea typeface="宋体" pitchFamily="2" charset="-122"/>
                            </a:rPr>
                            <a:t>过氧化氢溶液与二氧化锰</a:t>
                          </a:r>
                        </a:p>
                      </a:txBody>
                      <a:tcPr anchor="ctr"/>
                    </a:tc>
                  </a:tr>
                  <a:tr h="1431925">
                    <a:tc>
                      <a:txBody>
                        <a:bodyPr/>
                        <a:lstStyle/>
                        <a:p>
                          <a:pPr algn="ctr">
                            <a:lnSpc>
                              <a:spcPct val="150000"/>
                            </a:lnSpc>
                            <a:buNone/>
                          </a:pPr>
                          <a:r>
                            <a:rPr lang="zh-CN" altLang="en-US" sz="2000" b="1" dirty="0" smtClean="0">
                              <a:latin typeface="黑体" pitchFamily="49" charset="-122"/>
                              <a:ea typeface="黑体" pitchFamily="49" charset="-122"/>
                            </a:rPr>
                            <a:t>实验原理</a:t>
                          </a:r>
                          <a:endParaRPr lang="zh-CN" altLang="en-US" sz="2000" b="1" dirty="0">
                            <a:latin typeface="黑体" pitchFamily="49" charset="-122"/>
                            <a:ea typeface="黑体" pitchFamily="49" charset="-122"/>
                          </a:endParaRPr>
                        </a:p>
                      </a:txBody>
                      <a:tcPr anchor="ctr">
                        <a:solidFill>
                          <a:srgbClr val="01B0F0"/>
                        </a:solidFill>
                      </a:tcPr>
                    </a:tc>
                    <a:tc>
                      <a:txBody>
                        <a:bodyPr/>
                        <a:lstStyle/>
                        <a:p>
                          <a:endParaRPr lang="zh-CN"/>
                        </a:p>
                      </a:txBody>
                      <a:tcPr anchor="ctr">
                        <a:blipFill rotWithShape="1">
                          <a:blip r:embed="rId3"/>
                          <a:stretch>
                            <a:fillRect l="-59211" t="-94872" r="-239254" b="-121795"/>
                          </a:stretch>
                        </a:blipFill>
                      </a:tcPr>
                    </a:tc>
                    <a:tc>
                      <a:txBody>
                        <a:bodyPr/>
                        <a:lstStyle/>
                        <a:p>
                          <a:endParaRPr lang="zh-CN"/>
                        </a:p>
                      </a:txBody>
                      <a:tcPr anchor="ctr">
                        <a:blipFill rotWithShape="1">
                          <a:blip r:embed="rId3"/>
                          <a:stretch>
                            <a:fillRect l="-141245" t="-94872" r="-112257" b="-121795"/>
                          </a:stretch>
                        </a:blipFill>
                      </a:tcPr>
                    </a:tc>
                    <a:tc>
                      <a:txBody>
                        <a:bodyPr/>
                        <a:lstStyle/>
                        <a:p>
                          <a:endParaRPr lang="zh-CN"/>
                        </a:p>
                      </a:txBody>
                      <a:tcPr anchor="ctr">
                        <a:blipFill rotWithShape="1">
                          <a:blip r:embed="rId3"/>
                          <a:stretch>
                            <a:fillRect l="-215278" t="-94872" r="-174" b="-121795"/>
                          </a:stretch>
                        </a:blipFill>
                      </a:tcPr>
                    </a:tc>
                  </a:tr>
                  <a:tr h="1728191">
                    <a:tc>
                      <a:txBody>
                        <a:bodyPr/>
                        <a:lstStyle/>
                        <a:p>
                          <a:pPr algn="ctr"/>
                          <a:r>
                            <a:rPr lang="zh-CN" altLang="en-US" sz="2000" dirty="0" smtClean="0">
                              <a:latin typeface="黑体" pitchFamily="49" charset="-122"/>
                              <a:ea typeface="黑体" pitchFamily="49" charset="-122"/>
                            </a:rPr>
                            <a:t>发生装置</a:t>
                          </a:r>
                          <a:endParaRPr lang="zh-CN" altLang="en-US" sz="2000" dirty="0">
                            <a:latin typeface="黑体" pitchFamily="49" charset="-122"/>
                            <a:ea typeface="黑体" pitchFamily="49" charset="-122"/>
                          </a:endParaRPr>
                        </a:p>
                      </a:txBody>
                      <a:tcPr anchor="ctr">
                        <a:solidFill>
                          <a:srgbClr val="01B0F0"/>
                        </a:solidFill>
                      </a:tcPr>
                    </a:tc>
                    <a:tc gridSpan="2">
                      <a:txBody>
                        <a:bodyPr/>
                        <a:lstStyle/>
                        <a:p>
                          <a:pPr algn="ctr"/>
                          <a:endParaRPr lang="zh-CN" altLang="en-US" sz="1600" dirty="0"/>
                        </a:p>
                      </a:txBody>
                      <a:tcPr anchor="ctr"/>
                    </a:tc>
                    <a:tc hMerge="1">
                      <a:txBody>
                        <a:bodyPr/>
                        <a:lstStyle/>
                        <a:p>
                          <a:pPr algn="ctr"/>
                          <a:endParaRPr lang="zh-CN" altLang="en-US" dirty="0"/>
                        </a:p>
                      </a:txBody>
                      <a:tcPr anchor="ctr"/>
                    </a:tc>
                    <a:tc>
                      <a:txBody>
                        <a:bodyPr/>
                        <a:lstStyle/>
                        <a:p>
                          <a:pPr algn="ctr"/>
                          <a:endParaRPr lang="zh-CN" altLang="en-US" sz="1600" dirty="0"/>
                        </a:p>
                      </a:txBody>
                      <a:tcPr anchor="ctr"/>
                    </a:tc>
                  </a:tr>
                </a:tbl>
              </a:graphicData>
            </a:graphic>
          </p:graphicFrame>
        </mc:Fallback>
      </mc:AlternateContent>
      <p:pic>
        <p:nvPicPr>
          <p:cNvPr id="11" name="1122.eps"/>
          <p:cNvPicPr/>
          <p:nvPr/>
        </p:nvPicPr>
        <p:blipFill>
          <a:blip r:embed="rId4"/>
          <a:stretch>
            <a:fillRect/>
          </a:stretch>
        </p:blipFill>
        <p:spPr>
          <a:xfrm>
            <a:off x="3849510" y="5271912"/>
            <a:ext cx="1083736" cy="1190976"/>
          </a:xfrm>
          <a:prstGeom prst="rect">
            <a:avLst/>
          </a:prstGeom>
        </p:spPr>
      </p:pic>
      <p:pic>
        <p:nvPicPr>
          <p:cNvPr id="13" name="1123.eps"/>
          <p:cNvPicPr>
            <a:picLocks noChangeAspect="1"/>
          </p:cNvPicPr>
          <p:nvPr/>
        </p:nvPicPr>
        <p:blipFill>
          <a:blip r:embed="rId5"/>
          <a:stretch>
            <a:fillRect/>
          </a:stretch>
        </p:blipFill>
        <p:spPr>
          <a:xfrm>
            <a:off x="9594458" y="5271912"/>
            <a:ext cx="724894" cy="1190976"/>
          </a:xfrm>
          <a:prstGeom prst="rect">
            <a:avLst/>
          </a:prstGeom>
        </p:spPr>
      </p:pic>
    </p:spTree>
    <p:extLst>
      <p:ext uri="{BB962C8B-B14F-4D97-AF65-F5344CB8AC3E}">
        <p14:creationId xmlns:p14="http://schemas.microsoft.com/office/powerpoint/2010/main" xmlns="" val="10242745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0701867" y="1306229"/>
            <a:ext cx="903112" cy="646331"/>
          </a:xfrm>
          <a:prstGeom prst="rect">
            <a:avLst/>
          </a:prstGeom>
          <a:noFill/>
        </p:spPr>
        <p:txBody>
          <a:bodyPr wrap="square" rtlCol="0">
            <a:spAutoFit/>
          </a:bodyPr>
          <a:lstStyle/>
          <a:p>
            <a:pPr algn="r">
              <a:lnSpc>
                <a:spcPct val="150000"/>
              </a:lnSpc>
            </a:pPr>
            <a:r>
              <a:rPr lang="zh-CN" altLang="en-US" sz="2400" b="1" dirty="0" smtClean="0">
                <a:latin typeface="宋体" pitchFamily="2" charset="-122"/>
                <a:ea typeface="宋体" pitchFamily="2" charset="-122"/>
                <a:cs typeface="Times New Roman" pitchFamily="18" charset="0"/>
              </a:rPr>
              <a:t>续表</a:t>
            </a:r>
            <a:endParaRPr lang="en-US" altLang="zh-CN" sz="2400" b="1" dirty="0">
              <a:latin typeface="宋体" pitchFamily="2" charset="-122"/>
              <a:ea typeface="宋体" pitchFamily="2" charset="-122"/>
              <a:cs typeface="Times New Roman"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1002714761"/>
              </p:ext>
            </p:extLst>
          </p:nvPr>
        </p:nvGraphicFramePr>
        <p:xfrm>
          <a:off x="571500" y="1919112"/>
          <a:ext cx="11067344" cy="4648271"/>
        </p:xfrm>
        <a:graphic>
          <a:graphicData uri="http://schemas.openxmlformats.org/drawingml/2006/table">
            <a:tbl>
              <a:tblPr firstRow="1" bandRow="1">
                <a:tableStyleId>{5940675A-B579-460E-94D1-54222C63F5DA}</a:tableStyleId>
              </a:tblPr>
              <a:tblGrid>
                <a:gridCol w="1595967"/>
                <a:gridCol w="9471377"/>
              </a:tblGrid>
              <a:tr h="1457040">
                <a:tc>
                  <a:txBody>
                    <a:bodyPr/>
                    <a:lstStyle/>
                    <a:p>
                      <a:pPr algn="ctr">
                        <a:lnSpc>
                          <a:spcPct val="150000"/>
                        </a:lnSpc>
                        <a:buNone/>
                      </a:pPr>
                      <a:r>
                        <a:rPr lang="zh-CN" altLang="en-US" sz="2000" b="1" dirty="0" smtClean="0">
                          <a:latin typeface="黑体" pitchFamily="49" charset="-122"/>
                          <a:ea typeface="黑体" pitchFamily="49" charset="-122"/>
                        </a:rPr>
                        <a:t>收集装置</a:t>
                      </a:r>
                      <a:endParaRPr lang="zh-CN" altLang="en-US" sz="2000" b="1" dirty="0">
                        <a:latin typeface="黑体" pitchFamily="49" charset="-122"/>
                        <a:ea typeface="黑体" pitchFamily="49" charset="-122"/>
                      </a:endParaRPr>
                    </a:p>
                  </a:txBody>
                  <a:tcPr anchor="ctr">
                    <a:solidFill>
                      <a:srgbClr val="01B0F0"/>
                    </a:solid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en-US" altLang="zh-CN" sz="2000" b="1" dirty="0" smtClean="0">
                        <a:latin typeface="宋体" pitchFamily="2" charset="-122"/>
                        <a:ea typeface="宋体" pitchFamily="2" charset="-122"/>
                      </a:endParaRPr>
                    </a:p>
                    <a:p>
                      <a:pPr marL="0" marR="0" indent="0" algn="ctr" defTabSz="914400" rtl="0" eaLnBrk="1" fontAlgn="auto" latinLnBrk="0" hangingPunct="1">
                        <a:lnSpc>
                          <a:spcPct val="150000"/>
                        </a:lnSpc>
                        <a:spcBef>
                          <a:spcPts val="0"/>
                        </a:spcBef>
                        <a:spcAft>
                          <a:spcPts val="0"/>
                        </a:spcAft>
                        <a:buClrTx/>
                        <a:buSzTx/>
                        <a:buFontTx/>
                        <a:buNone/>
                        <a:tabLst/>
                        <a:defRPr/>
                      </a:pPr>
                      <a:endParaRPr lang="en-US" altLang="zh-CN" sz="2000" b="1" dirty="0" smtClean="0">
                        <a:latin typeface="宋体" pitchFamily="2" charset="-122"/>
                        <a:ea typeface="宋体" pitchFamily="2" charset="-122"/>
                      </a:endParaRPr>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800" b="1" dirty="0" smtClean="0">
                          <a:latin typeface="宋体" pitchFamily="2" charset="-122"/>
                          <a:ea typeface="宋体" pitchFamily="2" charset="-122"/>
                        </a:rPr>
                        <a:t>向上排空气法或排水法</a:t>
                      </a:r>
                    </a:p>
                  </a:txBody>
                  <a:tcPr anchor="ctr"/>
                </a:tc>
              </a:tr>
              <a:tr h="1431925">
                <a:tc>
                  <a:txBody>
                    <a:bodyPr/>
                    <a:lstStyle/>
                    <a:p>
                      <a:pPr algn="ctr">
                        <a:lnSpc>
                          <a:spcPct val="150000"/>
                        </a:lnSpc>
                        <a:buNone/>
                      </a:pPr>
                      <a:r>
                        <a:rPr lang="zh-CN" altLang="en-US" sz="2000" b="1" dirty="0" smtClean="0">
                          <a:latin typeface="黑体" pitchFamily="49" charset="-122"/>
                          <a:ea typeface="黑体" pitchFamily="49" charset="-122"/>
                        </a:rPr>
                        <a:t>验满方法</a:t>
                      </a:r>
                      <a:endParaRPr lang="zh-CN" altLang="en-US" sz="2000" b="1" dirty="0">
                        <a:latin typeface="黑体" pitchFamily="49" charset="-122"/>
                        <a:ea typeface="黑体" pitchFamily="49" charset="-122"/>
                      </a:endParaRPr>
                    </a:p>
                  </a:txBody>
                  <a:tcPr anchor="ctr">
                    <a:solidFill>
                      <a:srgbClr val="01B0F0"/>
                    </a:solidFill>
                  </a:tcPr>
                </a:tc>
                <a:tc>
                  <a:txBody>
                    <a:bodyPr/>
                    <a:lstStyle/>
                    <a:p>
                      <a:pPr algn="just">
                        <a:lnSpc>
                          <a:spcPct val="150000"/>
                        </a:lnSpc>
                      </a:pPr>
                      <a:r>
                        <a:rPr lang="zh-CN" altLang="en-US" sz="2000" b="1" dirty="0" smtClean="0">
                          <a:latin typeface="宋体" pitchFamily="2" charset="-122"/>
                          <a:ea typeface="宋体" pitchFamily="2" charset="-122"/>
                        </a:rPr>
                        <a:t>采用向上排空气法：将带火星的木条放在集气瓶口，若木条复燃，证明氧气已收集满，否则没收集满</a:t>
                      </a:r>
                      <a:endParaRPr lang="en-US" altLang="zh-CN" sz="2000" b="1" dirty="0" smtClean="0">
                        <a:latin typeface="宋体" pitchFamily="2" charset="-122"/>
                        <a:ea typeface="宋体" pitchFamily="2" charset="-122"/>
                      </a:endParaRPr>
                    </a:p>
                    <a:p>
                      <a:pPr algn="just">
                        <a:lnSpc>
                          <a:spcPct val="150000"/>
                        </a:lnSpc>
                      </a:pPr>
                      <a:r>
                        <a:rPr lang="zh-CN" altLang="en-US" sz="2000" b="1" dirty="0" smtClean="0">
                          <a:latin typeface="宋体" pitchFamily="2" charset="-122"/>
                          <a:ea typeface="宋体" pitchFamily="2" charset="-122"/>
                        </a:rPr>
                        <a:t>采用排水法：观察到集气瓶口有大量气泡向外冒出时，证明氧气已收集满</a:t>
                      </a:r>
                    </a:p>
                  </a:txBody>
                  <a:tcPr anchor="ctr"/>
                </a:tc>
              </a:tr>
              <a:tr h="1728191">
                <a:tc>
                  <a:txBody>
                    <a:bodyPr/>
                    <a:lstStyle/>
                    <a:p>
                      <a:pPr algn="ctr"/>
                      <a:r>
                        <a:rPr lang="zh-CN" altLang="en-US" sz="2000" b="1" dirty="0" smtClean="0">
                          <a:latin typeface="黑体" pitchFamily="49" charset="-122"/>
                          <a:ea typeface="黑体" pitchFamily="49" charset="-122"/>
                        </a:rPr>
                        <a:t>实验步骤</a:t>
                      </a:r>
                      <a:r>
                        <a:rPr lang="en-US" altLang="zh-CN" sz="2000" b="1" dirty="0" smtClean="0">
                          <a:latin typeface="黑体" pitchFamily="49" charset="-122"/>
                          <a:ea typeface="黑体" pitchFamily="49" charset="-122"/>
                        </a:rPr>
                        <a:t>(</a:t>
                      </a:r>
                      <a:r>
                        <a:rPr lang="zh-CN" altLang="en-US" sz="2000" b="1" dirty="0" smtClean="0">
                          <a:latin typeface="黑体" pitchFamily="49" charset="-122"/>
                          <a:ea typeface="黑体" pitchFamily="49" charset="-122"/>
                        </a:rPr>
                        <a:t>以高锰酸钾制取氧气为例</a:t>
                      </a:r>
                      <a:r>
                        <a:rPr lang="en-US" altLang="zh-CN" sz="2000" b="1" dirty="0" smtClean="0">
                          <a:latin typeface="黑体" pitchFamily="49" charset="-122"/>
                          <a:ea typeface="黑体" pitchFamily="49" charset="-122"/>
                        </a:rPr>
                        <a:t>)</a:t>
                      </a:r>
                      <a:endParaRPr lang="zh-CN" altLang="en-US" sz="2000" b="1" dirty="0">
                        <a:latin typeface="黑体" pitchFamily="49" charset="-122"/>
                        <a:ea typeface="黑体" pitchFamily="49" charset="-122"/>
                      </a:endParaRPr>
                    </a:p>
                  </a:txBody>
                  <a:tcPr anchor="ctr">
                    <a:solidFill>
                      <a:srgbClr val="01B0F0"/>
                    </a:solidFill>
                  </a:tcPr>
                </a:tc>
                <a:tc>
                  <a:txBody>
                    <a:bodyPr/>
                    <a:lstStyle/>
                    <a:p>
                      <a:pPr algn="just">
                        <a:lnSpc>
                          <a:spcPct val="150000"/>
                        </a:lnSpc>
                        <a:spcAft>
                          <a:spcPts val="0"/>
                        </a:spcAft>
                      </a:pPr>
                      <a:r>
                        <a:rPr lang="zh-CN" sz="2000" b="1" dirty="0">
                          <a:solidFill>
                            <a:srgbClr val="000000"/>
                          </a:solidFill>
                          <a:effectLst/>
                          <a:latin typeface="宋体" pitchFamily="2" charset="-122"/>
                          <a:ea typeface="宋体" pitchFamily="2" charset="-122"/>
                          <a:cs typeface="Times New Roman"/>
                        </a:rPr>
                        <a:t>检查装置</a:t>
                      </a:r>
                      <a:r>
                        <a:rPr lang="zh-CN" sz="2000" b="1" dirty="0" smtClean="0">
                          <a:solidFill>
                            <a:srgbClr val="000000"/>
                          </a:solidFill>
                          <a:effectLst/>
                          <a:latin typeface="宋体" pitchFamily="2" charset="-122"/>
                          <a:ea typeface="宋体" pitchFamily="2" charset="-122"/>
                          <a:cs typeface="Times New Roman"/>
                        </a:rPr>
                        <a:t>气密性</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装入药品</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固定装置</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点燃</a:t>
                      </a:r>
                      <a:r>
                        <a:rPr lang="zh-CN" sz="2000" b="1" dirty="0">
                          <a:solidFill>
                            <a:srgbClr val="000000"/>
                          </a:solidFill>
                          <a:effectLst/>
                          <a:latin typeface="宋体" pitchFamily="2" charset="-122"/>
                          <a:ea typeface="宋体" pitchFamily="2" charset="-122"/>
                          <a:cs typeface="Times New Roman"/>
                        </a:rPr>
                        <a:t>酒精灯加热</a:t>
                      </a:r>
                      <a:r>
                        <a:rPr lang="zh-CN" sz="2000" b="1" dirty="0" smtClean="0">
                          <a:solidFill>
                            <a:srgbClr val="000000"/>
                          </a:solidFill>
                          <a:effectLst/>
                          <a:latin typeface="宋体" pitchFamily="2" charset="-122"/>
                          <a:ea typeface="宋体" pitchFamily="2" charset="-122"/>
                          <a:cs typeface="Times New Roman"/>
                        </a:rPr>
                        <a:t>药品</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收集气体</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仪器</a:t>
                      </a:r>
                      <a:r>
                        <a:rPr lang="zh-CN" sz="2000" b="1" dirty="0">
                          <a:solidFill>
                            <a:srgbClr val="000000"/>
                          </a:solidFill>
                          <a:effectLst/>
                          <a:latin typeface="宋体" pitchFamily="2" charset="-122"/>
                          <a:ea typeface="宋体" pitchFamily="2" charset="-122"/>
                          <a:cs typeface="Times New Roman"/>
                        </a:rPr>
                        <a:t>的</a:t>
                      </a:r>
                      <a:r>
                        <a:rPr lang="zh-CN" sz="2000" b="1" dirty="0" smtClean="0">
                          <a:solidFill>
                            <a:srgbClr val="000000"/>
                          </a:solidFill>
                          <a:effectLst/>
                          <a:latin typeface="宋体" pitchFamily="2" charset="-122"/>
                          <a:ea typeface="宋体" pitchFamily="2" charset="-122"/>
                          <a:cs typeface="Times New Roman"/>
                        </a:rPr>
                        <a:t>拆卸</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先</a:t>
                      </a:r>
                      <a:r>
                        <a:rPr lang="zh-CN" sz="2000" b="1" dirty="0">
                          <a:solidFill>
                            <a:srgbClr val="000000"/>
                          </a:solidFill>
                          <a:effectLst/>
                          <a:latin typeface="宋体" pitchFamily="2" charset="-122"/>
                          <a:ea typeface="宋体" pitchFamily="2" charset="-122"/>
                          <a:cs typeface="Times New Roman"/>
                        </a:rPr>
                        <a:t>将导管移出水面再熄灭酒精灯</a:t>
                      </a:r>
                    </a:p>
                  </a:txBody>
                  <a:tcPr marL="66675" marR="66675" marT="0" marB="0" anchor="ctr"/>
                </a:tc>
              </a:tr>
            </a:tbl>
          </a:graphicData>
        </a:graphic>
      </p:graphicFrame>
      <p:pic>
        <p:nvPicPr>
          <p:cNvPr id="14" name="1124.eps"/>
          <p:cNvPicPr>
            <a:picLocks noChangeAspect="1"/>
          </p:cNvPicPr>
          <p:nvPr/>
        </p:nvPicPr>
        <p:blipFill>
          <a:blip r:embed="rId3"/>
          <a:stretch>
            <a:fillRect/>
          </a:stretch>
        </p:blipFill>
        <p:spPr>
          <a:xfrm>
            <a:off x="5835518" y="2054577"/>
            <a:ext cx="1943366" cy="874888"/>
          </a:xfrm>
          <a:prstGeom prst="rect">
            <a:avLst/>
          </a:prstGeom>
        </p:spPr>
      </p:pic>
    </p:spTree>
    <p:extLst>
      <p:ext uri="{BB962C8B-B14F-4D97-AF65-F5344CB8AC3E}">
        <p14:creationId xmlns:p14="http://schemas.microsoft.com/office/powerpoint/2010/main" xmlns="" val="299275255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20000" y="1723919"/>
            <a:ext cx="10749511" cy="4524315"/>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）排水法</a:t>
            </a:r>
            <a:r>
              <a:rPr lang="zh-CN" altLang="en-US" sz="2400" b="1" dirty="0">
                <a:latin typeface="Times New Roman" pitchFamily="18" charset="0"/>
                <a:ea typeface="宋体" pitchFamily="2" charset="-122"/>
                <a:cs typeface="Times New Roman" pitchFamily="18" charset="0"/>
              </a:rPr>
              <a:t>与排空气法收集的氧气的纯度是不同</a:t>
            </a:r>
            <a:r>
              <a:rPr lang="zh-CN" altLang="en-US" sz="2400" b="1" dirty="0" smtClean="0">
                <a:latin typeface="Times New Roman" pitchFamily="18" charset="0"/>
                <a:ea typeface="宋体" pitchFamily="2" charset="-122"/>
                <a:cs typeface="Times New Roman" pitchFamily="18" charset="0"/>
              </a:rPr>
              <a:t>的，用</a:t>
            </a:r>
            <a:r>
              <a:rPr lang="zh-CN" altLang="en-US" sz="2400" b="1" dirty="0">
                <a:latin typeface="Times New Roman" pitchFamily="18" charset="0"/>
                <a:ea typeface="宋体" pitchFamily="2" charset="-122"/>
                <a:cs typeface="Times New Roman" pitchFamily="18" charset="0"/>
              </a:rPr>
              <a:t>排水法收集到的氧气纯度</a:t>
            </a:r>
            <a:r>
              <a:rPr lang="zh-CN" altLang="en-US" sz="2400" b="1" dirty="0" smtClean="0">
                <a:latin typeface="Times New Roman" pitchFamily="18" charset="0"/>
                <a:ea typeface="宋体" pitchFamily="2" charset="-122"/>
                <a:cs typeface="Times New Roman" pitchFamily="18" charset="0"/>
              </a:rPr>
              <a:t>较高，但</a:t>
            </a:r>
            <a:r>
              <a:rPr lang="zh-CN" altLang="en-US" sz="2400" b="1" dirty="0">
                <a:latin typeface="Times New Roman" pitchFamily="18" charset="0"/>
                <a:ea typeface="宋体" pitchFamily="2" charset="-122"/>
                <a:cs typeface="Times New Roman" pitchFamily="18" charset="0"/>
              </a:rPr>
              <a:t>含有一定量的</a:t>
            </a:r>
            <a:r>
              <a:rPr lang="zh-CN" altLang="en-US" sz="2400" b="1" dirty="0" smtClean="0">
                <a:latin typeface="Times New Roman" pitchFamily="18" charset="0"/>
                <a:ea typeface="宋体" pitchFamily="2" charset="-122"/>
                <a:cs typeface="Times New Roman" pitchFamily="18" charset="0"/>
              </a:rPr>
              <a:t>水蒸气，用</a:t>
            </a:r>
            <a:r>
              <a:rPr lang="zh-CN" altLang="en-US" sz="2400" b="1" dirty="0">
                <a:latin typeface="Times New Roman" pitchFamily="18" charset="0"/>
                <a:ea typeface="宋体" pitchFamily="2" charset="-122"/>
                <a:cs typeface="Times New Roman" pitchFamily="18" charset="0"/>
              </a:rPr>
              <a:t>排空气法收集到的氧气比较干燥但纯度较低。</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）用</a:t>
            </a:r>
            <a:r>
              <a:rPr lang="zh-CN" altLang="en-US" sz="2400" b="1" dirty="0">
                <a:latin typeface="Times New Roman" pitchFamily="18" charset="0"/>
                <a:ea typeface="宋体" pitchFamily="2" charset="-122"/>
                <a:cs typeface="Times New Roman" pitchFamily="18" charset="0"/>
              </a:rPr>
              <a:t>高锰酸钾或氯酸钾制氧气</a:t>
            </a:r>
            <a:r>
              <a:rPr lang="zh-CN" altLang="en-US" sz="2400" b="1" dirty="0" smtClean="0">
                <a:latin typeface="Times New Roman" pitchFamily="18" charset="0"/>
                <a:ea typeface="宋体" pitchFamily="2" charset="-122"/>
                <a:cs typeface="Times New Roman" pitchFamily="18" charset="0"/>
              </a:rPr>
              <a:t>时，要注意：</a:t>
            </a:r>
            <a:r>
              <a:rPr lang="en-US" altLang="zh-CN" sz="2400" b="1" dirty="0" smtClean="0">
                <a:latin typeface="Times New Roman" pitchFamily="18" charset="0"/>
                <a:ea typeface="宋体" pitchFamily="2" charset="-122"/>
                <a:cs typeface="Times New Roman" pitchFamily="18" charset="0"/>
              </a:rPr>
              <a:t>①</a:t>
            </a:r>
            <a:r>
              <a:rPr lang="zh-CN" altLang="en-US" sz="2400" b="1" dirty="0">
                <a:latin typeface="Times New Roman" pitchFamily="18" charset="0"/>
                <a:ea typeface="宋体" pitchFamily="2" charset="-122"/>
                <a:cs typeface="Times New Roman" pitchFamily="18" charset="0"/>
              </a:rPr>
              <a:t>试管口略向下</a:t>
            </a:r>
            <a:r>
              <a:rPr lang="zh-CN" altLang="en-US" sz="2400" b="1" dirty="0" smtClean="0">
                <a:latin typeface="Times New Roman" pitchFamily="18" charset="0"/>
                <a:ea typeface="宋体" pitchFamily="2" charset="-122"/>
                <a:cs typeface="Times New Roman" pitchFamily="18" charset="0"/>
              </a:rPr>
              <a:t>倾斜，防止</a:t>
            </a:r>
            <a:r>
              <a:rPr lang="zh-CN" altLang="en-US" sz="2400" b="1" dirty="0">
                <a:latin typeface="Times New Roman" pitchFamily="18" charset="0"/>
                <a:ea typeface="宋体" pitchFamily="2" charset="-122"/>
                <a:cs typeface="Times New Roman" pitchFamily="18" charset="0"/>
              </a:rPr>
              <a:t>冷凝水倒流炸裂</a:t>
            </a:r>
            <a:r>
              <a:rPr lang="zh-CN" altLang="en-US" sz="2400" b="1" dirty="0" smtClean="0">
                <a:latin typeface="Times New Roman" pitchFamily="18" charset="0"/>
                <a:ea typeface="宋体" pitchFamily="2" charset="-122"/>
                <a:cs typeface="Times New Roman" pitchFamily="18" charset="0"/>
              </a:rPr>
              <a:t>试管；</a:t>
            </a:r>
            <a:r>
              <a:rPr lang="en-US" altLang="zh-CN" sz="2400" b="1" dirty="0" smtClean="0">
                <a:latin typeface="Times New Roman" pitchFamily="18" charset="0"/>
                <a:ea typeface="宋体" pitchFamily="2" charset="-122"/>
                <a:cs typeface="Times New Roman" pitchFamily="18" charset="0"/>
              </a:rPr>
              <a:t>②</a:t>
            </a:r>
            <a:r>
              <a:rPr lang="zh-CN" altLang="en-US" sz="2400" b="1" dirty="0">
                <a:latin typeface="Times New Roman" pitchFamily="18" charset="0"/>
                <a:ea typeface="宋体" pitchFamily="2" charset="-122"/>
                <a:cs typeface="Times New Roman" pitchFamily="18" charset="0"/>
              </a:rPr>
              <a:t>用高锰酸钾制氧气</a:t>
            </a:r>
            <a:r>
              <a:rPr lang="zh-CN" altLang="en-US" sz="2400" b="1" dirty="0" smtClean="0">
                <a:latin typeface="Times New Roman" pitchFamily="18" charset="0"/>
                <a:ea typeface="宋体" pitchFamily="2" charset="-122"/>
                <a:cs typeface="Times New Roman" pitchFamily="18" charset="0"/>
              </a:rPr>
              <a:t>时，试管</a:t>
            </a:r>
            <a:r>
              <a:rPr lang="zh-CN" altLang="en-US" sz="2400" b="1" dirty="0">
                <a:latin typeface="Times New Roman" pitchFamily="18" charset="0"/>
                <a:ea typeface="宋体" pitchFamily="2" charset="-122"/>
                <a:cs typeface="Times New Roman" pitchFamily="18" charset="0"/>
              </a:rPr>
              <a:t>口放一团</a:t>
            </a:r>
            <a:r>
              <a:rPr lang="zh-CN" altLang="en-US" sz="2400" b="1" dirty="0" smtClean="0">
                <a:latin typeface="Times New Roman" pitchFamily="18" charset="0"/>
                <a:ea typeface="宋体" pitchFamily="2" charset="-122"/>
                <a:cs typeface="Times New Roman" pitchFamily="18" charset="0"/>
              </a:rPr>
              <a:t>棉花，防止</a:t>
            </a:r>
            <a:r>
              <a:rPr lang="zh-CN" altLang="en-US" sz="2400" b="1" dirty="0">
                <a:latin typeface="Times New Roman" pitchFamily="18" charset="0"/>
                <a:ea typeface="宋体" pitchFamily="2" charset="-122"/>
                <a:cs typeface="Times New Roman" pitchFamily="18" charset="0"/>
              </a:rPr>
              <a:t>高锰酸钾粉末进入导管堵塞</a:t>
            </a:r>
            <a:r>
              <a:rPr lang="zh-CN" altLang="en-US" sz="2400" b="1" dirty="0" smtClean="0">
                <a:latin typeface="Times New Roman" pitchFamily="18" charset="0"/>
                <a:ea typeface="宋体" pitchFamily="2" charset="-122"/>
                <a:cs typeface="Times New Roman" pitchFamily="18" charset="0"/>
              </a:rPr>
              <a:t>导管；</a:t>
            </a:r>
            <a:r>
              <a:rPr lang="en-US" altLang="zh-CN" sz="2400" b="1" dirty="0" smtClean="0">
                <a:latin typeface="Times New Roman" pitchFamily="18" charset="0"/>
                <a:ea typeface="宋体" pitchFamily="2" charset="-122"/>
                <a:cs typeface="Times New Roman" pitchFamily="18" charset="0"/>
              </a:rPr>
              <a:t>③</a:t>
            </a:r>
            <a:r>
              <a:rPr lang="zh-CN" altLang="en-US" sz="2400" b="1" dirty="0">
                <a:latin typeface="Times New Roman" pitchFamily="18" charset="0"/>
                <a:ea typeface="宋体" pitchFamily="2" charset="-122"/>
                <a:cs typeface="Times New Roman" pitchFamily="18" charset="0"/>
              </a:rPr>
              <a:t>用排水法收集</a:t>
            </a:r>
            <a:r>
              <a:rPr lang="zh-CN" altLang="en-US" sz="2400" b="1" dirty="0" smtClean="0">
                <a:latin typeface="Times New Roman" pitchFamily="18" charset="0"/>
                <a:ea typeface="宋体" pitchFamily="2" charset="-122"/>
                <a:cs typeface="Times New Roman" pitchFamily="18" charset="0"/>
              </a:rPr>
              <a:t>气体，实验</a:t>
            </a:r>
            <a:r>
              <a:rPr lang="zh-CN" altLang="en-US" sz="2400" b="1" dirty="0">
                <a:latin typeface="Times New Roman" pitchFamily="18" charset="0"/>
                <a:ea typeface="宋体" pitchFamily="2" charset="-122"/>
                <a:cs typeface="Times New Roman" pitchFamily="18" charset="0"/>
              </a:rPr>
              <a:t>结束</a:t>
            </a:r>
            <a:r>
              <a:rPr lang="zh-CN" altLang="en-US" sz="2400" b="1" dirty="0" smtClean="0">
                <a:latin typeface="Times New Roman" pitchFamily="18" charset="0"/>
                <a:ea typeface="宋体" pitchFamily="2" charset="-122"/>
                <a:cs typeface="Times New Roman" pitchFamily="18" charset="0"/>
              </a:rPr>
              <a:t>时，要</a:t>
            </a:r>
            <a:r>
              <a:rPr lang="zh-CN" altLang="en-US" sz="2400" b="1" dirty="0">
                <a:latin typeface="Times New Roman" pitchFamily="18" charset="0"/>
                <a:ea typeface="宋体" pitchFamily="2" charset="-122"/>
                <a:cs typeface="Times New Roman" pitchFamily="18" charset="0"/>
              </a:rPr>
              <a:t>先将导管从水槽中</a:t>
            </a:r>
            <a:r>
              <a:rPr lang="zh-CN" altLang="en-US" sz="2400" b="1" dirty="0" smtClean="0">
                <a:latin typeface="Times New Roman" pitchFamily="18" charset="0"/>
                <a:ea typeface="宋体" pitchFamily="2" charset="-122"/>
                <a:cs typeface="Times New Roman" pitchFamily="18" charset="0"/>
              </a:rPr>
              <a:t>取出，再</a:t>
            </a:r>
            <a:r>
              <a:rPr lang="zh-CN" altLang="en-US" sz="2400" b="1" dirty="0">
                <a:latin typeface="Times New Roman" pitchFamily="18" charset="0"/>
                <a:ea typeface="宋体" pitchFamily="2" charset="-122"/>
                <a:cs typeface="Times New Roman" pitchFamily="18" charset="0"/>
              </a:rPr>
              <a:t>熄灭</a:t>
            </a:r>
            <a:r>
              <a:rPr lang="zh-CN" altLang="en-US" sz="2400" b="1" dirty="0" smtClean="0">
                <a:latin typeface="Times New Roman" pitchFamily="18" charset="0"/>
                <a:ea typeface="宋体" pitchFamily="2" charset="-122"/>
                <a:cs typeface="Times New Roman" pitchFamily="18" charset="0"/>
              </a:rPr>
              <a:t>酒精灯，防止</a:t>
            </a:r>
            <a:r>
              <a:rPr lang="zh-CN" altLang="en-US" sz="2400" b="1" dirty="0">
                <a:latin typeface="Times New Roman" pitchFamily="18" charset="0"/>
                <a:ea typeface="宋体" pitchFamily="2" charset="-122"/>
                <a:cs typeface="Times New Roman" pitchFamily="18" charset="0"/>
              </a:rPr>
              <a:t>水倒吸炸裂试管</a:t>
            </a:r>
            <a:r>
              <a:rPr lang="zh-CN" altLang="en-US" sz="2400" b="1" dirty="0" smtClean="0">
                <a:latin typeface="Times New Roman" pitchFamily="18" charset="0"/>
                <a:ea typeface="宋体" pitchFamily="2" charset="-122"/>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59871219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2491564"/>
            <a:ext cx="10749511" cy="2308324"/>
          </a:xfrm>
          <a:prstGeom prst="rect">
            <a:avLst/>
          </a:prstGeom>
          <a:solidFill>
            <a:schemeClr val="accent4">
              <a:lumMod val="60000"/>
              <a:lumOff val="40000"/>
            </a:schemeClr>
          </a:solid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）用</a:t>
            </a:r>
            <a:r>
              <a:rPr lang="zh-CN" altLang="en-US" sz="2400" b="1" dirty="0">
                <a:latin typeface="Times New Roman" pitchFamily="18" charset="0"/>
                <a:ea typeface="宋体" pitchFamily="2" charset="-122"/>
                <a:cs typeface="Times New Roman" pitchFamily="18" charset="0"/>
              </a:rPr>
              <a:t>过氧化氢制取氧气</a:t>
            </a:r>
            <a:r>
              <a:rPr lang="zh-CN" altLang="en-US" sz="2400" b="1" dirty="0" smtClean="0">
                <a:latin typeface="Times New Roman" pitchFamily="18" charset="0"/>
                <a:ea typeface="宋体" pitchFamily="2" charset="-122"/>
                <a:cs typeface="Times New Roman" pitchFamily="18" charset="0"/>
              </a:rPr>
              <a:t>时，长</a:t>
            </a:r>
            <a:r>
              <a:rPr lang="zh-CN" altLang="en-US" sz="2400" b="1" dirty="0">
                <a:latin typeface="Times New Roman" pitchFamily="18" charset="0"/>
                <a:ea typeface="宋体" pitchFamily="2" charset="-122"/>
                <a:cs typeface="Times New Roman" pitchFamily="18" charset="0"/>
              </a:rPr>
              <a:t>颈漏斗的末端必须伸入液面</a:t>
            </a:r>
            <a:r>
              <a:rPr lang="zh-CN" altLang="en-US" sz="2400" b="1" dirty="0" smtClean="0">
                <a:latin typeface="Times New Roman" pitchFamily="18" charset="0"/>
                <a:ea typeface="宋体" pitchFamily="2" charset="-122"/>
                <a:cs typeface="Times New Roman" pitchFamily="18" charset="0"/>
              </a:rPr>
              <a:t>以下，防止</a:t>
            </a:r>
            <a:r>
              <a:rPr lang="zh-CN" altLang="en-US" sz="2400" b="1" dirty="0">
                <a:latin typeface="Times New Roman" pitchFamily="18" charset="0"/>
                <a:ea typeface="宋体" pitchFamily="2" charset="-122"/>
                <a:cs typeface="Times New Roman" pitchFamily="18" charset="0"/>
              </a:rPr>
              <a:t>气体从长颈漏斗口逸出。</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）检验</a:t>
            </a:r>
            <a:r>
              <a:rPr lang="zh-CN" altLang="en-US" sz="2400" b="1" dirty="0">
                <a:latin typeface="Times New Roman" pitchFamily="18" charset="0"/>
                <a:ea typeface="宋体" pitchFamily="2" charset="-122"/>
                <a:cs typeface="Times New Roman" pitchFamily="18" charset="0"/>
              </a:rPr>
              <a:t>氧气时将带火星的木条伸入集气瓶</a:t>
            </a:r>
            <a:r>
              <a:rPr lang="zh-CN" altLang="en-US" sz="2400" b="1" dirty="0" smtClean="0">
                <a:latin typeface="Times New Roman" pitchFamily="18" charset="0"/>
                <a:ea typeface="宋体" pitchFamily="2" charset="-122"/>
                <a:cs typeface="Times New Roman" pitchFamily="18" charset="0"/>
              </a:rPr>
              <a:t>内，验</a:t>
            </a:r>
            <a:r>
              <a:rPr lang="zh-CN" altLang="en-US" sz="2400" b="1" dirty="0">
                <a:latin typeface="Times New Roman" pitchFamily="18" charset="0"/>
                <a:ea typeface="宋体" pitchFamily="2" charset="-122"/>
                <a:cs typeface="Times New Roman" pitchFamily="18" charset="0"/>
              </a:rPr>
              <a:t>满氧气时将带火星的木条放在集气</a:t>
            </a:r>
            <a:r>
              <a:rPr lang="zh-CN" altLang="en-US" sz="2400" b="1" dirty="0" smtClean="0">
                <a:latin typeface="Times New Roman" pitchFamily="18" charset="0"/>
                <a:ea typeface="宋体" pitchFamily="2" charset="-122"/>
                <a:cs typeface="Times New Roman" pitchFamily="18" charset="0"/>
              </a:rPr>
              <a:t>瓶口，现象</a:t>
            </a:r>
            <a:r>
              <a:rPr lang="zh-CN" altLang="en-US" sz="2400" b="1" dirty="0">
                <a:latin typeface="Times New Roman" pitchFamily="18" charset="0"/>
                <a:ea typeface="宋体" pitchFamily="2" charset="-122"/>
                <a:cs typeface="Times New Roman" pitchFamily="18" charset="0"/>
              </a:rPr>
              <a:t>均是木条</a:t>
            </a:r>
            <a:r>
              <a:rPr lang="zh-CN" altLang="en-US" sz="2400" b="1" dirty="0" smtClean="0">
                <a:latin typeface="Times New Roman" pitchFamily="18" charset="0"/>
                <a:ea typeface="宋体" pitchFamily="2" charset="-122"/>
                <a:cs typeface="Times New Roman" pitchFamily="18" charset="0"/>
              </a:rPr>
              <a:t>复燃。</a:t>
            </a:r>
            <a:endParaRPr lang="zh-CN" altLang="en-US"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42668207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0000" y="2489867"/>
            <a:ext cx="9683261" cy="1477328"/>
          </a:xfrm>
          <a:prstGeom prst="rect">
            <a:avLst/>
          </a:prstGeom>
          <a:noFill/>
        </p:spPr>
        <p:txBody>
          <a:bodyPr wrap="square" rtlCol="0">
            <a:spAutoFit/>
          </a:bodyPr>
          <a:lstStyle/>
          <a:p>
            <a:pPr>
              <a:lnSpc>
                <a:spcPct val="150000"/>
              </a:lnSpc>
            </a:pPr>
            <a:r>
              <a:rPr lang="en-US" altLang="zh-CN" sz="2400" b="1" dirty="0">
                <a:latin typeface="Times New Roman" pitchFamily="18" charset="0"/>
                <a:ea typeface="宋体" pitchFamily="2" charset="-122"/>
                <a:cs typeface="Times New Roman" pitchFamily="18" charset="0"/>
              </a:rPr>
              <a:t>7.</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2021</a:t>
            </a:r>
            <a:r>
              <a:rPr lang="zh-CN" altLang="zh-CN" sz="2400" b="1" dirty="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ea typeface="宋体" pitchFamily="2" charset="-122"/>
                <a:cs typeface="Times New Roman" pitchFamily="18" charset="0"/>
              </a:rPr>
              <a:t>化学与我们的生产、生活息息相关。</a:t>
            </a:r>
          </a:p>
          <a:p>
            <a:pPr>
              <a:lnSpc>
                <a:spcPct val="150000"/>
              </a:lnSpc>
            </a:pPr>
            <a:r>
              <a:rPr lang="zh-CN" altLang="zh-CN" sz="2400" b="1" dirty="0">
                <a:latin typeface="Times New Roman" pitchFamily="18" charset="0"/>
                <a:ea typeface="宋体" pitchFamily="2" charset="-122"/>
                <a:cs typeface="Times New Roman" pitchFamily="18" charset="0"/>
              </a:rPr>
              <a:t>焊接金属时常用氮气作保护</a:t>
            </a:r>
            <a:r>
              <a:rPr lang="zh-CN" altLang="zh-CN" sz="2400" b="1" dirty="0" smtClean="0">
                <a:latin typeface="Times New Roman" pitchFamily="18" charset="0"/>
                <a:ea typeface="宋体" pitchFamily="2" charset="-122"/>
                <a:cs typeface="Times New Roman" pitchFamily="18" charset="0"/>
              </a:rPr>
              <a:t>气</a:t>
            </a:r>
            <a:r>
              <a:rPr lang="zh-CN" altLang="en-US" sz="2400" b="1" dirty="0" smtClean="0">
                <a:latin typeface="Times New Roman" pitchFamily="18" charset="0"/>
                <a:ea typeface="宋体" pitchFamily="2" charset="-122"/>
                <a:cs typeface="Times New Roman" pitchFamily="18" charset="0"/>
              </a:rPr>
              <a:t>，</a:t>
            </a:r>
            <a:r>
              <a:rPr lang="zh-CN" altLang="zh-CN" sz="2400" b="1" dirty="0" smtClean="0">
                <a:latin typeface="Times New Roman" pitchFamily="18" charset="0"/>
                <a:ea typeface="宋体" pitchFamily="2" charset="-122"/>
                <a:cs typeface="Times New Roman" pitchFamily="18" charset="0"/>
              </a:rPr>
              <a:t>因为</a:t>
            </a:r>
            <a:r>
              <a:rPr lang="zh-CN" altLang="zh-CN" sz="2400" b="1" dirty="0">
                <a:latin typeface="Times New Roman" pitchFamily="18" charset="0"/>
                <a:ea typeface="宋体" pitchFamily="2" charset="-122"/>
                <a:cs typeface="Times New Roman" pitchFamily="18" charset="0"/>
              </a:rPr>
              <a:t>其</a:t>
            </a:r>
            <a:r>
              <a:rPr lang="zh-CN" altLang="zh-CN" sz="2400" b="1" dirty="0" smtClean="0">
                <a:latin typeface="Times New Roman" pitchFamily="18" charset="0"/>
                <a:ea typeface="宋体" pitchFamily="2" charset="-122"/>
                <a:cs typeface="Times New Roman" pitchFamily="18" charset="0"/>
              </a:rPr>
              <a:t>化学性质</a:t>
            </a:r>
            <a:r>
              <a:rPr lang="zh-CN" altLang="zh-CN" sz="2400" b="1" u="sng" dirty="0" smtClean="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zh-CN"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endParaRPr lang="zh-CN" altLang="en-US" dirty="0">
              <a:latin typeface="Times New Roman" pitchFamily="18" charset="0"/>
              <a:cs typeface="Times New Roman" pitchFamily="18" charset="0"/>
            </a:endParaRPr>
          </a:p>
        </p:txBody>
      </p:sp>
      <p:sp>
        <p:nvSpPr>
          <p:cNvPr id="3" name="TextBox 2"/>
          <p:cNvSpPr txBox="1"/>
          <p:nvPr/>
        </p:nvSpPr>
        <p:spPr>
          <a:xfrm>
            <a:off x="7421137" y="3076924"/>
            <a:ext cx="1107996"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不活泼</a:t>
            </a:r>
            <a:endParaRPr lang="zh-CN" altLang="en-US" sz="2400" b="1" dirty="0">
              <a:solidFill>
                <a:srgbClr val="FF0000"/>
              </a:solidFill>
              <a:latin typeface="宋体" pitchFamily="2" charset="-122"/>
              <a:ea typeface="宋体" pitchFamily="2" charset="-122"/>
            </a:endParaRPr>
          </a:p>
        </p:txBody>
      </p:sp>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376808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2905</TotalTime>
  <Words>4262</Words>
  <Application>Microsoft Office PowerPoint</Application>
  <PresentationFormat>自定义</PresentationFormat>
  <Paragraphs>724</Paragraphs>
  <Slides>84</Slides>
  <Notes>15</Notes>
  <HiddenSlides>0</HiddenSlides>
  <MMClips>0</MMClips>
  <ScaleCrop>false</ScaleCrop>
  <HeadingPairs>
    <vt:vector size="4" baseType="variant">
      <vt:variant>
        <vt:lpstr>主题</vt:lpstr>
      </vt:variant>
      <vt:variant>
        <vt:i4>5</vt:i4>
      </vt:variant>
      <vt:variant>
        <vt:lpstr>幻灯片标题</vt:lpstr>
      </vt:variant>
      <vt:variant>
        <vt:i4>84</vt:i4>
      </vt:variant>
    </vt:vector>
  </HeadingPairs>
  <TitlesOfParts>
    <vt:vector size="89"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365</cp:revision>
  <dcterms:created xsi:type="dcterms:W3CDTF">2020-07-19T08:35:37Z</dcterms:created>
  <dcterms:modified xsi:type="dcterms:W3CDTF">2022-02-25T15:03:58Z</dcterms:modified>
</cp:coreProperties>
</file>