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6" r:id="rId3"/>
  </p:sldMasterIdLst>
  <p:notesMasterIdLst>
    <p:notesMasterId r:id="rId41"/>
  </p:notesMasterIdLst>
  <p:handoutMasterIdLst>
    <p:handoutMasterId r:id="rId42"/>
  </p:handoutMasterIdLst>
  <p:sldIdLst>
    <p:sldId id="277" r:id="rId4"/>
    <p:sldId id="275" r:id="rId5"/>
    <p:sldId id="261" r:id="rId6"/>
    <p:sldId id="280" r:id="rId7"/>
    <p:sldId id="286" r:id="rId8"/>
    <p:sldId id="382" r:id="rId9"/>
    <p:sldId id="383" r:id="rId10"/>
    <p:sldId id="384" r:id="rId11"/>
    <p:sldId id="385" r:id="rId12"/>
    <p:sldId id="287" r:id="rId13"/>
    <p:sldId id="322" r:id="rId14"/>
    <p:sldId id="293" r:id="rId15"/>
    <p:sldId id="391" r:id="rId16"/>
    <p:sldId id="392" r:id="rId17"/>
    <p:sldId id="394" r:id="rId18"/>
    <p:sldId id="423" r:id="rId19"/>
    <p:sldId id="424" r:id="rId20"/>
    <p:sldId id="279" r:id="rId21"/>
    <p:sldId id="273" r:id="rId22"/>
    <p:sldId id="300" r:id="rId23"/>
    <p:sldId id="396" r:id="rId24"/>
    <p:sldId id="398" r:id="rId25"/>
    <p:sldId id="397" r:id="rId26"/>
    <p:sldId id="399" r:id="rId27"/>
    <p:sldId id="400" r:id="rId28"/>
    <p:sldId id="401" r:id="rId29"/>
    <p:sldId id="403" r:id="rId30"/>
    <p:sldId id="402" r:id="rId31"/>
    <p:sldId id="404" r:id="rId32"/>
    <p:sldId id="405" r:id="rId33"/>
    <p:sldId id="406" r:id="rId34"/>
    <p:sldId id="425" r:id="rId35"/>
    <p:sldId id="426" r:id="rId36"/>
    <p:sldId id="427" r:id="rId37"/>
    <p:sldId id="428" r:id="rId38"/>
    <p:sldId id="429" r:id="rId39"/>
    <p:sldId id="430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05" autoAdjust="0"/>
    <p:restoredTop sz="71259" autoAdjust="0"/>
  </p:normalViewPr>
  <p:slideViewPr>
    <p:cSldViewPr snapToGrid="0">
      <p:cViewPr varScale="1">
        <p:scale>
          <a:sx n="66" d="100"/>
          <a:sy n="66" d="100"/>
        </p:scale>
        <p:origin x="-432" y="-72"/>
      </p:cViewPr>
      <p:guideLst>
        <p:guide orient="horz" pos="2164"/>
        <p:guide pos="3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410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525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物质构成的奥秘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物质的分类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物质的分类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8.xml"/><Relationship Id="rId5" Type="http://schemas.openxmlformats.org/officeDocument/2006/relationships/tags" Target="../tags/tag5.xml"/><Relationship Id="rId10" Type="http://schemas.openxmlformats.org/officeDocument/2006/relationships/slide" Target="slide11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590139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792751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rId10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00967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86594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物质的分类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358696" y="2119587"/>
            <a:ext cx="9128329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8.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有关物质分类的说法正确的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非金属都是绝缘体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有一定熔点的固体都是晶体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含有氧元素的化合物都是氧化物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含有碳元素的化合物都是有机化合物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364112" y="2207339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531547" y="3363547"/>
            <a:ext cx="3307653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31960" y="2107474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49" y="2745683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物质的分类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72621" y="1293475"/>
            <a:ext cx="5882885" cy="729465"/>
            <a:chOff x="823582" y="935961"/>
            <a:chExt cx="5767939" cy="729465"/>
          </a:xfrm>
        </p:grpSpPr>
        <p:sp>
          <p:nvSpPr>
            <p:cNvPr id="11" name="圆角矩形 1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数据聚集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考点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梳理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6216" y="3264498"/>
            <a:ext cx="7257663" cy="32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16"/>
          <p:cNvPicPr/>
          <p:nvPr/>
        </p:nvPicPr>
        <p:blipFill>
          <a:blip r:embed="rId6"/>
          <a:stretch>
            <a:fillRect/>
          </a:stretch>
        </p:blipFill>
        <p:spPr>
          <a:xfrm>
            <a:off x="553891" y="4972048"/>
            <a:ext cx="365684" cy="7048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3315" y="3840629"/>
            <a:ext cx="3476625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【温馨提示】</a:t>
            </a:r>
          </a:p>
          <a:p>
            <a:pPr algn="just"/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化合物还可以分为无机物、有机物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COOH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0364" y="3197823"/>
            <a:ext cx="855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金属</a:t>
            </a:r>
          </a:p>
        </p:txBody>
      </p:sp>
      <p:sp>
        <p:nvSpPr>
          <p:cNvPr id="22" name="矩形 21"/>
          <p:cNvSpPr/>
          <p:nvPr/>
        </p:nvSpPr>
        <p:spPr>
          <a:xfrm>
            <a:off x="2466968" y="4208543"/>
            <a:ext cx="1110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氧化物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6401" y="4007448"/>
            <a:ext cx="855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金属</a:t>
            </a:r>
          </a:p>
        </p:txBody>
      </p:sp>
      <p:sp>
        <p:nvSpPr>
          <p:cNvPr id="24" name="矩形 23"/>
          <p:cNvSpPr/>
          <p:nvPr/>
        </p:nvSpPr>
        <p:spPr>
          <a:xfrm>
            <a:off x="2743193" y="4826940"/>
            <a:ext cx="659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酸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30985" y="5240980"/>
            <a:ext cx="5675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碱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20686" y="5657849"/>
            <a:ext cx="5714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7760128"/>
              </p:ext>
            </p:extLst>
          </p:nvPr>
        </p:nvGraphicFramePr>
        <p:xfrm>
          <a:off x="495299" y="1714500"/>
          <a:ext cx="11163301" cy="3305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2936"/>
                <a:gridCol w="3103878"/>
                <a:gridCol w="7346487"/>
              </a:tblGrid>
              <a:tr h="41109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000" b="1" i="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纯净物</a:t>
                      </a:r>
                      <a:endParaRPr lang="zh-CN" sz="2000" b="1" i="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混合物</a:t>
                      </a:r>
                      <a:endParaRPr lang="zh-CN" sz="2000" b="1" i="0" baseline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46520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概念</a:t>
                      </a:r>
                      <a:endParaRPr lang="zh-CN" sz="2000" b="1" i="0" baseline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zh-CN" sz="2000" b="1" i="0" u="sng" baseline="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物质组成</a:t>
                      </a:r>
                      <a:r>
                        <a:rPr lang="en-US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</a:t>
                      </a:r>
                      <a:r>
                        <a:rPr lang="zh-CN" sz="2000" b="1" i="0" u="sng" baseline="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　　　　　　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物质混合而成</a:t>
                      </a:r>
                      <a:r>
                        <a:rPr lang="en-US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8595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区别</a:t>
                      </a:r>
                      <a:endParaRPr lang="zh-CN" sz="2000" b="1" i="0" baseline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含一种物质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若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物质由分子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构成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只含一种分子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固定的组成和性质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唯一的化学式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含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两种或多种物质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若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物质由分子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构成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则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由两种或两种以上的不同分子构成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没有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固定的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组成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各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成分保持原有的化学性质</a:t>
                      </a:r>
                    </a:p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alt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不能</a:t>
                      </a: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用化学式表示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联系</a:t>
                      </a:r>
                      <a:endParaRPr lang="zh-CN" sz="2000" b="1" i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i="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纯净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</a:t>
                      </a:r>
                      <a:r>
                        <a:rPr lang="en-US" alt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</a:t>
                      </a:r>
                      <a:r>
                        <a:rPr lang="en-US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</a:t>
                      </a:r>
                      <a:r>
                        <a:rPr lang="zh-CN" sz="2000" b="1" i="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混合物</a:t>
                      </a:r>
                      <a:endParaRPr lang="zh-CN" sz="20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38200" y="1104156"/>
            <a:ext cx="3353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纯净物与混合物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11" name="图片 6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564" y="4602164"/>
            <a:ext cx="1965361" cy="39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904064" y="2121498"/>
            <a:ext cx="855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一种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56789" y="2111973"/>
            <a:ext cx="21250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两种或两种以上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4876" y="5158085"/>
            <a:ext cx="10277474" cy="14219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温馨提示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纯净物不同于干净物或洁净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洁净的空气、干净的矿泉水仍然是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混合物，而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冰水混合物却是纯净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71474" y="1203871"/>
            <a:ext cx="3044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单质与化合物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283216"/>
              </p:ext>
            </p:extLst>
          </p:nvPr>
        </p:nvGraphicFramePr>
        <p:xfrm>
          <a:off x="1329155" y="1866900"/>
          <a:ext cx="9110245" cy="17469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4467"/>
                <a:gridCol w="3773353"/>
                <a:gridCol w="4162425"/>
              </a:tblGrid>
              <a:tr h="49355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单质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化合物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38274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宏观组成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sng" baseline="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ea typeface="宋体" panose="02010600030101010101" pitchFamily="2" charset="-122"/>
                        </a:rPr>
                        <a:t>　　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种</a:t>
                      </a: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元素</a:t>
                      </a:r>
                      <a:r>
                        <a:rPr lang="en-US" sz="2000" b="1" baseline="0" dirty="0">
                          <a:effectLst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sng" baseline="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ea typeface="宋体" panose="02010600030101010101" pitchFamily="2" charset="-122"/>
                        </a:rPr>
                        <a:t>　　　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种</a:t>
                      </a: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元素</a:t>
                      </a:r>
                      <a:r>
                        <a:rPr lang="en-US" sz="2000" b="1" baseline="0" dirty="0">
                          <a:effectLst/>
                          <a:ea typeface="宋体" panose="02010600030101010101" pitchFamily="2" charset="-122"/>
                        </a:rPr>
                        <a:t> 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微观构成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同种元素的原子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不同种元素的原子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015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联系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它们都属于纯净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物</a:t>
                      </a:r>
                      <a:r>
                        <a:rPr lang="zh-CN" altLang="en-US" sz="2000" b="1" baseline="0" dirty="0" smtClean="0">
                          <a:effectLst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单质</a:t>
                      </a: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可转化成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化合物</a:t>
                      </a:r>
                      <a:r>
                        <a:rPr lang="zh-CN" altLang="en-US" sz="2000" b="1" baseline="0" dirty="0" smtClean="0">
                          <a:effectLst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zh-CN" sz="2000" b="1" baseline="0" dirty="0" smtClean="0">
                          <a:effectLst/>
                          <a:ea typeface="宋体" panose="02010600030101010101" pitchFamily="2" charset="-122"/>
                        </a:rPr>
                        <a:t>化合物</a:t>
                      </a:r>
                      <a:r>
                        <a:rPr lang="zh-CN" sz="2000" b="1" baseline="0" dirty="0">
                          <a:effectLst/>
                          <a:ea typeface="宋体" panose="02010600030101010101" pitchFamily="2" charset="-122"/>
                        </a:rPr>
                        <a:t>也可转化成单质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871474" y="3881913"/>
            <a:ext cx="10520426" cy="23083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温馨提示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区分单质与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化合物，首先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要确定该物质是纯净物。若某种物质只含一种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元素，则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可能是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单质，也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可能是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混合物（如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氧气和臭氧的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混合气体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一定不是化合物。“水银”的成分是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汞，属于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单质，不是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银与水的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62351" y="2322348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1197" y="2326840"/>
            <a:ext cx="442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</a:p>
        </p:txBody>
      </p:sp>
    </p:spTree>
    <p:extLst>
      <p:ext uri="{BB962C8B-B14F-4D97-AF65-F5344CB8AC3E}">
        <p14:creationId xmlns:p14="http://schemas.microsoft.com/office/powerpoint/2010/main" xmlns="" val="263840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42951" y="1744101"/>
            <a:ext cx="10629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　氧化物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由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元素组成且其中一种元素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元素的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叫氧化物，如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氧化物中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元素，但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含氧元素的化合物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氧化物。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90045" y="2393869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5911" y="2395671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5057" y="239567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化合物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97811" y="349110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95215" y="3479127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不一定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4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14376" y="1187089"/>
            <a:ext cx="10629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5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酸、碱、盐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酸：在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水溶液中解离出的阳离子全都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的化合物，如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HCl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HNO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碱：在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水溶液中解离出的阴离子全都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的化合物，如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NaOH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Ca(OH)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盐：组成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里含有金属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离子（或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铵根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离子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酸根离子的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化合物，如</a:t>
            </a: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NaCl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NaHCO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CuSO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KMnO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579" y="181983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氢离子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75788" y="2907894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氢氧根离子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4375" y="5157497"/>
            <a:ext cx="6200775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温馨提示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纯碱”的成分是碳酸钠，属于盐，不是碱。</a:t>
            </a:r>
          </a:p>
        </p:txBody>
      </p:sp>
    </p:spTree>
    <p:extLst>
      <p:ext uri="{BB962C8B-B14F-4D97-AF65-F5344CB8AC3E}">
        <p14:creationId xmlns:p14="http://schemas.microsoft.com/office/powerpoint/2010/main" xmlns="" val="252046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66777" y="2089291"/>
            <a:ext cx="9972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6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　有机物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组成中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含有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化合物（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CO2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、碳酸、碳酸盐、碳酸氢盐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除外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75313" y="2735621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62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27948" y="2939783"/>
            <a:ext cx="5625777" cy="1558813"/>
            <a:chOff x="4760065" y="2258169"/>
            <a:chExt cx="5625777" cy="1558813"/>
          </a:xfrm>
        </p:grpSpPr>
        <p:sp>
          <p:nvSpPr>
            <p:cNvPr id="10" name="椭圆 9"/>
            <p:cNvSpPr/>
            <p:nvPr/>
          </p:nvSpPr>
          <p:spPr>
            <a:xfrm>
              <a:off x="5905399" y="2315166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905399" y="3439116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60065" y="2258169"/>
              <a:ext cx="5625777" cy="1558813"/>
              <a:chOff x="3559940" y="1929285"/>
              <a:chExt cx="5625777" cy="1558813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559940" y="1929285"/>
                <a:ext cx="4838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题型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区分纯净物和混合物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559940" y="3026433"/>
                <a:ext cx="5625777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题型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区分单质、化合物和氧化物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6216" y="2308523"/>
            <a:ext cx="5342158" cy="631394"/>
            <a:chOff x="1034884" y="664479"/>
            <a:chExt cx="5695978" cy="631394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9" y="664479"/>
              <a:ext cx="4088183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区分纯净物和混合物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679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题型突破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89166" y="3111822"/>
            <a:ext cx="101808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石家庄新华区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月考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各物质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中，前者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物，后者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是混合物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	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冰水混合物　澄清石灰水	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石灰水　食盐水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空气　水银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糖水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牛奶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09677" y="3759634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5271704" y="3392541"/>
            <a:ext cx="5013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  物质的分类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530903" y="350695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817" y="1622425"/>
            <a:ext cx="102390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宏观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上，纯净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物与混合物的区别为所含物质的种类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不同；在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微观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上，由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分子构成的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物质，纯净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物与混合物的区别为纯净物由一种分子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构成，混合物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由多种分子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构成，特别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注意由同种元素的原子构成的物质不一定是纯净物。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时，不能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被“洁净”“混合”“共存”等一些修饰词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迷惑，例如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“洁净的空气”仍是由氧气、氮气、二氧化碳等气体组成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的，仍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属于混合物。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0626" y="1879600"/>
            <a:ext cx="9725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石家庄栾城区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期末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物质中属于纯净物的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酒精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海水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石油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黄铜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674647" y="3059330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0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8358" y="2051050"/>
            <a:ext cx="9725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秦皇岛海港区期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是化学学习、研究的重要方法。下列物质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混合物的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氮气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食盐水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冰水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107195" y="270544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9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5" y="1870075"/>
            <a:ext cx="9715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图是气体物质的粒子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示意图，图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中“●”和“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表示两种不同的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原子，其中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表示纯净物的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274681" y="251689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99.eps" descr="id:214750501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61933" y="3293110"/>
            <a:ext cx="6239581" cy="172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4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6" y="1870075"/>
            <a:ext cx="95535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图所示为物质分类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与②是并列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包含在②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中，若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②是纯净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③不可能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一氧化碳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硫酸锌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空气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7958574" y="251689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100.eps" descr="id:214750502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351972" y="4014787"/>
            <a:ext cx="1877378" cy="182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695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3976" y="1870075"/>
            <a:ext cx="92201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衡水武邑县期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物质中①洁净的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海水，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氦气，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氯化钠，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空气，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冰水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氧化铝，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镁，属于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①⑤⑥⑦⑧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.④⑥⑦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C.②③⑧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②③④⑥⑦⑧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684393" y="307040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71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22539" y="1754319"/>
            <a:ext cx="6445086" cy="627895"/>
            <a:chOff x="1034884" y="629878"/>
            <a:chExt cx="6367980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5" y="664479"/>
              <a:ext cx="4760189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区分单质、化合物和氧化物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55864" y="2702247"/>
            <a:ext cx="94168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河北期中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）分类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是学习化学的方法之一。下列各组物质是按单质、氧化物、混合物进行分类的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钙片　水　矿泉水	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铝粉　熟石灰　石油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液氧　干冰　煤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金刚石　稀硫酸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空气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88831" y="336616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33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817" y="1727200"/>
            <a:ext cx="102390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）氧化物有三个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特征：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化合物，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由两种元素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组成，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含有氧元素。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）单质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、化合物和氧化物均属于纯净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物，判断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单质、化合物和氧化物不能离开这个大前提。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）单质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是由同种元素组成的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物质，但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由同种元素组成的物质不一定是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单质，如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氧气和臭氧、金刚石和石墨、红磷和白磷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等，虽然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从组成角度来看只有一种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元素，但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混合在一起仍属于混合物。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071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5900" y="1935844"/>
            <a:ext cx="8684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对物质的分类错误的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）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438595" y="259622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101.eps" descr="id:214750504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54666" y="3443287"/>
            <a:ext cx="4698683" cy="140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8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4" y="2071364"/>
            <a:ext cx="101250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唐山丰南区期末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）一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瓶气体经测定只含有一种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元素，下列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叙述中正确的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可能是一种化合物	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一定是一种单质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一定是一种混合物	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可能是一种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混合物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131917" y="2725761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95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23149" y="2325803"/>
            <a:ext cx="4258526" cy="627895"/>
            <a:chOff x="1034884" y="629878"/>
            <a:chExt cx="4258526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2650729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物质的分类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678327" y="3200293"/>
            <a:ext cx="766010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分类正确的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 （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非晶体：冰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、松香、沥青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绝缘体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橡胶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、玻璃、石墨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稀有气体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氦气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、氖气、氩气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液态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氧、金刚石、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矿泉水</a:t>
            </a: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624583" y="3305067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13" name="圆角矩形 12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数据链接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真题试做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2086" y="1618603"/>
            <a:ext cx="92678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石家庄新华区月考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）化学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概念在逻辑上可能存在如图所示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关系，对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下列概念说法正确的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纯净物与混合物属于包含关系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单质与氧化物属于包含关系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单质与化合物属于交叉关系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化合反应与分解反应属于并列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871407" y="2290933"/>
            <a:ext cx="7200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102.eps" descr="id:214750505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242238" y="2777068"/>
            <a:ext cx="3707520" cy="112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86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819" y="1407502"/>
            <a:ext cx="99155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）如图示，表示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纯净物的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，表示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混合物的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，由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原子直接构成的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，表示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单质的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，表示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均填选项字母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这些物质属于混合物的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金属单质的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；属于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非金属单质的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。（均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填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序号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加碘盐　②液氧　③洁净的空气　④铜丝　⑤冰水混合物　⑥二氧化碳　⑦氖气　⑧石灰水　⑨硫化亚铁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⑩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晶体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014862" y="1535197"/>
            <a:ext cx="925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333" y="2089870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62904" y="209266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4299" y="2085931"/>
            <a:ext cx="840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8808" y="264176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7873" y="4235719"/>
            <a:ext cx="120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①③⑧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26829" y="423571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85042" y="4778424"/>
            <a:ext cx="1480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⑤⑥⑨⑩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60533" y="4792419"/>
            <a:ext cx="855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②⑦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+904.eps" descr="id:214750506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471258" y="2705731"/>
            <a:ext cx="4103695" cy="134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188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22539" y="1754319"/>
            <a:ext cx="6445086" cy="627895"/>
            <a:chOff x="1034884" y="629878"/>
            <a:chExt cx="6367980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5" y="664479"/>
              <a:ext cx="4760189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有机物、酸、碱、盐的鉴别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题型三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55864" y="2702247"/>
            <a:ext cx="94168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邯郸邯山区月考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盐是由金属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离子（或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铵根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离子）和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酸根离子组成的化合物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凡是能电离出氢离子的化合物就是酸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凡是能电离出氢氧根离子的化合物就是碱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凡是含有酸根离子的化合物就是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36631" y="2804194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20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875" y="824822"/>
            <a:ext cx="1109662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ED7D3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rgbClr val="ED7D3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）有机化合物的组成元素中一定含有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碳元素，但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含碳元素的化合物不一定是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有机物，如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二氧化碳、一氧化碳、碳酸及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碳酸盐，这些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物质被认为是无机化合物。</a:t>
            </a: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）有机物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与无机物之间在一定条件下可以相互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转化，如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光合作用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中，无机物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转化成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有机物，呼吸作用中，有机物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转化为无机物。</a:t>
            </a: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）酸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中都含氢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元素，但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含氢元素的不一定是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酸，如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；碱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中一定含有氢、氧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元素，但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含氢、氧元素的不一定是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碱，如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；盐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是由金属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离子（或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铵根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离子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酸根离子构成的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化合物，盐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中不一定含金属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离子，如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NH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）纯碱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碱，而是盐；干冰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冰，而是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固体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；水银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银，而是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汞；合金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不是合成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材料，而是金属材料；铅笔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芯不含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铅，而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碳（石墨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；金刚石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金属，而是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碳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单质；具有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金属光泽的不一定都是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金属，如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7272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0550" y="1573894"/>
            <a:ext cx="111537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ED7D3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rgbClr val="ED7D3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石家庄桥西区模拟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）推理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是化学学习中常用的思维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方法，下列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推理正确的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碱性溶液能使无色酚酞溶液变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红，使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无色酚酞溶液变红的溶液不一定呈碱性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氯化钠、硫酸铜等盐中都含有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金属元素，所以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盐中一定都含有金属元素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燃烧需要温度达到可燃物的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着火点，可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燃物达到了着火点一定能燃烧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置换反应有单质和化合物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生成，有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单质和化合物生成的反应不一定是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置换反应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723470" y="2775336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5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4" y="2071364"/>
            <a:ext cx="101250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石家庄裕华区一模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）中考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阶段，某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同学梳理了以下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纯碱属于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碱；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干冰不是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冰；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合金属于合成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材料；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氢氧化钠俗称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火碱；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饱和溶液一定是浓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溶液；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元素是质子数相同的一类原子总称。上面说法正确的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是（        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A.②⑤⑥	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①③⑥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③④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②④⑥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712942" y="3792561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15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2086" y="1618603"/>
            <a:ext cx="92678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石家庄裕华区一模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）分类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、归纳等是化学学习的常用方法。下列分类、归纳中正确的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氧化物：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复合肥料：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KNO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CO(NH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400" b="1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人体必需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微量元素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有机物：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</a:t>
            </a:r>
            <a:r>
              <a:rPr lang="en-US" altLang="zh-CN" sz="2400" b="1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400" b="1" baseline="-250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191248" y="2276816"/>
            <a:ext cx="47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10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0586" y="1704328"/>
            <a:ext cx="92678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）图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中字母代表含硫元素的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物质，下列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判断错误的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在氧气中燃烧可以生成物质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是形成酸雨的主要物质之一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中不一定含有金属元素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中都一定含有氢、氧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元素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962148" y="2354040"/>
            <a:ext cx="47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103.eps" descr="id:214750508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347807" y="2738823"/>
            <a:ext cx="4977418" cy="24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59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994266" y="2196846"/>
            <a:ext cx="723545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下列分类正确的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冰、干冰、可燃冰都是氧化物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金属、玻璃、石墨都是导体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钙、锌、碘都是人体必需元素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钳子、羊角锤、定滑轮都是省力杠杆</a:t>
            </a:r>
            <a:endParaRPr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509312" y="229146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95522" y="2109891"/>
            <a:ext cx="876109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2018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12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归类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整理是学习的一种重要方法。下列归类正确的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氯、碘、汞都是非金属元素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醋酸、硝酸钾、二氧化硅都是化合物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铁、木头、玻璃都是热的良导体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太阳能、风能、核能是可再生能源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546170" y="2762036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508760" y="2012315"/>
            <a:ext cx="93783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2017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12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四种物质符合如图所示关系的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石墨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干冰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沥青  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陶瓷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9855622" y="2092826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8" name="1901.eps" descr="id:214750489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473415" y="3586797"/>
            <a:ext cx="1832135" cy="1642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951990" y="1921737"/>
            <a:ext cx="81596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5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2016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分类正确的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陶瓷、石墨、食盐水都是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导体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空气、蒸馏水、不锈钢都属于混合物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扳手、钳子、剪铁皮的剪子都是省力杠杆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台秤、天平、弹簧测力计都是测量质量的工具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850577" y="2014534"/>
            <a:ext cx="4419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574494" y="1918335"/>
            <a:ext cx="824397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6.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2014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下列对物质的分类正确的是（    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松香、玻璃、沥青属于非晶体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尿素、氨水、磷矿粉属于氮肥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白酒、雪碧、蒸馏水属于混合物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橡胶、氯化钠溶液、石墨属于导体</a:t>
            </a:r>
          </a:p>
          <a:p>
            <a:pPr>
              <a:lnSpc>
                <a:spcPct val="150000"/>
              </a:lnSpc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8727377" y="1999635"/>
            <a:ext cx="4508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4" name="文本框 99"/>
              <p:cNvSpPr txBox="1">
                <a:spLocks noChangeArrowheads="1"/>
              </p:cNvSpPr>
              <p:nvPr/>
            </p:nvSpPr>
            <p:spPr bwMode="auto">
              <a:xfrm>
                <a:off x="620890" y="1768387"/>
                <a:ext cx="10957721" cy="4291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2013</a:t>
                </a:r>
                <a:r>
                  <a:rPr lang="en-US" altLang="zh-CN" sz="2400" b="1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河北，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有关分类和举例错误的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是（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</a:t>
                </a:r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1200"/>
                  </a:spcAft>
                </a:pP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4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/>
                  </a:rPr>
                  <a:t>物质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effectLst/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effectLst/>
                                <a:latin typeface="Cambria Math"/>
                                <a:ea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甲　例如</m:t>
                              </m:r>
                              <m:r>
                                <a:rPr lang="zh-CN" altLang="en-US" sz="24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方正书宋_GBK"/>
                                  <a:cs typeface="Times New Roman"/>
                                </a:rPr>
                                <m:t>：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海水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宋体" panose="02010600030101010101" pitchFamily="2" charset="-122"/>
                                  <a:cs typeface="Times New Roman"/>
                                </a:rPr>
                                <m:t> 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乙</m:t>
                              </m:r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altLang="zh-CN" sz="2400" i="1">
                                      <a:effectLst/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altLang="zh-CN" sz="2400" i="1">
                                          <a:effectLst/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宋体" panose="02010600030101010101" pitchFamily="2" charset="-122"/>
                                            <a:ea typeface="宋体" panose="02010600030101010101" pitchFamily="2" charset="-122"/>
                                            <a:cs typeface="Times New Roman"/>
                                          </a:rPr>
                                          <m:t>单质　例如</m:t>
                                        </m:r>
                                        <m:r>
                                          <a:rPr lang="zh-CN" altLang="en-US" sz="2400" b="1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方正书宋_GBK"/>
                                            <a:cs typeface="Times New Roman"/>
                                          </a:rPr>
                                          <m:t>：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宋体" panose="02010600030101010101" pitchFamily="2" charset="-122"/>
                                            <a:ea typeface="宋体" panose="02010600030101010101" pitchFamily="2" charset="-122"/>
                                            <a:cs typeface="Times New Roman"/>
                                          </a:rPr>
                                          <m:t>丙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宋体" panose="02010600030101010101" pitchFamily="2" charset="-122"/>
                                            <a:ea typeface="宋体" panose="02010600030101010101" pitchFamily="2" charset="-122"/>
                                            <a:cs typeface="Times New Roman"/>
                                          </a:rPr>
                                          <m:t>化合物</m:t>
                                        </m:r>
                                        <m:r>
                                          <a:rPr lang="en-US" altLang="zh-CN" sz="2400" b="1" i="1" smtClean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/>
                                            <a:ea typeface="宋体" panose="02010600030101010101" pitchFamily="2" charset="-122"/>
                                            <a:cs typeface="Times New Roman"/>
                                          </a:rPr>
                                          <m:t>                   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400" dirty="0" smtClean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/>
                  </a:rPr>
                  <a:t/>
                </a:r>
                <a:r>
                  <a:rPr lang="en-US" altLang="zh-CN" sz="2400" dirty="0" smtClean="0">
                    <a:solidFill>
                      <a:srgbClr val="000000"/>
                    </a:solidFill>
                    <a:latin typeface="NEU-BZ-S92"/>
                    <a:ea typeface="方正书宋_GBK"/>
                    <a:cs typeface="Times New Roman"/>
                  </a:rPr>
                  <a:t/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/>
                  </a:rPr>
                  <a:t>物质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effectLst/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effectLst/>
                                <a:latin typeface="Cambria Math"/>
                                <a:ea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导体　例如</m:t>
                              </m:r>
                              <m:r>
                                <a:rPr lang="zh-CN" altLang="en-US" sz="24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方正书宋_GBK"/>
                                  <a:cs typeface="Times New Roman"/>
                                </a:rPr>
                                <m:t>：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丁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solidFill>
                                    <a:srgbClr val="000000"/>
                                  </a:solidFill>
                                  <a:effectLst/>
                                  <a:latin typeface="宋体" panose="02010600030101010101" pitchFamily="2" charset="-122"/>
                                  <a:ea typeface="宋体" panose="02010600030101010101" pitchFamily="2" charset="-122"/>
                                  <a:cs typeface="Times New Roman"/>
                                </a:rPr>
                                <m:t>绝缘体</m:t>
                              </m:r>
                              <m:r>
                                <a:rPr lang="en-US" altLang="zh-CN" sz="24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ea typeface="宋体" panose="02010600030101010101" pitchFamily="2" charset="-122"/>
                                  <a:cs typeface="Times New Roman"/>
                                </a:rPr>
                                <m:t>                  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400" dirty="0" smtClean="0"/>
                  <a:t/>
                </a:r>
                <a:r>
                  <a:rPr lang="zh-CN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固体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latin typeface="宋体" panose="02010600030101010101" pitchFamily="2" charset="-122"/>
                                  <a:ea typeface="宋体" panose="02010600030101010101" pitchFamily="2" charset="-122"/>
                                </a:rPr>
                                <m:t>晶体</m:t>
                              </m:r>
                              <m:r>
                                <a:rPr lang="en-US" altLang="zh-CN" sz="2400" b="1" i="1" smtClean="0">
                                  <a:latin typeface="Cambria Math"/>
                                  <a:ea typeface="宋体" panose="02010600030101010101" pitchFamily="2" charset="-122"/>
                                </a:rPr>
                                <m:t>                            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latin typeface="宋体" panose="02010600030101010101" pitchFamily="2" charset="-122"/>
                                  <a:ea typeface="宋体" panose="02010600030101010101" pitchFamily="2" charset="-122"/>
                                </a:rPr>
                                <m:t>非晶体　例如</m:t>
                              </m:r>
                              <m:r>
                                <a:rPr lang="zh-CN" altLang="en-US" sz="24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方正书宋_GBK"/>
                                  <a:cs typeface="Times New Roman"/>
                                </a:rPr>
                                <m:t>：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1">
                                  <a:latin typeface="宋体" panose="02010600030101010101" pitchFamily="2" charset="-122"/>
                                  <a:ea typeface="宋体" panose="02010600030101010101" pitchFamily="2" charset="-122"/>
                                </a:rPr>
                                <m:t>戊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甲：纯净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物	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丙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氦气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丁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铜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戊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沥青</a:t>
                </a:r>
                <a:endPara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4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0890" y="1768387"/>
                <a:ext cx="10957721" cy="4291431"/>
              </a:xfrm>
              <a:prstGeom prst="rect">
                <a:avLst/>
              </a:prstGeom>
              <a:blipFill rotWithShape="1">
                <a:blip r:embed="rId3"/>
                <a:stretch>
                  <a:fillRect l="-890" b="-8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8014007" y="1838081"/>
            <a:ext cx="36375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lnSpc>
            <a:spcPct val="150000"/>
          </a:lnSpc>
          <a:defRPr sz="2400" b="1" dirty="0"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just">
          <a:lnSpc>
            <a:spcPct val="150000"/>
          </a:lnSpc>
          <a:defRPr sz="2400" b="1" dirty="0" smtClean="0"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</TotalTime>
  <Words>2124</Words>
  <Application>Microsoft Office PowerPoint</Application>
  <PresentationFormat>自定义</PresentationFormat>
  <Paragraphs>281</Paragraphs>
  <Slides>37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419</cp:revision>
  <dcterms:created xsi:type="dcterms:W3CDTF">2020-07-19T08:35:00Z</dcterms:created>
  <dcterms:modified xsi:type="dcterms:W3CDTF">2022-02-25T15:06:43Z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EFC0168F1754475291E6C389FC45C042</vt:lpwstr>
  </property>
  <property fmtid="{D5CDD505-2E9C-101B-9397-08002B2CF9AE}" pid="3" name="KSOProductBuildVer">
    <vt:lpwstr>2052-11.1.0.10938</vt:lpwstr>
  </property>
</Properties>
</file>