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62" r:id="rId2"/>
    <p:sldId id="263" r:id="rId3"/>
    <p:sldId id="321" r:id="rId4"/>
    <p:sldId id="322" r:id="rId5"/>
    <p:sldId id="323" r:id="rId6"/>
    <p:sldId id="324" r:id="rId7"/>
    <p:sldId id="325" r:id="rId8"/>
    <p:sldId id="326" r:id="rId9"/>
    <p:sldId id="327" r:id="rId10"/>
    <p:sldId id="328" r:id="rId11"/>
    <p:sldId id="329" r:id="rId12"/>
    <p:sldId id="330" r:id="rId13"/>
    <p:sldId id="332" r:id="rId14"/>
    <p:sldId id="275" r:id="rId15"/>
    <p:sldId id="276" r:id="rId16"/>
    <p:sldId id="277" r:id="rId17"/>
    <p:sldId id="278" r:id="rId18"/>
    <p:sldId id="279" r:id="rId19"/>
    <p:sldId id="280" r:id="rId20"/>
    <p:sldId id="333" r:id="rId21"/>
    <p:sldId id="334" r:id="rId22"/>
    <p:sldId id="335" r:id="rId23"/>
    <p:sldId id="336" r:id="rId24"/>
    <p:sldId id="337" r:id="rId25"/>
    <p:sldId id="338" r:id="rId26"/>
    <p:sldId id="271" r:id="rId27"/>
    <p:sldId id="281" r:id="rId28"/>
    <p:sldId id="282" r:id="rId29"/>
    <p:sldId id="283" r:id="rId30"/>
    <p:sldId id="284" r:id="rId31"/>
    <p:sldId id="285" r:id="rId32"/>
    <p:sldId id="286" r:id="rId33"/>
    <p:sldId id="287" r:id="rId34"/>
    <p:sldId id="288" r:id="rId35"/>
    <p:sldId id="339" r:id="rId36"/>
    <p:sldId id="340" r:id="rId37"/>
    <p:sldId id="341" r:id="rId38"/>
    <p:sldId id="342" r:id="rId39"/>
    <p:sldId id="343" r:id="rId40"/>
    <p:sldId id="344" r:id="rId41"/>
    <p:sldId id="345" r:id="rId42"/>
    <p:sldId id="346" r:id="rId43"/>
    <p:sldId id="347" r:id="rId44"/>
    <p:sldId id="348" r:id="rId45"/>
    <p:sldId id="349" r:id="rId46"/>
    <p:sldId id="350" r:id="rId47"/>
    <p:sldId id="351" r:id="rId48"/>
    <p:sldId id="352" r:id="rId49"/>
    <p:sldId id="353" r:id="rId50"/>
    <p:sldId id="354" r:id="rId51"/>
    <p:sldId id="355" r:id="rId52"/>
    <p:sldId id="356" r:id="rId53"/>
    <p:sldId id="357" r:id="rId54"/>
    <p:sldId id="363" r:id="rId55"/>
    <p:sldId id="269" r:id="rId56"/>
    <p:sldId id="289" r:id="rId57"/>
    <p:sldId id="290" r:id="rId58"/>
    <p:sldId id="264" r:id="rId59"/>
    <p:sldId id="293" r:id="rId60"/>
    <p:sldId id="294" r:id="rId61"/>
    <p:sldId id="266" r:id="rId62"/>
    <p:sldId id="299" r:id="rId63"/>
    <p:sldId id="300" r:id="rId64"/>
    <p:sldId id="301" r:id="rId65"/>
    <p:sldId id="268" r:id="rId66"/>
    <p:sldId id="303" r:id="rId67"/>
    <p:sldId id="304" r:id="rId68"/>
    <p:sldId id="270" r:id="rId69"/>
    <p:sldId id="307" r:id="rId70"/>
    <p:sldId id="308" r:id="rId71"/>
    <p:sldId id="309" r:id="rId72"/>
    <p:sldId id="310" r:id="rId73"/>
    <p:sldId id="358" r:id="rId74"/>
    <p:sldId id="359" r:id="rId75"/>
    <p:sldId id="364"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483" userDrawn="1">
          <p15:clr>
            <a:srgbClr val="A4A3A4"/>
          </p15:clr>
        </p15:guide>
        <p15:guide id="3" orient="horz" pos="28"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482"/>
        <p:guide orient="horz" pos="28"/>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slide" Target="../slides/slide55.xml"/><Relationship Id="rId1" Type="http://schemas.openxmlformats.org/officeDocument/2006/relationships/slideMaster" Target="../slideMasters/slideMaster1.xml"/><Relationship Id="rId6" Type="http://schemas.openxmlformats.org/officeDocument/2006/relationships/slide" Target="../slides/slide68.xml"/><Relationship Id="rId5" Type="http://schemas.openxmlformats.org/officeDocument/2006/relationships/slide" Target="../slides/slide65.xml"/><Relationship Id="rId4" Type="http://schemas.openxmlformats.org/officeDocument/2006/relationships/slide" Target="../slides/slide6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22854348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562049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归类示例五</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7786066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8609287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472208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7248752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1.xml"/><Relationship Id="rId1" Type="http://schemas.openxmlformats.org/officeDocument/2006/relationships/vmlDrawing" Target="../drawings/vmlDrawing10.v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1.xml"/><Relationship Id="rId1" Type="http://schemas.openxmlformats.org/officeDocument/2006/relationships/vmlDrawing" Target="../drawings/vmlDrawing11.v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1.xml"/><Relationship Id="rId1" Type="http://schemas.openxmlformats.org/officeDocument/2006/relationships/vmlDrawing" Target="../drawings/vmlDrawing12.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1.xml"/><Relationship Id="rId1" Type="http://schemas.openxmlformats.org/officeDocument/2006/relationships/vmlDrawing" Target="../drawings/vmlDrawing13.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1.xml"/><Relationship Id="rId1" Type="http://schemas.openxmlformats.org/officeDocument/2006/relationships/vmlDrawing" Target="../drawings/vmlDrawing14.v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1.xml"/><Relationship Id="rId1" Type="http://schemas.openxmlformats.org/officeDocument/2006/relationships/vmlDrawing" Target="../drawings/vmlDrawing15.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1.xml"/><Relationship Id="rId1" Type="http://schemas.openxmlformats.org/officeDocument/2006/relationships/vmlDrawing" Target="../drawings/vmlDrawing16.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1.xml"/><Relationship Id="rId1" Type="http://schemas.openxmlformats.org/officeDocument/2006/relationships/vmlDrawing" Target="../drawings/vmlDrawing17.v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1.xml"/><Relationship Id="rId1" Type="http://schemas.openxmlformats.org/officeDocument/2006/relationships/vmlDrawing" Target="../drawings/vmlDrawing18.v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2.xml"/><Relationship Id="rId1" Type="http://schemas.openxmlformats.org/officeDocument/2006/relationships/vmlDrawing" Target="../drawings/vmlDrawing19.vml"/></Relationships>
</file>

<file path=ppt/slides/_rels/slide5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6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基础自主导学</a:t>
            </a:r>
          </a:p>
        </p:txBody>
      </p:sp>
    </p:spTree>
    <p:extLst>
      <p:ext uri="{BB962C8B-B14F-4D97-AF65-F5344CB8AC3E}">
        <p14:creationId xmlns:p14="http://schemas.microsoft.com/office/powerpoint/2010/main" xmlns="" val="23124454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847342067"/>
              </p:ext>
            </p:extLst>
          </p:nvPr>
        </p:nvGraphicFramePr>
        <p:xfrm>
          <a:off x="692150" y="1200845"/>
          <a:ext cx="10807700" cy="4398579"/>
        </p:xfrm>
        <a:graphic>
          <a:graphicData uri="http://schemas.openxmlformats.org/presentationml/2006/ole">
            <p:oleObj spid="_x0000_s7198" name="文档" r:id="rId3" imgW="3826154" imgH="1557190" progId="Word.Document.12">
              <p:embed/>
            </p:oleObj>
          </a:graphicData>
        </a:graphic>
      </p:graphicFrame>
      <p:sp>
        <p:nvSpPr>
          <p:cNvPr id="4" name="矩形 3">
            <a:extLst>
              <a:ext uri="{FF2B5EF4-FFF2-40B4-BE49-F238E27FC236}">
                <a16:creationId xmlns="" xmlns:a16="http://schemas.microsoft.com/office/drawing/2014/main" id="{8A90BD6A-DAC1-4175-BADE-A70FD2E31095}"/>
              </a:ext>
            </a:extLst>
          </p:cNvPr>
          <p:cNvSpPr/>
          <p:nvPr/>
        </p:nvSpPr>
        <p:spPr>
          <a:xfrm>
            <a:off x="7276162" y="1921647"/>
            <a:ext cx="37413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 xmlns:a16="http://schemas.microsoft.com/office/drawing/2014/main" id="{8A90BD6A-DAC1-4175-BADE-A70FD2E31095}"/>
              </a:ext>
            </a:extLst>
          </p:cNvPr>
          <p:cNvSpPr/>
          <p:nvPr/>
        </p:nvSpPr>
        <p:spPr>
          <a:xfrm>
            <a:off x="10786417" y="1934031"/>
            <a:ext cx="377872" cy="3984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3441915" y="3143172"/>
            <a:ext cx="22607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3431524" y="3693891"/>
            <a:ext cx="2657549"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7985266" y="3988628"/>
            <a:ext cx="2657549"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1394244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57103884"/>
              </p:ext>
            </p:extLst>
          </p:nvPr>
        </p:nvGraphicFramePr>
        <p:xfrm>
          <a:off x="692150" y="785908"/>
          <a:ext cx="10807700" cy="5706440"/>
        </p:xfrm>
        <a:graphic>
          <a:graphicData uri="http://schemas.openxmlformats.org/presentationml/2006/ole">
            <p:oleObj spid="_x0000_s8222" name="文档" r:id="rId3" imgW="3826154" imgH="2022227" progId="Word.Document.12">
              <p:embed/>
            </p:oleObj>
          </a:graphicData>
        </a:graphic>
      </p:graphicFrame>
      <p:sp>
        <p:nvSpPr>
          <p:cNvPr id="4" name="矩形 3">
            <a:extLst>
              <a:ext uri="{FF2B5EF4-FFF2-40B4-BE49-F238E27FC236}">
                <a16:creationId xmlns="" xmlns:a16="http://schemas.microsoft.com/office/drawing/2014/main" id="{8A90BD6A-DAC1-4175-BADE-A70FD2E31095}"/>
              </a:ext>
            </a:extLst>
          </p:cNvPr>
          <p:cNvSpPr/>
          <p:nvPr/>
        </p:nvSpPr>
        <p:spPr>
          <a:xfrm>
            <a:off x="3428050" y="2026215"/>
            <a:ext cx="182542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 xmlns:a16="http://schemas.microsoft.com/office/drawing/2014/main" id="{8A90BD6A-DAC1-4175-BADE-A70FD2E31095}"/>
              </a:ext>
            </a:extLst>
          </p:cNvPr>
          <p:cNvSpPr/>
          <p:nvPr/>
        </p:nvSpPr>
        <p:spPr>
          <a:xfrm>
            <a:off x="3459223" y="2565740"/>
            <a:ext cx="219159"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3438441" y="3094874"/>
            <a:ext cx="2505159"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9195334" y="1523502"/>
            <a:ext cx="181123" cy="3658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7404766" y="1978925"/>
            <a:ext cx="2328803"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4610849" y="3783179"/>
            <a:ext cx="181123" cy="3658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 xmlns:a16="http://schemas.microsoft.com/office/drawing/2014/main" id="{8A90BD6A-DAC1-4175-BADE-A70FD2E31095}"/>
              </a:ext>
            </a:extLst>
          </p:cNvPr>
          <p:cNvSpPr/>
          <p:nvPr/>
        </p:nvSpPr>
        <p:spPr>
          <a:xfrm>
            <a:off x="3438441" y="4236286"/>
            <a:ext cx="3523468" cy="447107"/>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 xmlns:a16="http://schemas.microsoft.com/office/drawing/2014/main" id="{8A90BD6A-DAC1-4175-BADE-A70FD2E31095}"/>
              </a:ext>
            </a:extLst>
          </p:cNvPr>
          <p:cNvSpPr/>
          <p:nvPr/>
        </p:nvSpPr>
        <p:spPr>
          <a:xfrm>
            <a:off x="7538987" y="4237059"/>
            <a:ext cx="3167220" cy="447107"/>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77381344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695543286"/>
              </p:ext>
            </p:extLst>
          </p:nvPr>
        </p:nvGraphicFramePr>
        <p:xfrm>
          <a:off x="692150" y="285596"/>
          <a:ext cx="10807700" cy="5189977"/>
        </p:xfrm>
        <a:graphic>
          <a:graphicData uri="http://schemas.openxmlformats.org/presentationml/2006/ole">
            <p:oleObj spid="_x0000_s9246" name="文档" r:id="rId3" imgW="3826154" imgH="1839303" progId="Word.Document.12">
              <p:embed/>
            </p:oleObj>
          </a:graphicData>
        </a:graphic>
      </p:graphicFrame>
      <p:sp>
        <p:nvSpPr>
          <p:cNvPr id="4" name="矩形 3">
            <a:extLst>
              <a:ext uri="{FF2B5EF4-FFF2-40B4-BE49-F238E27FC236}">
                <a16:creationId xmlns="" xmlns:a16="http://schemas.microsoft.com/office/drawing/2014/main" id="{8A90BD6A-DAC1-4175-BADE-A70FD2E31095}"/>
              </a:ext>
            </a:extLst>
          </p:cNvPr>
          <p:cNvSpPr/>
          <p:nvPr/>
        </p:nvSpPr>
        <p:spPr>
          <a:xfrm>
            <a:off x="2384628" y="1032250"/>
            <a:ext cx="3683663" cy="37320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 xmlns:a16="http://schemas.microsoft.com/office/drawing/2014/main" id="{8A90BD6A-DAC1-4175-BADE-A70FD2E31095}"/>
              </a:ext>
            </a:extLst>
          </p:cNvPr>
          <p:cNvSpPr/>
          <p:nvPr/>
        </p:nvSpPr>
        <p:spPr>
          <a:xfrm>
            <a:off x="2384628" y="1539596"/>
            <a:ext cx="3683663" cy="38070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6322781" y="1212399"/>
            <a:ext cx="3974608" cy="451579"/>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7923435" y="2605941"/>
            <a:ext cx="77330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p:cNvSpPr>
            <a:spLocks noChangeAspect="1"/>
          </p:cNvSpPr>
          <p:nvPr/>
        </p:nvSpPr>
        <p:spPr>
          <a:xfrm>
            <a:off x="692150" y="4550176"/>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必须十分小心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防止皮肤、衣服被它腐蚀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更应该防止它溅到眼睛里。如果万一将碱液沾到皮肤上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要用较多的水冲洗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再涂上硼酸溶液。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40386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5791"/>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碱的通性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具有通性的原因。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由于碱溶于水生成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解离、电离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的阴离子全部是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氢氧根离子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所以碱有相似的化学性质。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碱的通性。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指示剂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变色。</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与某些</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非金属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氧化物反应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生成盐和水。</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与酸反应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盐和水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与某些盐反应生成另一种碱和另一种盐。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只有溶于水的碱才能使指示剂变色。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9492011" y="1754699"/>
            <a:ext cx="167821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9492011" y="2232433"/>
            <a:ext cx="16782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786363" y="2336590"/>
            <a:ext cx="39938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786363" y="2814324"/>
            <a:ext cx="3993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1883659" y="3510763"/>
            <a:ext cx="119929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1883659" y="3988497"/>
            <a:ext cx="11992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5962832" y="3510763"/>
            <a:ext cx="118742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5962832" y="3988497"/>
            <a:ext cx="11874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3758416" y="4092654"/>
            <a:ext cx="121128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3758416" y="4570388"/>
            <a:ext cx="12112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6569131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02113"/>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五、酸和碱之间发生的反应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中和反应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酸和碱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作用生成</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盐和水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酸溶液中的</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30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和碱溶液中的</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30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结合生成</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的过程。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特点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中和反应是放热反应。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判断中和反应是否发生的方法及注意事项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481059" y="2440502"/>
            <a:ext cx="121519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481059" y="2918236"/>
            <a:ext cx="12151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5348949" y="2440502"/>
            <a:ext cx="121519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5348949" y="2918236"/>
            <a:ext cx="12151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4507514" y="3012002"/>
            <a:ext cx="47989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4507514" y="3479345"/>
            <a:ext cx="47989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7441204" y="3012002"/>
            <a:ext cx="71511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7441204" y="3479345"/>
            <a:ext cx="7151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9805219" y="3012002"/>
            <a:ext cx="40756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9805219" y="3500127"/>
            <a:ext cx="4075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792288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74230320"/>
              </p:ext>
            </p:extLst>
          </p:nvPr>
        </p:nvGraphicFramePr>
        <p:xfrm>
          <a:off x="692150" y="1185518"/>
          <a:ext cx="10807700" cy="4948784"/>
        </p:xfrm>
        <a:graphic>
          <a:graphicData uri="http://schemas.openxmlformats.org/presentationml/2006/ole">
            <p:oleObj spid="_x0000_s10270" name="文档" r:id="rId3" imgW="3826154" imgH="1751974" progId="Word.Document.12">
              <p:embed/>
            </p:oleObj>
          </a:graphicData>
        </a:graphic>
      </p:graphicFrame>
    </p:spTree>
    <p:extLst>
      <p:ext uri="{BB962C8B-B14F-4D97-AF65-F5344CB8AC3E}">
        <p14:creationId xmlns:p14="http://schemas.microsoft.com/office/powerpoint/2010/main" xmlns="" val="33048096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4113520073"/>
              </p:ext>
            </p:extLst>
          </p:nvPr>
        </p:nvGraphicFramePr>
        <p:xfrm>
          <a:off x="692150" y="1374474"/>
          <a:ext cx="10807700" cy="4363051"/>
        </p:xfrm>
        <a:graphic>
          <a:graphicData uri="http://schemas.openxmlformats.org/presentationml/2006/ole">
            <p:oleObj spid="_x0000_s11294" name="文档" r:id="rId3" imgW="3826154" imgH="1544612" progId="Word.Document.12">
              <p:embed/>
            </p:oleObj>
          </a:graphicData>
        </a:graphic>
      </p:graphicFrame>
    </p:spTree>
    <p:extLst>
      <p:ext uri="{BB962C8B-B14F-4D97-AF65-F5344CB8AC3E}">
        <p14:creationId xmlns:p14="http://schemas.microsoft.com/office/powerpoint/2010/main" xmlns="" val="6087163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761793957"/>
              </p:ext>
            </p:extLst>
          </p:nvPr>
        </p:nvGraphicFramePr>
        <p:xfrm>
          <a:off x="692150" y="1123172"/>
          <a:ext cx="10807700" cy="4948784"/>
        </p:xfrm>
        <a:graphic>
          <a:graphicData uri="http://schemas.openxmlformats.org/presentationml/2006/ole">
            <p:oleObj spid="_x0000_s12318" name="文档" r:id="rId3" imgW="3826154" imgH="1751974" progId="Word.Document.12">
              <p:embed/>
            </p:oleObj>
          </a:graphicData>
        </a:graphic>
      </p:graphicFrame>
    </p:spTree>
    <p:extLst>
      <p:ext uri="{BB962C8B-B14F-4D97-AF65-F5344CB8AC3E}">
        <p14:creationId xmlns:p14="http://schemas.microsoft.com/office/powerpoint/2010/main" xmlns="" val="24035357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87799"/>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改良土壤的酸碱性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在农业上常用适量的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熟石灰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改良土壤的酸性。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处理工业废水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熟石灰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来中和硫酸厂中的污水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反应的化学方程式为</a:t>
            </a:r>
            <a:r>
              <a:rPr lang="en-US" altLang="zh-CN" sz="32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FF0000"/>
                </a:solidFill>
                <a:latin typeface="NEU-BZ-S92"/>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CaSO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用于医药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常用含有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碱性物质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的药物中和过多的胃酸。</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8537667" y="2056038"/>
            <a:ext cx="121777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8537667" y="2512990"/>
            <a:ext cx="12177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4431410" y="3199038"/>
            <a:ext cx="124225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4431410" y="3687163"/>
            <a:ext cx="12422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3246846" y="3830236"/>
            <a:ext cx="608419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3246846" y="4307970"/>
            <a:ext cx="608419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4870038" y="4399700"/>
            <a:ext cx="162428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4870038" y="4856652"/>
            <a:ext cx="16242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606315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502"/>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溶液酸碱度的表示方法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溶液酸碱性的测定。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实验室常用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酸碱指示剂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测定溶液的酸碱性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石蕊溶液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酚酞溶液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是两种常用的酸碱指示剂。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溶液酸碱度的测定。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试纸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测定溶液的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酸碱性强弱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即溶液的酸碱度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范围通常在</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与酸碱性关系为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7Z02.eps" descr="id:2147506566;FounderCES"/>
          <p:cNvPicPr>
            <a:picLocks noChangeAspect="1"/>
          </p:cNvPicPr>
          <p:nvPr/>
        </p:nvPicPr>
        <p:blipFill>
          <a:blip r:embed="rId2">
            <a:clrChange>
              <a:clrFrom>
                <a:srgbClr val="FFFFFF"/>
              </a:clrFrom>
              <a:clrTo>
                <a:srgbClr val="FFFFFF">
                  <a:alpha val="0"/>
                </a:srgbClr>
              </a:clrTo>
            </a:clrChange>
          </a:blip>
          <a:stretch>
            <a:fillRect/>
          </a:stretch>
        </p:blipFill>
        <p:spPr>
          <a:xfrm>
            <a:off x="3350426" y="4437303"/>
            <a:ext cx="5491148" cy="1797233"/>
          </a:xfrm>
          <a:prstGeom prst="rect">
            <a:avLst/>
          </a:prstGeom>
        </p:spPr>
      </p:pic>
      <p:sp>
        <p:nvSpPr>
          <p:cNvPr id="5" name="矩形 4">
            <a:extLst>
              <a:ext uri="{FF2B5EF4-FFF2-40B4-BE49-F238E27FC236}">
                <a16:creationId xmlns="" xmlns:a16="http://schemas.microsoft.com/office/drawing/2014/main" id="{8A90BD6A-DAC1-4175-BADE-A70FD2E31095}"/>
              </a:ext>
            </a:extLst>
          </p:cNvPr>
          <p:cNvSpPr/>
          <p:nvPr/>
        </p:nvSpPr>
        <p:spPr>
          <a:xfrm>
            <a:off x="3091995" y="1401410"/>
            <a:ext cx="202994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3091995" y="1879144"/>
            <a:ext cx="20299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9312936" y="1401410"/>
            <a:ext cx="163190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9312935" y="1879144"/>
            <a:ext cx="16319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787545" y="1983300"/>
            <a:ext cx="163190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787544" y="2461034"/>
            <a:ext cx="16319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1849721" y="3189612"/>
            <a:ext cx="137083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1849719" y="3656955"/>
            <a:ext cx="13708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5263157" y="3168830"/>
            <a:ext cx="203048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8" name="直接连接符 17">
            <a:extLst>
              <a:ext uri="{FF2B5EF4-FFF2-40B4-BE49-F238E27FC236}">
                <a16:creationId xmlns="" xmlns:a16="http://schemas.microsoft.com/office/drawing/2014/main" id="{94F29B7E-74BF-4821-88B9-C8400B1817B7}"/>
              </a:ext>
            </a:extLst>
          </p:cNvPr>
          <p:cNvCxnSpPr>
            <a:cxnSpLocks/>
          </p:cNvCxnSpPr>
          <p:nvPr/>
        </p:nvCxnSpPr>
        <p:spPr>
          <a:xfrm>
            <a:off x="5263156" y="3636173"/>
            <a:ext cx="20304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 xmlns:a16="http://schemas.microsoft.com/office/drawing/2014/main" id="{8A90BD6A-DAC1-4175-BADE-A70FD2E31095}"/>
              </a:ext>
            </a:extLst>
          </p:cNvPr>
          <p:cNvSpPr/>
          <p:nvPr/>
        </p:nvSpPr>
        <p:spPr>
          <a:xfrm>
            <a:off x="3786313" y="3727643"/>
            <a:ext cx="79741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0" name="直接连接符 19">
            <a:extLst>
              <a:ext uri="{FF2B5EF4-FFF2-40B4-BE49-F238E27FC236}">
                <a16:creationId xmlns="" xmlns:a16="http://schemas.microsoft.com/office/drawing/2014/main" id="{94F29B7E-74BF-4821-88B9-C8400B1817B7}"/>
              </a:ext>
            </a:extLst>
          </p:cNvPr>
          <p:cNvCxnSpPr>
            <a:cxnSpLocks/>
          </p:cNvCxnSpPr>
          <p:nvPr/>
        </p:nvCxnSpPr>
        <p:spPr>
          <a:xfrm>
            <a:off x="3786312" y="4194986"/>
            <a:ext cx="7974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8A90BD6A-DAC1-4175-BADE-A70FD2E31095}"/>
              </a:ext>
            </a:extLst>
          </p:cNvPr>
          <p:cNvSpPr/>
          <p:nvPr/>
        </p:nvSpPr>
        <p:spPr>
          <a:xfrm>
            <a:off x="4046087" y="5667225"/>
            <a:ext cx="79741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23" name="矩形 22">
            <a:extLst>
              <a:ext uri="{FF2B5EF4-FFF2-40B4-BE49-F238E27FC236}">
                <a16:creationId xmlns="" xmlns:a16="http://schemas.microsoft.com/office/drawing/2014/main" id="{8A90BD6A-DAC1-4175-BADE-A70FD2E31095}"/>
              </a:ext>
            </a:extLst>
          </p:cNvPr>
          <p:cNvSpPr/>
          <p:nvPr/>
        </p:nvSpPr>
        <p:spPr>
          <a:xfrm>
            <a:off x="6946886" y="5667225"/>
            <a:ext cx="79741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570538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1" grpId="0" animBg="1"/>
      <p:bldP spid="13" grpId="0" animBg="1"/>
      <p:bldP spid="16" grpId="0" animBg="1"/>
      <p:bldP spid="19"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一、酸、碱、盐的组成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酸在水溶液中能解离出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和酸根离子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如硫酸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HCl</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、硝酸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碱在水溶液中能解离出金属离子和氢氧根离子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如氢氧化钠、氢氧化钙等。注意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氨水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盐是一类组成里含有金属离子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或铵根离子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和酸根离子的化合物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如氯化钠、碳酸钠、氯化铵等。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酸、碱、盐的水溶液可以导电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溶于水时离解成自由移动的阴、阳离子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考点梳理</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998159"/>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测定溶液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白瓷板或玻璃片</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上放一片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用玻璃棒蘸取待测液体滴到</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试纸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试纸显示的颜色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标准比色卡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即可得出被测溶液的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此法测得的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为整数值。</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1487451" y="2658710"/>
            <a:ext cx="28179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1487451" y="3126053"/>
            <a:ext cx="28179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2010557" y="324314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2010557" y="371049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3767145" y="3243148"/>
            <a:ext cx="283108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3767145" y="3710491"/>
            <a:ext cx="28310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7003260" y="3243148"/>
            <a:ext cx="203560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7003260" y="3710491"/>
            <a:ext cx="20356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540384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95009"/>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溶液酸碱度的应用。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在农业生产中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农作物一般适宜在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或接近</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的土壤中生长。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测定雨水的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因溶解有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正常雨水的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5.6</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酸雨的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小于</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5.6</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可以了解空气的污染情况。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测定人体内或排出液体的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了解人体的健康状况。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测定溶液的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不能将试纸浸入待测液体。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试纸润湿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也不能用带有水滴的玻璃棒蘸取待测液体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否则测量值可能不准确。</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8234711" y="1162418"/>
            <a:ext cx="161587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8234711" y="1619370"/>
            <a:ext cx="16158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10063512" y="2305417"/>
            <a:ext cx="48326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10063511" y="2772760"/>
            <a:ext cx="4832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2160034" y="2908090"/>
            <a:ext cx="129613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2160034" y="3375433"/>
            <a:ext cx="12961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6934819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43404"/>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与酸碱性的关系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与溶液酸碱性的情况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8979515"/>
              </p:ext>
            </p:extLst>
          </p:nvPr>
        </p:nvGraphicFramePr>
        <p:xfrm>
          <a:off x="692150" y="2505553"/>
          <a:ext cx="10807700" cy="3264675"/>
        </p:xfrm>
        <a:graphic>
          <a:graphicData uri="http://schemas.openxmlformats.org/presentationml/2006/ole">
            <p:oleObj spid="_x0000_s13341" name="文档" r:id="rId3" imgW="3826154" imgH="1155764" progId="Word.Document.12">
              <p:embed/>
            </p:oleObj>
          </a:graphicData>
        </a:graphic>
      </p:graphicFrame>
    </p:spTree>
    <p:extLst>
      <p:ext uri="{BB962C8B-B14F-4D97-AF65-F5344CB8AC3E}">
        <p14:creationId xmlns:p14="http://schemas.microsoft.com/office/powerpoint/2010/main" xmlns="" val="40292165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14500"/>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对于酸性溶液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可通过加水稀释或加入碱性溶液的方法使其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对于碱性溶液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可通过加水稀释或加入酸性溶液的方法使其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946870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91707"/>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酸溶液与酸性溶液。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酸溶液指酸的水溶液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即以酸作溶质的溶液。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酸性溶液指呈酸性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(pH&lt;7)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相互关系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酸溶液一定呈酸性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但呈酸性的溶液不一定是酸溶液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657447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12475"/>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碱溶液与碱性溶液。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碱溶液是指以碱作溶质的溶液。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碱性溶液指显碱性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(pH&gt;7)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相互关系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碱溶液一定呈碱性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碱性溶液不一定是碱溶液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如纯碱溶液的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但纯碱属于盐。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09049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4985660"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一些食物的近似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如下</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85764952"/>
              </p:ext>
            </p:extLst>
          </p:nvPr>
        </p:nvGraphicFramePr>
        <p:xfrm>
          <a:off x="692150" y="1466089"/>
          <a:ext cx="10807700" cy="1956166"/>
        </p:xfrm>
        <a:graphic>
          <a:graphicData uri="http://schemas.openxmlformats.org/presentationml/2006/ole">
            <p:oleObj spid="_x0000_s14365" name="文档" r:id="rId3" imgW="3826154" imgH="692524" progId="Word.Document.12">
              <p:embed/>
            </p:oleObj>
          </a:graphicData>
        </a:graphic>
      </p:graphicFrame>
      <p:sp>
        <p:nvSpPr>
          <p:cNvPr id="4" name="矩形 3"/>
          <p:cNvSpPr>
            <a:spLocks noChangeAspect="1"/>
          </p:cNvSpPr>
          <p:nvPr/>
        </p:nvSpPr>
        <p:spPr>
          <a:xfrm>
            <a:off x="692150" y="2821744"/>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其中显碱性的食物是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葡萄汁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苹果汁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牛奶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鸡蛋清</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呈中性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呈碱性。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a:solidFill>
                  <a:srgbClr val="E88651">
                    <a:lumMod val="75000"/>
                  </a:srgbClr>
                </a:solidFill>
                <a:latin typeface="黑体" panose="02010609060101010101" pitchFamily="49" charset="-122"/>
                <a:ea typeface="方正姚体" panose="02010601030101010101"/>
                <a:cs typeface="方正姚体" panose="02010601030101010101" charset="-122"/>
              </a:rPr>
              <a:t>自主测试</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15165190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barn(inVertical)">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barn(inVertical)">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1682"/>
            <a:ext cx="108077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下列实验现象的描述中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打开盛浓盐酸的试剂瓶盖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瓶口有大量白烟产生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铁锈与稀盐酸完全反应后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溶液由无色变成了浅蓝色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硫在氧气中燃烧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发出淡蓝色的火焰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放出大量的热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滴有</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石蕊</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氢氧化钠溶液中逐滴加入过量盐酸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溶液由蓝色变成红色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9682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7434"/>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浓盐酸具有挥发性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打开盛有浓盐酸的瓶盖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在瓶口上方出现白雾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而不是白烟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铁锈的主要成分是氧化铁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与盐酸反应生成氯化铁和水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溶液由无色变成了黄色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硫在氧气中燃烧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发出明亮的蓝紫色火焰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氢氧化钠溶液显碱性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紫色石蕊溶液遇碱变蓝色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遇酸变红色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故向滴有石蕊的氢氧化钠溶液中逐滴加入盐酸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溶液由蓝色逐渐变成红色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30582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2107"/>
            <a:ext cx="10031913"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紫甘蓝汁性质稳定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其颜色随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改变而发生如下变化</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55683693"/>
              </p:ext>
            </p:extLst>
          </p:nvPr>
        </p:nvGraphicFramePr>
        <p:xfrm>
          <a:off x="692150" y="856153"/>
          <a:ext cx="10807700" cy="1956166"/>
        </p:xfrm>
        <a:graphic>
          <a:graphicData uri="http://schemas.openxmlformats.org/presentationml/2006/ole">
            <p:oleObj spid="_x0000_s15389" name="文档" r:id="rId3" imgW="3826154" imgH="692524" progId="Word.Document.12">
              <p:embed/>
            </p:oleObj>
          </a:graphicData>
        </a:graphic>
      </p:graphicFrame>
      <p:sp>
        <p:nvSpPr>
          <p:cNvPr id="4" name="矩形 3"/>
          <p:cNvSpPr>
            <a:spLocks noChangeAspect="1"/>
          </p:cNvSpPr>
          <p:nvPr/>
        </p:nvSpPr>
        <p:spPr>
          <a:xfrm>
            <a:off x="692150" y="2213159"/>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下列分析错误的是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紫甘蓝汁可用作酸碱指示剂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将紫甘蓝汁加入不同碱性溶液中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可能显示出多种颜色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与石蕊溶液相比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紫甘蓝汁可粗略测定溶液的酸碱度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向滴有紫甘蓝汁的氢氧化钠溶液中加入盐酸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若溶液变色则说明一定恰好完全反应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933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barn(inVertical)">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2937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二、酸碱指示剂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酸或碱溶液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显示不同的颜色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叫做酸碱指示剂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通常也简称指示剂。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常用的指示剂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石蕊溶液和酚酞溶液是两种常用的指示剂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它们与酸溶液、碱溶液作用时显示不同的颜色。一般地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石蕊溶液在酸性溶液中显</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在碱性溶液中显</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酚酞溶液在酸性溶液中显</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在碱性溶液中显</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728313" y="1806655"/>
            <a:ext cx="202994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728313" y="2253216"/>
            <a:ext cx="20299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5554640" y="1806655"/>
            <a:ext cx="288277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5554640" y="2253216"/>
            <a:ext cx="28827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4886941" y="4113436"/>
            <a:ext cx="38314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4886941" y="4591170"/>
            <a:ext cx="3831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8658841" y="4113436"/>
            <a:ext cx="38314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8658841" y="4591170"/>
            <a:ext cx="38314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3658898" y="4695327"/>
            <a:ext cx="38697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3658898" y="5173061"/>
            <a:ext cx="3869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7437840" y="4695327"/>
            <a:ext cx="38697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7437840" y="5173061"/>
            <a:ext cx="38697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3129956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5"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91706"/>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厕所清洁剂的主要成分是盐酸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炉具清洁剂的主要成分是氢氧化钠。关于这两种清洁剂的叙述正确的是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测得厕所清洁剂的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pH=13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测得炉具清洁剂的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pH=1</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厕所清洁剂能使紫色石蕊溶液变蓝</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炉具清洁剂能使无色酚酞溶液变红</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73517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7434"/>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厕所清洁剂的主要成分是盐酸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测得厕所清洁剂的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故选项说法错误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炉具清洁剂的主要成分是氢氧化钠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测得炉具清洁剂的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故选项说法错误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紫色石蕊溶液遇酸性溶液变红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遇碱性溶液变蓝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厕所清洁剂显酸性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能使紫色石蕊溶液变红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故选项说法错误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无色酚酞溶液遇酸性溶液不变色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遇碱性溶液变红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炉具清洁剂显碱性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能使无色酚酞溶液变红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故选项说法正确。故选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33728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07241"/>
            <a:ext cx="10807700" cy="42288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盐酸和滴有</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酚酞</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氢氧化钠溶液发生反应时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变化如图所示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该实验是向氢氧化钠溶液中滴加盐酸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溶液中只含有一种溶质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点表示盐酸和氢氧化钠恰好完全反应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点和</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溶液均呈现无色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9W16.eps" descr="id:2147506604;FounderCES"/>
          <p:cNvPicPr/>
          <p:nvPr/>
        </p:nvPicPr>
        <p:blipFill>
          <a:blip r:embed="rId2">
            <a:clrChange>
              <a:clrFrom>
                <a:srgbClr val="FFFFFF"/>
              </a:clrFrom>
              <a:clrTo>
                <a:srgbClr val="FFFFFF">
                  <a:alpha val="0"/>
                </a:srgbClr>
              </a:clrTo>
            </a:clrChange>
          </a:blip>
          <a:stretch>
            <a:fillRect/>
          </a:stretch>
        </p:blipFill>
        <p:spPr>
          <a:xfrm>
            <a:off x="8308946" y="1851887"/>
            <a:ext cx="3347022" cy="3270827"/>
          </a:xfrm>
          <a:prstGeom prst="rect">
            <a:avLst/>
          </a:prstGeom>
        </p:spPr>
      </p:pic>
    </p:spTree>
    <p:extLst>
      <p:ext uri="{BB962C8B-B14F-4D97-AF65-F5344CB8AC3E}">
        <p14:creationId xmlns:p14="http://schemas.microsoft.com/office/powerpoint/2010/main" xmlns="" val="32399862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39766"/>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由图像可知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逐渐到小于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因此说明该实验是向氢氧化钠溶液中滴加盐酸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溶液呈碱性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说明氢氧化钠有剩余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因此溶液中含有的溶质是氢氧化钠和氯化钠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因此表示盐酸和氢氧化钠恰好完全反应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点时溶液呈中性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点时溶液呈酸性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因此溶液均呈现无色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61046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36922"/>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下表记录了物质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的溶液分别加入另外三种物质的溶液中产生的现象。则物质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的化学式可能是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36436861"/>
              </p:ext>
            </p:extLst>
          </p:nvPr>
        </p:nvGraphicFramePr>
        <p:xfrm>
          <a:off x="692150" y="2555314"/>
          <a:ext cx="10807700" cy="2022148"/>
        </p:xfrm>
        <a:graphic>
          <a:graphicData uri="http://schemas.openxmlformats.org/presentationml/2006/ole">
            <p:oleObj spid="_x0000_s16412" name="文档" r:id="rId3" imgW="3826154" imgH="715883" progId="Word.Document.12">
              <p:embed/>
            </p:oleObj>
          </a:graphicData>
        </a:graphic>
      </p:graphicFrame>
      <p:sp>
        <p:nvSpPr>
          <p:cNvPr id="4" name="矩形 3"/>
          <p:cNvSpPr>
            <a:spLocks noChangeAspect="1"/>
          </p:cNvSpPr>
          <p:nvPr/>
        </p:nvSpPr>
        <p:spPr>
          <a:xfrm>
            <a:off x="692150" y="4027828"/>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C.HCl</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D.NaCl</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93422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87193"/>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是氢氧化钙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则它与氢氧化钠不反应没现象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与碳酸钠能反应生成的是白色沉淀碳酸钙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使紫色石蕊变蓝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是硫酸铜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它与氢氧化钠和碳酸钠均产生蓝色沉淀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由于硫酸铜溶液呈中性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所以不能使石蕊溶液变色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它与氢氧化钠反应但无明显现象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与碳酸钠能反应生成二氧化碳气体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有气泡生成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能使石蕊溶液变红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它与氢氧化钠不反应无现象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与碳酸钠不反应无现象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的溶液呈中性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所以不能使石蕊变红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83833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化学反应过程中常常伴随产生一些现象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同学们发现将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通入</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溶液时没有明显的现象发生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他们进行了如下探究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小明把一支收集满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的试管倒立在盛有饱和</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溶液的烧杯中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观察到试管内液面上升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用化学方程式表示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讨论分析后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同学们认为导致试管内液面上升还有另一种原因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请简要说明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469348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95011"/>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为了进一步验证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溶液确实发生了反应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小红设计了如下方案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分别取上述实验后的溶液于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两支试管中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向试管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中滴加足量的稀盐酸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观察到的现象是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向试管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中滴加氯化钡溶液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观察到的现象是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虽然实验的现象不同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但都能证明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溶液确实发生了化学反应。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92893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249306"/>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实验过程中需要吸收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大多会选择</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时常常选择新配制的澄清石灰水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请简要解释原因</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en-US"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7Z03.eps" descr="id:2147506619;FounderCES"/>
          <p:cNvPicPr>
            <a:picLocks noChangeAspect="1"/>
          </p:cNvPicPr>
          <p:nvPr/>
        </p:nvPicPr>
        <p:blipFill>
          <a:blip r:embed="rId2">
            <a:clrChange>
              <a:clrFrom>
                <a:srgbClr val="FFFFFF"/>
              </a:clrFrom>
              <a:clrTo>
                <a:srgbClr val="FFFFFF">
                  <a:alpha val="0"/>
                </a:srgbClr>
              </a:clrTo>
            </a:clrChange>
          </a:blip>
          <a:stretch>
            <a:fillRect/>
          </a:stretch>
        </p:blipFill>
        <p:spPr>
          <a:xfrm>
            <a:off x="2405098" y="422272"/>
            <a:ext cx="7381805" cy="3743906"/>
          </a:xfrm>
          <a:prstGeom prst="rect">
            <a:avLst/>
          </a:prstGeom>
        </p:spPr>
      </p:pic>
    </p:spTree>
    <p:extLst>
      <p:ext uri="{BB962C8B-B14F-4D97-AF65-F5344CB8AC3E}">
        <p14:creationId xmlns:p14="http://schemas.microsoft.com/office/powerpoint/2010/main" xmlns="" val="122268429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47412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二氧化碳不但能与氢氧化钠反应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而且也能溶于水。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二氧化碳与氢氧化钠反应生成了碳酸钠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所以可用盐酸来检验是否有碳酸钠生成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也可用氯化钡来检验是否有碳酸钠生成。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因为氢氧化钠的溶解度比氢氧化钙的溶解度大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二氧化碳能使澄清石灰水变浑浊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现象明显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溶液反应无明显现象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所以除去二氧化碳常用氢氧化钠溶液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而检验二氧化碳要用澄清石灰水。</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17443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82203"/>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三、酸的性质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浓盐酸、浓硫酸的性质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76784053"/>
              </p:ext>
            </p:extLst>
          </p:nvPr>
        </p:nvGraphicFramePr>
        <p:xfrm>
          <a:off x="692150" y="2144818"/>
          <a:ext cx="10807700" cy="3778333"/>
        </p:xfrm>
        <a:graphic>
          <a:graphicData uri="http://schemas.openxmlformats.org/presentationml/2006/ole">
            <p:oleObj spid="_x0000_s1054" name="文档" r:id="rId3" imgW="3826154" imgH="1337610"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10312892" y="452907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399167721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8582"/>
            <a:ext cx="10807700" cy="47412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+2NaOH</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二氧化碳被水吸收了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有气泡产生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2NaCl+H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有白色沉淀产生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↓+2NaCl</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氢氧化钠的溶解度比氢氧化钙的溶解度大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二氧化碳能使澄清石灰水变浑浊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现象明显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溶液反应无明显现象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所以除去二氧化碳常用氢氧化钠溶液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而检验二氧化碳要用澄清石灰水</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983915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7527"/>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某化学实验小组欲探究盐酸、氢氧化钙两种物质的化学性质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支试管分别用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编号后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做如图实验。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7R08.eps" descr="id:2147506626;FounderCES"/>
          <p:cNvPicPr>
            <a:picLocks noChangeAspect="1"/>
          </p:cNvPicPr>
          <p:nvPr/>
        </p:nvPicPr>
        <p:blipFill>
          <a:blip r:embed="rId2">
            <a:clrChange>
              <a:clrFrom>
                <a:srgbClr val="FFFFFF"/>
              </a:clrFrom>
              <a:clrTo>
                <a:srgbClr val="FFFFFF">
                  <a:alpha val="0"/>
                </a:srgbClr>
              </a:clrTo>
            </a:clrChange>
          </a:blip>
          <a:stretch>
            <a:fillRect/>
          </a:stretch>
        </p:blipFill>
        <p:spPr>
          <a:xfrm>
            <a:off x="2036008" y="1556539"/>
            <a:ext cx="8119985" cy="4594420"/>
          </a:xfrm>
          <a:prstGeom prst="rect">
            <a:avLst/>
          </a:prstGeom>
        </p:spPr>
      </p:pic>
    </p:spTree>
    <p:extLst>
      <p:ext uri="{BB962C8B-B14F-4D97-AF65-F5344CB8AC3E}">
        <p14:creationId xmlns:p14="http://schemas.microsoft.com/office/powerpoint/2010/main" xmlns="" val="17240246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81330"/>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实验中观察到有气泡出现的试管是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填字母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有沉淀生成的试管是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写出实验中无明显现象产生的试管中发生反应的化学方程式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实验后某试管中为红色溶液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当向其中加入过量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溶液变为蓝色。由此推断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该试管中最初盛有的物质是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592110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97583"/>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酸与金属反应生成盐和氢气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酸与碳酸盐反应生成盐、水和二氧化碳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氢氧化钙和碳酸钠反应生成碳酸钙沉淀和氢氧化钠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氢氧化钙和二氧化碳反应生成碳酸钙沉淀和水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所以实验中观察到有气泡出现的试管是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有沉淀生成的试管是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氢氧化钙与盐酸反应的生成物是氯化钙和水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所以反应过程中无明显现象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化学方程式为</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试管中盛有紫色石蕊溶液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加入盐酸后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酸能使紫色石蕊溶液变红色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再向其中加入氢氧化钠等碱性溶液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当氢氧化钠等把盐酸反应掉后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碱能使紫色石蕊溶液变蓝色。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01761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495573"/>
            <a:ext cx="10807700" cy="180857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(1)BD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　紫色石蕊溶液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043763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76803"/>
            <a:ext cx="10584949"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同学们在学习碱的化学性质时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进行了如图所示的实验</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0N22.eps" descr="id:2147506633;FounderCES"/>
          <p:cNvPicPr>
            <a:picLocks noChangeAspect="1"/>
          </p:cNvPicPr>
          <p:nvPr/>
        </p:nvPicPr>
        <p:blipFill>
          <a:blip r:embed="rId2">
            <a:clrChange>
              <a:clrFrom>
                <a:srgbClr val="FFFFFF"/>
              </a:clrFrom>
              <a:clrTo>
                <a:srgbClr val="FFFFFF">
                  <a:alpha val="0"/>
                </a:srgbClr>
              </a:clrTo>
            </a:clrChange>
          </a:blip>
          <a:stretch>
            <a:fillRect/>
          </a:stretch>
        </p:blipFill>
        <p:spPr>
          <a:xfrm>
            <a:off x="1630008" y="1111439"/>
            <a:ext cx="8931984" cy="4935268"/>
          </a:xfrm>
          <a:prstGeom prst="rect">
            <a:avLst/>
          </a:prstGeom>
        </p:spPr>
      </p:pic>
    </p:spTree>
    <p:extLst>
      <p:ext uri="{BB962C8B-B14F-4D97-AF65-F5344CB8AC3E}">
        <p14:creationId xmlns:p14="http://schemas.microsoft.com/office/powerpoint/2010/main" xmlns="" val="1550386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39765"/>
            <a:ext cx="10807700" cy="42288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实验甲中可观察到的现象是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氢氧化钠与盐酸反应没有明显现象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实验乙中滴加酚酞溶液有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实验丙中发生反应的化学方程式为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实验结束后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同学们将甲、乙、丙三个实验的废液倒入同一个干净的废液缸中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最终看到废液浑浊并呈红色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【提出问题】废液中含有哪些物质</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40429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7434"/>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【交流讨论】</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一定含有的物质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碳酸钙、指示剂、</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水和</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写物质名称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还含有能使废液呈碱性的物质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能使废液呈碱性的物质是什么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同学们有如下猜想。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猜想一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猜想二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只有氢氧化钙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猜想三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是氢氧化钠和碳酸钠。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你认为还可能是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写一种猜想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733731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45630"/>
            <a:ext cx="10807700" cy="1195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【实验设计】同学们想用实验来验证上述猜想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设计如下实验。请你将实验设计补充完整。</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57474796"/>
              </p:ext>
            </p:extLst>
          </p:nvPr>
        </p:nvGraphicFramePr>
        <p:xfrm>
          <a:off x="692150" y="1583002"/>
          <a:ext cx="10807700" cy="4070692"/>
        </p:xfrm>
        <a:graphic>
          <a:graphicData uri="http://schemas.openxmlformats.org/presentationml/2006/ole">
            <p:oleObj spid="_x0000_s17435" name="文档" r:id="rId3" imgW="3826154" imgH="1441111" progId="Word.Document.12">
              <p:embed/>
            </p:oleObj>
          </a:graphicData>
        </a:graphic>
      </p:graphicFrame>
      <p:sp>
        <p:nvSpPr>
          <p:cNvPr id="9" name="矩形 8"/>
          <p:cNvSpPr>
            <a:spLocks noChangeAspect="1"/>
          </p:cNvSpPr>
          <p:nvPr/>
        </p:nvSpPr>
        <p:spPr>
          <a:xfrm>
            <a:off x="692150" y="5089641"/>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【反思拓展】在分析化学反应后所得物质的成分时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除了考虑生成物外还需考虑</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818428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20594"/>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实验甲中碳酸钠与氢氧化钙反应生成碳酸钙沉淀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故可以观察到有白色沉淀产生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由于氢氧化钠与盐酸反应没有明显现象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加入无色酚酞可以根据颜色的变化来指示酸碱溶液是否完全反应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实验丙中氢氧化钠与二氧化碳反应生成碳酸钠和水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故反应化学方程式为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↓+2NaOH</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369846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587367953"/>
              </p:ext>
            </p:extLst>
          </p:nvPr>
        </p:nvGraphicFramePr>
        <p:xfrm>
          <a:off x="692150" y="925743"/>
          <a:ext cx="10807700" cy="4948784"/>
        </p:xfrm>
        <a:graphic>
          <a:graphicData uri="http://schemas.openxmlformats.org/presentationml/2006/ole">
            <p:oleObj spid="_x0000_s2078" name="文档" r:id="rId3" imgW="3826154" imgH="1751974" progId="Word.Document.12">
              <p:embed/>
            </p:oleObj>
          </a:graphicData>
        </a:graphic>
      </p:graphicFrame>
      <p:sp>
        <p:nvSpPr>
          <p:cNvPr id="4" name="矩形 3">
            <a:extLst>
              <a:ext uri="{FF2B5EF4-FFF2-40B4-BE49-F238E27FC236}">
                <a16:creationId xmlns="" xmlns:a16="http://schemas.microsoft.com/office/drawing/2014/main" id="{8A90BD6A-DAC1-4175-BADE-A70FD2E31095}"/>
              </a:ext>
            </a:extLst>
          </p:cNvPr>
          <p:cNvSpPr/>
          <p:nvPr/>
        </p:nvSpPr>
        <p:spPr>
          <a:xfrm>
            <a:off x="6607667" y="3032782"/>
            <a:ext cx="111884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 xmlns:a16="http://schemas.microsoft.com/office/drawing/2014/main" id="{8A90BD6A-DAC1-4175-BADE-A70FD2E31095}"/>
              </a:ext>
            </a:extLst>
          </p:cNvPr>
          <p:cNvSpPr/>
          <p:nvPr/>
        </p:nvSpPr>
        <p:spPr>
          <a:xfrm>
            <a:off x="6607667" y="3613249"/>
            <a:ext cx="111884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6607667" y="4204107"/>
            <a:ext cx="176740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9943148" y="4204107"/>
            <a:ext cx="111884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42093647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460535"/>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由于盐酸与氢氧化钠反应生成了氯化钠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而氯化钠显中性又不与其他物质反应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所以一定含有氯化钠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使废液呈碱性的物质有氢氧化钠、氢氧化钙、碳酸钠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因此溶液中含有以上三种物质中的一种或两种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但不能剩氢氧化钙和碳酸钠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因为二者继续反应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故只可能是氢氧化钠或氢氧化钙或碳酸钠或氢氧化钠和氢氧化钙或氢氧化钠和碳酸钠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25855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8583"/>
            <a:ext cx="10807700" cy="47412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【实验设计】根据预计现象</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有白色沉淀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溶液呈红色可知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废液中含有碱性的物质是碳酸钠和氢氧化钠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故加入过量的氯化钙溶液检验即可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若碱性的物质只有碳酸钠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则加入过量的氯化钙溶液后会出现白色沉淀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溶液由红色变为无色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若加入过量的氯化钙溶液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没有白色沉淀生成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溶液仍为红色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则废液中含有碱性的物质只有氢氧化钙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【反思拓展】在分析化学反应后所得物质的成分时不仅需要考虑生成物有什么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还需要考虑反应物中什么物质过量。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352856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61653"/>
            <a:ext cx="10807700" cy="237757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生成白色沉淀　指示氢氧化钠是否被盐酸完全中和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+2NaOH</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【交流讨论】</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氯化钠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氢氧化钠和氢氧化钙或只含有氢氧化钠</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523252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13803"/>
            <a:ext cx="2759089" cy="626710"/>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【实验设计】</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57899910"/>
              </p:ext>
            </p:extLst>
          </p:nvPr>
        </p:nvGraphicFramePr>
        <p:xfrm>
          <a:off x="692150" y="1291345"/>
          <a:ext cx="10807700" cy="4363051"/>
        </p:xfrm>
        <a:graphic>
          <a:graphicData uri="http://schemas.openxmlformats.org/presentationml/2006/ole">
            <p:oleObj spid="_x0000_s18458" name="文档" r:id="rId3" imgW="3826154" imgH="1544612" progId="Word.Document.12">
              <p:embed/>
            </p:oleObj>
          </a:graphicData>
        </a:graphic>
      </p:graphicFrame>
      <p:sp>
        <p:nvSpPr>
          <p:cNvPr id="4" name="矩形 3"/>
          <p:cNvSpPr>
            <a:spLocks noChangeAspect="1"/>
          </p:cNvSpPr>
          <p:nvPr/>
        </p:nvSpPr>
        <p:spPr>
          <a:xfrm>
            <a:off x="692150" y="5073919"/>
            <a:ext cx="6054863"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【反思拓展】反应物是否有</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剩余</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219693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规律方法探究</a:t>
            </a:r>
          </a:p>
        </p:txBody>
      </p:sp>
    </p:spTree>
    <p:extLst>
      <p:ext uri="{BB962C8B-B14F-4D97-AF65-F5344CB8AC3E}">
        <p14:creationId xmlns:p14="http://schemas.microsoft.com/office/powerpoint/2010/main" xmlns="" val="13736383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04265"/>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许多植物的花、果、茎、叶中都含有色素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这些色素在酸性溶液或碱性溶液里会显示不同的颜色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可以作为酸碱指示剂。现取三种花瓣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分别放在研钵中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加入酒精研磨后得到花汁的酒精溶液。各取少许溶液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用稀酸溶液或稀碱溶液检验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结果如下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示例一</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酸碱指示剂</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875001658"/>
              </p:ext>
            </p:extLst>
          </p:nvPr>
        </p:nvGraphicFramePr>
        <p:xfrm>
          <a:off x="692150" y="336997"/>
          <a:ext cx="10807700" cy="3849391"/>
        </p:xfrm>
        <a:graphic>
          <a:graphicData uri="http://schemas.openxmlformats.org/presentationml/2006/ole">
            <p:oleObj spid="_x0000_s19481" name="文档" r:id="rId3" imgW="3826154" imgH="1362766" progId="Word.Document.12">
              <p:embed/>
            </p:oleObj>
          </a:graphicData>
        </a:graphic>
      </p:graphicFrame>
      <p:sp>
        <p:nvSpPr>
          <p:cNvPr id="3" name="矩形 2"/>
          <p:cNvSpPr>
            <a:spLocks noChangeAspect="1"/>
          </p:cNvSpPr>
          <p:nvPr/>
        </p:nvSpPr>
        <p:spPr>
          <a:xfrm>
            <a:off x="692150" y="3579757"/>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cs typeface="Times New Roman" panose="02020603050405020304" pitchFamily="18" charset="0"/>
              </a:rPr>
              <a:t>请回答下列问题。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cs typeface="Times New Roman" panose="02020603050405020304" pitchFamily="18" charset="0"/>
              </a:rPr>
              <a:t>不能用作酸碱指示剂的是</a:t>
            </a:r>
            <a:r>
              <a:rPr lang="zh-CN" altLang="zh-CN" sz="3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花汁</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三种物质中理想的指示剂是</a:t>
            </a:r>
            <a:r>
              <a:rPr lang="zh-CN" altLang="zh-CN" sz="3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花汁。</a:t>
            </a:r>
            <a:r>
              <a:rPr lang="en-US" altLang="zh-CN" sz="3200" b="1" dirty="0">
                <a:solidFill>
                  <a:srgbClr val="000000"/>
                </a:solidFill>
                <a:latin typeface="Times New Roman" panose="02020603050405020304" pitchFamily="18" charset="0"/>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cs typeface="Times New Roman" panose="02020603050405020304" pitchFamily="18" charset="0"/>
              </a:rPr>
              <a:t>玫瑰花汁中加入肥皂水后呈现的颜色是</a:t>
            </a:r>
            <a:r>
              <a:rPr lang="zh-CN" altLang="zh-CN" sz="3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53051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2273"/>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由于万寿菊花汁在酸性、碱性、中性溶液中没有颜色变化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不能作酸碱指示剂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大红花花汁在三种溶液中颜色变化明显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是理想的指示剂。肥皂水显碱性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在玫瑰花汁中加入肥皂水后呈现绿色。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万寿菊　大红花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绿色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3317302"/>
            <a:ext cx="10807700" cy="2846519"/>
          </a:xfrm>
          <a:prstGeom prst="rect">
            <a:avLst/>
          </a:prstGeom>
        </p:spPr>
      </p:pic>
    </p:spTree>
    <p:extLst>
      <p:ext uri="{BB962C8B-B14F-4D97-AF65-F5344CB8AC3E}">
        <p14:creationId xmlns:p14="http://schemas.microsoft.com/office/powerpoint/2010/main" xmlns="" val="6034251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下图表示的是一些物质在常温下的近似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回答下列问题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厨房清洁剂显</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在少量厨房清洁剂中滴入几滴酚酞溶液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溶液呈</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酸雨的酸性比正常雨水的酸性</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测量苹果汁的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试纸是否需要先用蒸馏水润湿</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Z116.eps" descr="id:2147506671;FounderCES"/>
          <p:cNvPicPr/>
          <p:nvPr/>
        </p:nvPicPr>
        <p:blipFill>
          <a:blip r:embed="rId2">
            <a:clrChange>
              <a:clrFrom>
                <a:srgbClr val="FFFFFF"/>
              </a:clrFrom>
              <a:clrTo>
                <a:srgbClr val="FFFFFF">
                  <a:alpha val="0"/>
                </a:srgbClr>
              </a:clrTo>
            </a:clrChange>
          </a:blip>
          <a:stretch>
            <a:fillRect/>
          </a:stretch>
        </p:blipFill>
        <p:spPr>
          <a:xfrm>
            <a:off x="2608544" y="1489104"/>
            <a:ext cx="8042139" cy="1898333"/>
          </a:xfrm>
          <a:prstGeom prst="rect">
            <a:avLst/>
          </a:prstGeom>
        </p:spPr>
      </p:pic>
      <p:grpSp>
        <p:nvGrpSpPr>
          <p:cNvPr id="8" name="组合 7"/>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示例二</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溶液的酸碱性与溶液的</a:t>
                </a:r>
                <a:r>
                  <a:rPr lang="en-US" altLang="zh-CN" sz="2800" b="1" dirty="0">
                    <a:solidFill>
                      <a:schemeClr val="bg1"/>
                    </a:solidFill>
                  </a:rPr>
                  <a:t>pH</a:t>
                </a:r>
                <a:endParaRPr lang="zh-CN" altLang="en-US" sz="2800" b="1" dirty="0">
                  <a:solidFill>
                    <a:schemeClr val="bg1"/>
                  </a:solidFill>
                </a:endParaRP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053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由题中信息可知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厨房清洁剂的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12~13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在厨房清洁剂中滴入几滴酚酞溶液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溶液变为红色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酸雨的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小于正常雨水的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故酸雨的酸性比正常雨水的酸性强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测量苹果汁的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不能先用蒸馏水把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试纸润湿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若先用水润湿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会使测定结果偏大。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　红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77432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4"/>
            <a:ext cx="664444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盐酸、稀硫酸的化学性质和</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用途</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82999133"/>
              </p:ext>
            </p:extLst>
          </p:nvPr>
        </p:nvGraphicFramePr>
        <p:xfrm>
          <a:off x="693738" y="1509713"/>
          <a:ext cx="10829925" cy="5089525"/>
        </p:xfrm>
        <a:graphic>
          <a:graphicData uri="http://schemas.openxmlformats.org/presentationml/2006/ole">
            <p:oleObj spid="_x0000_s3102" name="文档" r:id="rId3" imgW="3826154" imgH="1800131"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4288500" y="3473642"/>
            <a:ext cx="177257" cy="332592"/>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3592558" y="3989032"/>
            <a:ext cx="1787960" cy="3601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4239100" y="4539161"/>
            <a:ext cx="177257" cy="332592"/>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3582167" y="5054359"/>
            <a:ext cx="1787960" cy="3601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7431473" y="3950270"/>
            <a:ext cx="1899563"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 xmlns:a16="http://schemas.microsoft.com/office/drawing/2014/main" id="{8A90BD6A-DAC1-4175-BADE-A70FD2E31095}"/>
              </a:ext>
            </a:extLst>
          </p:cNvPr>
          <p:cNvSpPr/>
          <p:nvPr/>
        </p:nvSpPr>
        <p:spPr>
          <a:xfrm>
            <a:off x="7421082" y="5012074"/>
            <a:ext cx="1899563"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30482412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524094"/>
            <a:ext cx="10807700" cy="3440357"/>
          </a:xfrm>
          <a:prstGeom prst="rect">
            <a:avLst/>
          </a:prstGeom>
        </p:spPr>
      </p:pic>
    </p:spTree>
    <p:extLst>
      <p:ext uri="{BB962C8B-B14F-4D97-AF65-F5344CB8AC3E}">
        <p14:creationId xmlns:p14="http://schemas.microsoft.com/office/powerpoint/2010/main" xmlns="" val="275483601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49" y="1286100"/>
            <a:ext cx="6519141" cy="4228850"/>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若将稀硫酸比作初三学生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应急演练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中要从楼顶入口处由上至下疏散到出口处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各层都有三道门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空白处为通道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稀硫酸要在每层中至少打开一道门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即能与稀硫酸反应的物质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才能到达出口处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请根据图示回答以下问题。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Z86.eps" descr="id:2147506678;FounderCES"/>
          <p:cNvPicPr/>
          <p:nvPr/>
        </p:nvPicPr>
        <p:blipFill>
          <a:blip r:embed="rId2">
            <a:clrChange>
              <a:clrFrom>
                <a:srgbClr val="FFFFFF"/>
              </a:clrFrom>
              <a:clrTo>
                <a:srgbClr val="FFFFFF">
                  <a:alpha val="0"/>
                </a:srgbClr>
              </a:clrTo>
            </a:clrChange>
          </a:blip>
          <a:stretch>
            <a:fillRect/>
          </a:stretch>
        </p:blipFill>
        <p:spPr>
          <a:xfrm>
            <a:off x="7668235" y="899361"/>
            <a:ext cx="4021811" cy="5002328"/>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示例三</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酸的性质和用途</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5662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距离最短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的原则疏散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则其疏散路线由上至下依次为进口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填化学式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出口。所有楼层中能与稀硫酸反应的物质共有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写出疏散路线上第三层中的物质与二氧化碳发生反应的化学方程式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。若将稀硫酸改为稀盐酸则无法通过第</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7984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9785"/>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由酸的通性可知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酸与活泼金属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在金属活动性顺序中排在氢前面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、金属氧化物、碱、盐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酸与盐反应有气体、沉淀或水生成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距离最短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的原则疏散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则其疏散路线由上至下依次为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先与铁反应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再与氧化铁反应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再与氢氧化钙反应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再与氯化钡反应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再与碳酸钠反应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能与稀硫酸反应的物质有铁、镁、氧化铁、氢氧化钙、氢氧化铜、氢氧化铁、氯化钡、碳酸钠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氢氧化钙与二氧化碳反应的化学方程式为</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若将稀硫酸改为稀盐酸则无法通过第二层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因为第二层中的氯化钡、硫酸钠、硝酸钾都不能与稀盐酸反应。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848085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64086"/>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(1)Fe→Fe</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1730031"/>
            <a:ext cx="10807700" cy="4150701"/>
          </a:xfrm>
          <a:prstGeom prst="rect">
            <a:avLst/>
          </a:prstGeom>
        </p:spPr>
      </p:pic>
    </p:spTree>
    <p:extLst>
      <p:ext uri="{BB962C8B-B14F-4D97-AF65-F5344CB8AC3E}">
        <p14:creationId xmlns:p14="http://schemas.microsoft.com/office/powerpoint/2010/main" xmlns="" val="14709917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0353"/>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氢氧化钙和氢氧化钠都是常用的碱。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请写出氢</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氧化钙</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下列物质反应的化学方程式。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与盐酸反应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与碳酸钠溶液反应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与二氧化碳反应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上述反应中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属于碱的共同性质的是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填编号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氢氧化钙的下列用途中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不能用氢氧化钠来代替的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填编号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中和废水中的过量硫酸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改良酸性土壤　</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检验二氧化碳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示例四</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碱的性质和用途</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NEU-BZ-S9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氢氧化钙溶液与盐酸反应生成氯化钙和水</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NEU-BZ-S9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碳酸钠溶液与氢氧化钙溶液反应生成碳酸钙沉淀和氢氧化钠</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NEU-BZ-S9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氢氧化钙溶液与二氧化碳反应生成碳酸钙和水。上述反应中</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除氢氧化钙外</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其他的碱也能与盐酸、二氧化碳反应</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而碳酸钠溶液不能与氢氧化钠溶液反应</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3200" b="1" dirty="0">
                <a:solidFill>
                  <a:srgbClr val="000000"/>
                </a:solidFill>
                <a:latin typeface="NEU-BZ-S92"/>
                <a:cs typeface="宋体" panose="02010600030101010101" pitchFamily="2" charset="-122"/>
              </a:rPr>
              <a:t>①③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属于碱的共同性质。</a:t>
            </a: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氢氧化钠属于碱</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可以中和废水中的过量硫酸</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氢氧化钠具有很强的腐蚀性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不能用来改良酸性土壤</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二氧化碳与氢氧化钠溶液反应无明显现象</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不能用来检验二氧化碳。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6711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02069"/>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↓+2NaOH</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①③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②③</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98769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54922"/>
            <a:ext cx="7121814" cy="4228850"/>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某研究性学习小组对中和反应进行探究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请你参与实验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证明酸与碱发生了反应。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稀盐酸与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溶液混合没有明显现象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小丽同学按图甲进行实验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证明了盐酸与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溶液发生化学反应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她依据的实验现象是</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0N23.eps" descr="id:2147506685;FounderCES"/>
          <p:cNvPicPr/>
          <p:nvPr/>
        </p:nvPicPr>
        <p:blipFill>
          <a:blip r:embed="rId2">
            <a:clrChange>
              <a:clrFrom>
                <a:srgbClr val="FFFFFF"/>
              </a:clrFrom>
              <a:clrTo>
                <a:srgbClr val="FFFFFF">
                  <a:alpha val="0"/>
                </a:srgbClr>
              </a:clrTo>
            </a:clrChange>
          </a:blip>
          <a:stretch>
            <a:fillRect/>
          </a:stretch>
        </p:blipFill>
        <p:spPr>
          <a:xfrm>
            <a:off x="8053027" y="1745767"/>
            <a:ext cx="3445596" cy="3247159"/>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示例五</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酸碱之间的中和反应</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9725"/>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证明酸与碱反应有水生成。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小明同学取变色硅胶固体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吸水后由蓝色变红色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、无水醋酸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一种酸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常温下为无色液体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和氢氧化钠固体进行图乙所示的三个实验。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20N64.eps" descr="id:2147506692;FounderCES"/>
          <p:cNvPicPr>
            <a:picLocks noChangeAspect="1"/>
          </p:cNvPicPr>
          <p:nvPr/>
        </p:nvPicPr>
        <p:blipFill>
          <a:blip r:embed="rId2">
            <a:clrChange>
              <a:clrFrom>
                <a:srgbClr val="FFFFFF"/>
              </a:clrFrom>
              <a:clrTo>
                <a:srgbClr val="FFFFFF">
                  <a:alpha val="0"/>
                </a:srgbClr>
              </a:clrTo>
            </a:clrChange>
          </a:blip>
          <a:stretch>
            <a:fillRect/>
          </a:stretch>
        </p:blipFill>
        <p:spPr>
          <a:xfrm>
            <a:off x="1183409" y="2660213"/>
            <a:ext cx="9825182" cy="3489574"/>
          </a:xfrm>
          <a:prstGeom prst="rect">
            <a:avLst/>
          </a:prstGeom>
        </p:spPr>
      </p:pic>
    </p:spTree>
    <p:extLst>
      <p:ext uri="{BB962C8B-B14F-4D97-AF65-F5344CB8AC3E}">
        <p14:creationId xmlns:p14="http://schemas.microsoft.com/office/powerpoint/2010/main" xmlns="" val="12073051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574745614"/>
              </p:ext>
            </p:extLst>
          </p:nvPr>
        </p:nvGraphicFramePr>
        <p:xfrm>
          <a:off x="692150" y="602461"/>
          <a:ext cx="10807700" cy="5969424"/>
        </p:xfrm>
        <a:graphic>
          <a:graphicData uri="http://schemas.openxmlformats.org/presentationml/2006/ole">
            <p:oleObj spid="_x0000_s4126" name="文档" r:id="rId3" imgW="3826154" imgH="2115666" progId="Word.Document.12">
              <p:embed/>
            </p:oleObj>
          </a:graphicData>
        </a:graphic>
      </p:graphicFrame>
      <p:sp>
        <p:nvSpPr>
          <p:cNvPr id="4" name="矩形 3">
            <a:extLst>
              <a:ext uri="{FF2B5EF4-FFF2-40B4-BE49-F238E27FC236}">
                <a16:creationId xmlns="" xmlns:a16="http://schemas.microsoft.com/office/drawing/2014/main" id="{8A90BD6A-DAC1-4175-BADE-A70FD2E31095}"/>
              </a:ext>
            </a:extLst>
          </p:cNvPr>
          <p:cNvSpPr/>
          <p:nvPr/>
        </p:nvSpPr>
        <p:spPr>
          <a:xfrm>
            <a:off x="4608284" y="1385069"/>
            <a:ext cx="181925" cy="332592"/>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 xmlns:a16="http://schemas.microsoft.com/office/drawing/2014/main" id="{8A90BD6A-DAC1-4175-BADE-A70FD2E31095}"/>
              </a:ext>
            </a:extLst>
          </p:cNvPr>
          <p:cNvSpPr/>
          <p:nvPr/>
        </p:nvSpPr>
        <p:spPr>
          <a:xfrm>
            <a:off x="3603278" y="1797616"/>
            <a:ext cx="1921772"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4769427" y="2432837"/>
            <a:ext cx="181925" cy="332592"/>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3592886" y="2855702"/>
            <a:ext cx="2558531"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7405978" y="1787225"/>
            <a:ext cx="206040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 xmlns:a16="http://schemas.microsoft.com/office/drawing/2014/main" id="{8A90BD6A-DAC1-4175-BADE-A70FD2E31095}"/>
              </a:ext>
            </a:extLst>
          </p:cNvPr>
          <p:cNvSpPr/>
          <p:nvPr/>
        </p:nvSpPr>
        <p:spPr>
          <a:xfrm>
            <a:off x="8579403" y="2425770"/>
            <a:ext cx="178341" cy="332592"/>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 xmlns:a16="http://schemas.microsoft.com/office/drawing/2014/main" id="{8A90BD6A-DAC1-4175-BADE-A70FD2E31095}"/>
              </a:ext>
            </a:extLst>
          </p:cNvPr>
          <p:cNvSpPr/>
          <p:nvPr/>
        </p:nvSpPr>
        <p:spPr>
          <a:xfrm>
            <a:off x="7395587" y="2858023"/>
            <a:ext cx="2901804"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4" name="矩形 13">
            <a:extLst>
              <a:ext uri="{FF2B5EF4-FFF2-40B4-BE49-F238E27FC236}">
                <a16:creationId xmlns="" xmlns:a16="http://schemas.microsoft.com/office/drawing/2014/main" id="{8A90BD6A-DAC1-4175-BADE-A70FD2E31095}"/>
              </a:ext>
            </a:extLst>
          </p:cNvPr>
          <p:cNvSpPr/>
          <p:nvPr/>
        </p:nvSpPr>
        <p:spPr>
          <a:xfrm>
            <a:off x="3578601" y="3955352"/>
            <a:ext cx="1797393"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6" name="矩形 15">
            <a:extLst>
              <a:ext uri="{FF2B5EF4-FFF2-40B4-BE49-F238E27FC236}">
                <a16:creationId xmlns="" xmlns:a16="http://schemas.microsoft.com/office/drawing/2014/main" id="{8A90BD6A-DAC1-4175-BADE-A70FD2E31095}"/>
              </a:ext>
            </a:extLst>
          </p:cNvPr>
          <p:cNvSpPr/>
          <p:nvPr/>
        </p:nvSpPr>
        <p:spPr>
          <a:xfrm>
            <a:off x="5274640" y="4577238"/>
            <a:ext cx="181925" cy="332592"/>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8" name="矩形 17">
            <a:extLst>
              <a:ext uri="{FF2B5EF4-FFF2-40B4-BE49-F238E27FC236}">
                <a16:creationId xmlns="" xmlns:a16="http://schemas.microsoft.com/office/drawing/2014/main" id="{8A90BD6A-DAC1-4175-BADE-A70FD2E31095}"/>
              </a:ext>
            </a:extLst>
          </p:cNvPr>
          <p:cNvSpPr/>
          <p:nvPr/>
        </p:nvSpPr>
        <p:spPr>
          <a:xfrm>
            <a:off x="3575998" y="5008852"/>
            <a:ext cx="2554637"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9" name="矩形 18">
            <a:extLst>
              <a:ext uri="{FF2B5EF4-FFF2-40B4-BE49-F238E27FC236}">
                <a16:creationId xmlns="" xmlns:a16="http://schemas.microsoft.com/office/drawing/2014/main" id="{8A90BD6A-DAC1-4175-BADE-A70FD2E31095}"/>
              </a:ext>
            </a:extLst>
          </p:cNvPr>
          <p:cNvSpPr/>
          <p:nvPr/>
        </p:nvSpPr>
        <p:spPr>
          <a:xfrm>
            <a:off x="7426760" y="3504045"/>
            <a:ext cx="181925" cy="332592"/>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20" name="矩形 19">
            <a:extLst>
              <a:ext uri="{FF2B5EF4-FFF2-40B4-BE49-F238E27FC236}">
                <a16:creationId xmlns="" xmlns:a16="http://schemas.microsoft.com/office/drawing/2014/main" id="{8A90BD6A-DAC1-4175-BADE-A70FD2E31095}"/>
              </a:ext>
            </a:extLst>
          </p:cNvPr>
          <p:cNvSpPr/>
          <p:nvPr/>
        </p:nvSpPr>
        <p:spPr>
          <a:xfrm>
            <a:off x="7404048" y="3955352"/>
            <a:ext cx="235428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21" name="矩形 20">
            <a:extLst>
              <a:ext uri="{FF2B5EF4-FFF2-40B4-BE49-F238E27FC236}">
                <a16:creationId xmlns="" xmlns:a16="http://schemas.microsoft.com/office/drawing/2014/main" id="{8A90BD6A-DAC1-4175-BADE-A70FD2E31095}"/>
              </a:ext>
            </a:extLst>
          </p:cNvPr>
          <p:cNvSpPr/>
          <p:nvPr/>
        </p:nvSpPr>
        <p:spPr>
          <a:xfrm>
            <a:off x="8041118" y="5008852"/>
            <a:ext cx="233097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15660807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xit" presetSubtype="21" fill="hold" grpId="0" nodeType="clickEffect">
                                  <p:stCondLst>
                                    <p:cond delay="0"/>
                                  </p:stCondLst>
                                  <p:childTnLst>
                                    <p:animEffect transition="out" filter="barn(inVertical)">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6" presetClass="exit" presetSubtype="21" fill="hold" grpId="0" nodeType="clickEffect">
                                  <p:stCondLst>
                                    <p:cond delay="0"/>
                                  </p:stCondLst>
                                  <p:childTnLst>
                                    <p:animEffect transition="out" filter="barn(inVertical)">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animBg="1"/>
      <p:bldP spid="11" grpId="0" animBg="1"/>
      <p:bldP spid="12" grpId="0" animBg="1"/>
      <p:bldP spid="14" grpId="0" animBg="1"/>
      <p:bldP spid="16" grpId="0" animBg="1"/>
      <p:bldP spid="18" grpId="0" animBg="1"/>
      <p:bldP spid="19" grpId="0" animBg="1"/>
      <p:bldP spid="20" grpId="0" animBg="1"/>
      <p:bldP spid="2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28126"/>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观察发现实验</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的硅胶不变色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这两个实验的实验目的是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加入试剂后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要迅速塞紧橡胶塞的原因是</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能证明酸与碱反应有水生成的现象是</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603141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953"/>
            <a:ext cx="6311323" cy="659257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测量酸与碱反应过程的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、温度变化。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取一定量的稀盐酸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逐滴匀速滴加</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用传感器实时获得溶液的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、温度变化曲线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溶液的酸碱性变化情况是</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由图丙分析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酸与碱发生反应的依据是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酸与碱的反应是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7253302" y="167072"/>
            <a:ext cx="4287090" cy="6182170"/>
          </a:xfrm>
          <a:prstGeom prst="rect">
            <a:avLst/>
          </a:prstGeom>
        </p:spPr>
      </p:pic>
    </p:spTree>
    <p:extLst>
      <p:ext uri="{BB962C8B-B14F-4D97-AF65-F5344CB8AC3E}">
        <p14:creationId xmlns:p14="http://schemas.microsoft.com/office/powerpoint/2010/main" xmlns="" val="93611862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775566"/>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根据溶液中颜色的变化确定盐酸和氢氧化钠发生了中和反应</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a:t>
            </a: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zh-CN" altLang="zh-CN" sz="3200" b="1" dirty="0">
                <a:solidFill>
                  <a:srgbClr val="000000"/>
                </a:solidFill>
                <a:latin typeface="NEU-BZ-S9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3200" b="1" dirty="0">
                <a:solidFill>
                  <a:srgbClr val="000000"/>
                </a:solidFill>
                <a:latin typeface="NEU-BZ-S9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的实验目的是证明无水醋酸和氢氧化钠固体中无水</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不能使硅胶变色。为了防止空气中水分进入试管中对实验产生干扰</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实验过程中要迅速塞紧橡胶塞。根据硅胶由蓝色变为红色证明反应中有水生成</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a:t>
            </a:r>
            <a:r>
              <a:rPr lang="en-US" altLang="zh-CN" sz="3200" b="1" dirty="0">
                <a:solidFill>
                  <a:srgbClr val="000000"/>
                </a:solidFill>
                <a:latin typeface="Times New Roman" panose="02020603050405020304" pitchFamily="18" charset="0"/>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cs typeface="Times New Roman" panose="02020603050405020304" pitchFamily="18" charset="0"/>
              </a:rPr>
              <a:t>0~</a:t>
            </a:r>
            <a:r>
              <a:rPr lang="en-US" altLang="zh-CN" sz="3200" b="1" i="1" dirty="0">
                <a:solidFill>
                  <a:srgbClr val="000000"/>
                </a:solidFill>
                <a:latin typeface="Times New Roman" panose="02020603050405020304" pitchFamily="18" charset="0"/>
                <a:cs typeface="Times New Roman" panose="02020603050405020304" pitchFamily="18" charset="0"/>
              </a:rPr>
              <a:t>t</a:t>
            </a:r>
            <a:r>
              <a:rPr lang="en-US" altLang="zh-CN" sz="3200" b="1" baseline="-25000"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溶液的</a:t>
            </a:r>
            <a:r>
              <a:rPr lang="en-US" altLang="zh-CN" sz="3200" b="1" dirty="0">
                <a:solidFill>
                  <a:srgbClr val="000000"/>
                </a:solidFill>
                <a:latin typeface="Times New Roman" panose="02020603050405020304" pitchFamily="18" charset="0"/>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逐渐增大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酸性减弱</a:t>
            </a:r>
            <a:r>
              <a:rPr lang="en-US" altLang="zh-CN" sz="3200" b="1" dirty="0">
                <a:solidFill>
                  <a:srgbClr val="000000"/>
                </a:solidFill>
                <a:latin typeface="Times New Roman" panose="02020603050405020304" pitchFamily="18" charset="0"/>
                <a:cs typeface="Times New Roman" panose="02020603050405020304" pitchFamily="18" charset="0"/>
              </a:rPr>
              <a:t>,</a:t>
            </a:r>
            <a:r>
              <a:rPr lang="en-US" altLang="zh-CN" sz="3200" b="1" i="1" dirty="0">
                <a:solidFill>
                  <a:srgbClr val="000000"/>
                </a:solidFill>
                <a:latin typeface="Times New Roman" panose="02020603050405020304" pitchFamily="18" charset="0"/>
                <a:cs typeface="Times New Roman" panose="02020603050405020304" pitchFamily="18" charset="0"/>
              </a:rPr>
              <a:t>t</a:t>
            </a:r>
            <a:r>
              <a:rPr lang="en-US" altLang="zh-CN" sz="3200" b="1" baseline="-25000"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cs typeface="Times New Roman" panose="02020603050405020304" pitchFamily="18" charset="0"/>
              </a:rPr>
              <a:t>,pH=7,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溶液呈中性</a:t>
            </a: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根据溶液</a:t>
            </a:r>
            <a:r>
              <a:rPr lang="en-US" altLang="zh-CN" sz="3200" b="1" dirty="0">
                <a:solidFill>
                  <a:srgbClr val="000000"/>
                </a:solidFill>
                <a:latin typeface="Times New Roman" panose="02020603050405020304" pitchFamily="18" charset="0"/>
                <a:cs typeface="Times New Roman" panose="02020603050405020304" pitchFamily="18" charset="0"/>
              </a:rPr>
              <a:t>pH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说明酸与碱发生反应</a:t>
            </a:r>
            <a:r>
              <a:rPr lang="en-US" altLang="zh-CN" sz="3200" b="1" dirty="0">
                <a:solidFill>
                  <a:srgbClr val="000000"/>
                </a:solidFill>
                <a:latin typeface="Times New Roman" panose="02020603050405020304" pitchFamily="18" charset="0"/>
                <a:cs typeface="Times New Roman" panose="02020603050405020304" pitchFamily="18" charset="0"/>
              </a:rPr>
              <a:t>,</a:t>
            </a:r>
            <a:r>
              <a:rPr lang="en-US" altLang="zh-CN" sz="3200" b="1" i="1" dirty="0">
                <a:solidFill>
                  <a:srgbClr val="000000"/>
                </a:solidFill>
                <a:latin typeface="Times New Roman" panose="02020603050405020304" pitchFamily="18" charset="0"/>
                <a:cs typeface="Times New Roman" panose="02020603050405020304" pitchFamily="18" charset="0"/>
              </a:rPr>
              <a:t>t</a:t>
            </a:r>
            <a:r>
              <a:rPr lang="en-US" altLang="zh-CN" sz="3200" b="1" baseline="-25000"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cs typeface="Times New Roman" panose="02020603050405020304" pitchFamily="18" charset="0"/>
              </a:rPr>
              <a:t>pH=7,</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随着反应的进行溶液温度升高</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说明中和反应是放热反应。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793976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0535"/>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滴有</a:t>
            </a:r>
            <a:r>
              <a:rPr lang="zh-CN" altLang="zh-CN" sz="3200" b="1" dirty="0">
                <a:solidFill>
                  <a:srgbClr val="000000"/>
                </a:solidFill>
                <a:latin typeface="Times New Roman" panose="02020603050405020304" pitchFamily="18" charset="0"/>
                <a:cs typeface="Times New Roman" panose="02020603050405020304" pitchFamily="18" charset="0"/>
              </a:rPr>
              <a:t>酚酞溶液的</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溶液由红色变无色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证明反应物中没有水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防止空气中的水分进入试管干扰实验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中硅胶由蓝色变为红色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a:t>
            </a:r>
            <a:r>
              <a:rPr lang="zh-CN" altLang="zh-CN" sz="3200" b="1" dirty="0">
                <a:solidFill>
                  <a:srgbClr val="000000"/>
                </a:solidFill>
                <a:latin typeface="NEU-BZ-S92"/>
                <a:ea typeface="宋体" panose="02010600030101010101" pitchFamily="2" charset="-122"/>
                <a:cs typeface="宋体" panose="02010600030101010101" pitchFamily="2" charset="-122"/>
              </a:rPr>
              <a:t>①②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中硅胶不变色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溶液酸性减弱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时变为中性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放热</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220816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185048"/>
            <a:ext cx="10807700" cy="4076885"/>
          </a:xfrm>
          <a:prstGeom prst="rect">
            <a:avLst/>
          </a:prstGeom>
        </p:spPr>
      </p:pic>
    </p:spTree>
    <p:extLst>
      <p:ext uri="{BB962C8B-B14F-4D97-AF65-F5344CB8AC3E}">
        <p14:creationId xmlns:p14="http://schemas.microsoft.com/office/powerpoint/2010/main" xmlns="" val="8713657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335245107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080343203"/>
              </p:ext>
            </p:extLst>
          </p:nvPr>
        </p:nvGraphicFramePr>
        <p:xfrm>
          <a:off x="693738" y="484188"/>
          <a:ext cx="10829925" cy="5299075"/>
        </p:xfrm>
        <a:graphic>
          <a:graphicData uri="http://schemas.openxmlformats.org/presentationml/2006/ole">
            <p:oleObj spid="_x0000_s5150" name="文档" r:id="rId3" imgW="3826154" imgH="1874163" progId="Word.Document.12">
              <p:embed/>
            </p:oleObj>
          </a:graphicData>
        </a:graphic>
      </p:graphicFrame>
      <p:sp>
        <p:nvSpPr>
          <p:cNvPr id="3" name="矩形 2"/>
          <p:cNvSpPr>
            <a:spLocks noChangeAspect="1"/>
          </p:cNvSpPr>
          <p:nvPr/>
        </p:nvSpPr>
        <p:spPr>
          <a:xfrm>
            <a:off x="692150" y="4858014"/>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浓硫酸、硝酸因具有很强的氧化性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与金属反应不生成氢气。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 xmlns:a16="http://schemas.microsoft.com/office/drawing/2014/main" id="{8A90BD6A-DAC1-4175-BADE-A70FD2E31095}"/>
              </a:ext>
            </a:extLst>
          </p:cNvPr>
          <p:cNvSpPr/>
          <p:nvPr/>
        </p:nvSpPr>
        <p:spPr>
          <a:xfrm>
            <a:off x="5122634" y="1442971"/>
            <a:ext cx="17153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3584778" y="2024039"/>
            <a:ext cx="3397912"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7419024" y="2024790"/>
            <a:ext cx="3553776"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6028050" y="3211787"/>
            <a:ext cx="75924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57128748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4"/>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四、碱的性质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氢氧化钠和氢氧化钙的比较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99705398"/>
              </p:ext>
            </p:extLst>
          </p:nvPr>
        </p:nvGraphicFramePr>
        <p:xfrm>
          <a:off x="692150" y="2127053"/>
          <a:ext cx="10807700" cy="3813862"/>
        </p:xfrm>
        <a:graphic>
          <a:graphicData uri="http://schemas.openxmlformats.org/presentationml/2006/ole">
            <p:oleObj spid="_x0000_s6174" name="文档" r:id="rId3" imgW="3826154" imgH="1350188"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2616035" y="2846438"/>
            <a:ext cx="76684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 xmlns:a16="http://schemas.microsoft.com/office/drawing/2014/main" id="{8A90BD6A-DAC1-4175-BADE-A70FD2E31095}"/>
              </a:ext>
            </a:extLst>
          </p:cNvPr>
          <p:cNvSpPr/>
          <p:nvPr/>
        </p:nvSpPr>
        <p:spPr>
          <a:xfrm>
            <a:off x="3748645" y="2846438"/>
            <a:ext cx="76684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 xmlns:a16="http://schemas.microsoft.com/office/drawing/2014/main" id="{8A90BD6A-DAC1-4175-BADE-A70FD2E31095}"/>
              </a:ext>
            </a:extLst>
          </p:cNvPr>
          <p:cNvSpPr/>
          <p:nvPr/>
        </p:nvSpPr>
        <p:spPr>
          <a:xfrm>
            <a:off x="4809039" y="2846438"/>
            <a:ext cx="218404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 xmlns:a16="http://schemas.microsoft.com/office/drawing/2014/main" id="{8A90BD6A-DAC1-4175-BADE-A70FD2E31095}"/>
              </a:ext>
            </a:extLst>
          </p:cNvPr>
          <p:cNvSpPr/>
          <p:nvPr/>
        </p:nvSpPr>
        <p:spPr>
          <a:xfrm>
            <a:off x="8158468" y="2846438"/>
            <a:ext cx="111653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 xmlns:a16="http://schemas.microsoft.com/office/drawing/2014/main" id="{8A90BD6A-DAC1-4175-BADE-A70FD2E31095}"/>
              </a:ext>
            </a:extLst>
          </p:cNvPr>
          <p:cNvSpPr/>
          <p:nvPr/>
        </p:nvSpPr>
        <p:spPr>
          <a:xfrm>
            <a:off x="9559676" y="2846438"/>
            <a:ext cx="163472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 xmlns:a16="http://schemas.microsoft.com/office/drawing/2014/main" id="{8A90BD6A-DAC1-4175-BADE-A70FD2E31095}"/>
              </a:ext>
            </a:extLst>
          </p:cNvPr>
          <p:cNvSpPr/>
          <p:nvPr/>
        </p:nvSpPr>
        <p:spPr>
          <a:xfrm>
            <a:off x="2740726" y="3470204"/>
            <a:ext cx="397329"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 xmlns:a16="http://schemas.microsoft.com/office/drawing/2014/main" id="{8A90BD6A-DAC1-4175-BADE-A70FD2E31095}"/>
              </a:ext>
            </a:extLst>
          </p:cNvPr>
          <p:cNvSpPr/>
          <p:nvPr/>
        </p:nvSpPr>
        <p:spPr>
          <a:xfrm>
            <a:off x="4401134" y="3470204"/>
            <a:ext cx="73216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3" name="矩形 12">
            <a:extLst>
              <a:ext uri="{FF2B5EF4-FFF2-40B4-BE49-F238E27FC236}">
                <a16:creationId xmlns="" xmlns:a16="http://schemas.microsoft.com/office/drawing/2014/main" id="{8A90BD6A-DAC1-4175-BADE-A70FD2E31095}"/>
              </a:ext>
            </a:extLst>
          </p:cNvPr>
          <p:cNvSpPr/>
          <p:nvPr/>
        </p:nvSpPr>
        <p:spPr>
          <a:xfrm>
            <a:off x="6791043" y="4054766"/>
            <a:ext cx="73216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4" name="矩形 13">
            <a:extLst>
              <a:ext uri="{FF2B5EF4-FFF2-40B4-BE49-F238E27FC236}">
                <a16:creationId xmlns="" xmlns:a16="http://schemas.microsoft.com/office/drawing/2014/main" id="{8A90BD6A-DAC1-4175-BADE-A70FD2E31095}"/>
              </a:ext>
            </a:extLst>
          </p:cNvPr>
          <p:cNvSpPr/>
          <p:nvPr/>
        </p:nvSpPr>
        <p:spPr>
          <a:xfrm>
            <a:off x="3172261" y="4647048"/>
            <a:ext cx="74687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5" name="矩形 14">
            <a:extLst>
              <a:ext uri="{FF2B5EF4-FFF2-40B4-BE49-F238E27FC236}">
                <a16:creationId xmlns="" xmlns:a16="http://schemas.microsoft.com/office/drawing/2014/main" id="{8A90BD6A-DAC1-4175-BADE-A70FD2E31095}"/>
              </a:ext>
            </a:extLst>
          </p:cNvPr>
          <p:cNvSpPr/>
          <p:nvPr/>
        </p:nvSpPr>
        <p:spPr>
          <a:xfrm>
            <a:off x="4777605" y="4647048"/>
            <a:ext cx="74687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6" name="矩形 15">
            <a:extLst>
              <a:ext uri="{FF2B5EF4-FFF2-40B4-BE49-F238E27FC236}">
                <a16:creationId xmlns="" xmlns:a16="http://schemas.microsoft.com/office/drawing/2014/main" id="{8A90BD6A-DAC1-4175-BADE-A70FD2E31095}"/>
              </a:ext>
            </a:extLst>
          </p:cNvPr>
          <p:cNvSpPr/>
          <p:nvPr/>
        </p:nvSpPr>
        <p:spPr>
          <a:xfrm>
            <a:off x="6032408" y="4647048"/>
            <a:ext cx="75434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8" name="矩形 17">
            <a:extLst>
              <a:ext uri="{FF2B5EF4-FFF2-40B4-BE49-F238E27FC236}">
                <a16:creationId xmlns="" xmlns:a16="http://schemas.microsoft.com/office/drawing/2014/main" id="{8A90BD6A-DAC1-4175-BADE-A70FD2E31095}"/>
              </a:ext>
            </a:extLst>
          </p:cNvPr>
          <p:cNvSpPr/>
          <p:nvPr/>
        </p:nvSpPr>
        <p:spPr>
          <a:xfrm>
            <a:off x="8262378" y="3476195"/>
            <a:ext cx="41403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9" name="矩形 18">
            <a:extLst>
              <a:ext uri="{FF2B5EF4-FFF2-40B4-BE49-F238E27FC236}">
                <a16:creationId xmlns="" xmlns:a16="http://schemas.microsoft.com/office/drawing/2014/main" id="{8A90BD6A-DAC1-4175-BADE-A70FD2E31095}"/>
              </a:ext>
            </a:extLst>
          </p:cNvPr>
          <p:cNvSpPr/>
          <p:nvPr/>
        </p:nvSpPr>
        <p:spPr>
          <a:xfrm>
            <a:off x="10666719" y="3476195"/>
            <a:ext cx="41403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20" name="矩形 19">
            <a:extLst>
              <a:ext uri="{FF2B5EF4-FFF2-40B4-BE49-F238E27FC236}">
                <a16:creationId xmlns="" xmlns:a16="http://schemas.microsoft.com/office/drawing/2014/main" id="{8A90BD6A-DAC1-4175-BADE-A70FD2E31095}"/>
              </a:ext>
            </a:extLst>
          </p:cNvPr>
          <p:cNvSpPr/>
          <p:nvPr/>
        </p:nvSpPr>
        <p:spPr>
          <a:xfrm>
            <a:off x="10214263" y="4647048"/>
            <a:ext cx="78900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28230276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xit" presetSubtype="21" fill="hold" grpId="0" nodeType="clickEffect">
                                  <p:stCondLst>
                                    <p:cond delay="0"/>
                                  </p:stCondLst>
                                  <p:childTnLst>
                                    <p:animEffect transition="out" filter="barn(inVertic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6" presetClass="exit" presetSubtype="21" fill="hold" grpId="0" nodeType="clickEffect">
                                  <p:stCondLst>
                                    <p:cond delay="0"/>
                                  </p:stCondLst>
                                  <p:childTnLst>
                                    <p:animEffect transition="out" filter="barn(inVertic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6" presetClass="exit" presetSubtype="21" fill="hold" grpId="0" nodeType="clickEffect">
                                  <p:stCondLst>
                                    <p:cond delay="0"/>
                                  </p:stCondLst>
                                  <p:childTnLst>
                                    <p:animEffect transition="out" filter="barn(inVertic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0" grpId="0" animBg="1"/>
    </p:bld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400</TotalTime>
  <Words>3779</Words>
  <Application>Microsoft Office PowerPoint</Application>
  <PresentationFormat>自定义</PresentationFormat>
  <Paragraphs>214</Paragraphs>
  <Slides>75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75</vt:i4>
      </vt:variant>
    </vt:vector>
  </HeadingPairs>
  <TitlesOfParts>
    <vt:vector size="77"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68</cp:revision>
  <dcterms:created xsi:type="dcterms:W3CDTF">2020-12-05T02:41:23Z</dcterms:created>
  <dcterms:modified xsi:type="dcterms:W3CDTF">2022-04-27T09:05:39Z</dcterms:modified>
</cp:coreProperties>
</file>