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688" r:id="rId3"/>
    <p:sldMasterId id="2147483674" r:id="rId4"/>
    <p:sldMasterId id="2147483660" r:id="rId5"/>
  </p:sldMasterIdLst>
  <p:notesMasterIdLst>
    <p:notesMasterId r:id="rId60"/>
  </p:notesMasterIdLst>
  <p:handoutMasterIdLst>
    <p:handoutMasterId r:id="rId61"/>
  </p:handoutMasterIdLst>
  <p:sldIdLst>
    <p:sldId id="277" r:id="rId6"/>
    <p:sldId id="275" r:id="rId7"/>
    <p:sldId id="261" r:id="rId8"/>
    <p:sldId id="280" r:id="rId9"/>
    <p:sldId id="281" r:id="rId10"/>
    <p:sldId id="282" r:id="rId11"/>
    <p:sldId id="283" r:id="rId12"/>
    <p:sldId id="285" r:id="rId13"/>
    <p:sldId id="286" r:id="rId14"/>
    <p:sldId id="393" r:id="rId15"/>
    <p:sldId id="287" r:id="rId16"/>
    <p:sldId id="288" r:id="rId17"/>
    <p:sldId id="289" r:id="rId18"/>
    <p:sldId id="322" r:id="rId19"/>
    <p:sldId id="272" r:id="rId20"/>
    <p:sldId id="290" r:id="rId21"/>
    <p:sldId id="291" r:id="rId22"/>
    <p:sldId id="292" r:id="rId23"/>
    <p:sldId id="293" r:id="rId24"/>
    <p:sldId id="294" r:id="rId25"/>
    <p:sldId id="394" r:id="rId26"/>
    <p:sldId id="295" r:id="rId27"/>
    <p:sldId id="279" r:id="rId28"/>
    <p:sldId id="273" r:id="rId29"/>
    <p:sldId id="298" r:id="rId30"/>
    <p:sldId id="352" r:id="rId31"/>
    <p:sldId id="353" r:id="rId32"/>
    <p:sldId id="354" r:id="rId33"/>
    <p:sldId id="355" r:id="rId34"/>
    <p:sldId id="356" r:id="rId35"/>
    <p:sldId id="360" r:id="rId36"/>
    <p:sldId id="361" r:id="rId37"/>
    <p:sldId id="362" r:id="rId38"/>
    <p:sldId id="357" r:id="rId39"/>
    <p:sldId id="358" r:id="rId40"/>
    <p:sldId id="359" r:id="rId41"/>
    <p:sldId id="395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92" r:id="rId50"/>
    <p:sldId id="379" r:id="rId51"/>
    <p:sldId id="396" r:id="rId52"/>
    <p:sldId id="380" r:id="rId53"/>
    <p:sldId id="381" r:id="rId54"/>
    <p:sldId id="397" r:id="rId55"/>
    <p:sldId id="382" r:id="rId56"/>
    <p:sldId id="383" r:id="rId57"/>
    <p:sldId id="384" r:id="rId58"/>
    <p:sldId id="390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66"/>
    <a:srgbClr val="7EB1EE"/>
    <a:srgbClr val="FFDC6D"/>
    <a:srgbClr val="01B0F0"/>
    <a:srgbClr val="FAB529"/>
    <a:srgbClr val="008BD6"/>
    <a:srgbClr val="FF6B00"/>
    <a:srgbClr val="E36B2A"/>
    <a:srgbClr val="D7A800"/>
    <a:srgbClr val="9541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205" autoAdjust="0"/>
    <p:restoredTop sz="98815" autoAdjust="0"/>
  </p:normalViewPr>
  <p:slideViewPr>
    <p:cSldViewPr snapToGrid="0">
      <p:cViewPr varScale="1">
        <p:scale>
          <a:sx n="65" d="100"/>
          <a:sy n="65" d="100"/>
        </p:scale>
        <p:origin x="-46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08930205-1E22-E940-A94F-F0392D8C0E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9CE4AED-E7A9-6147-9FA4-37D78A397C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E564C8C-056B-7C45-AC09-4ADAC7839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75139B1-FE43-A84D-B20B-9977333A2C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375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344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35822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443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1789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513774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0054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8182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1187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9144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燃烧与灭火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实验剖析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37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0501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632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238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6502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11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869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01953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09100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9997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5315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1517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8060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22147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4921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06344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2671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0841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0989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4348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7458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605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0359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3697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8991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22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0681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950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7120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49839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2495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35516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1181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3376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62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909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67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208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43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170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885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14912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71688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5522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1870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3152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75034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105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920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352002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226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zh-CN" altLang="en-US" sz="3200" b="1" spc="200" baseline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燃烧与灭火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60274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燃烧与灭火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3229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燃烧与灭火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6559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44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6" r:id="rId8"/>
    <p:sldLayoutId id="2147483687" r:id="rId9"/>
    <p:sldLayoutId id="2147483673" r:id="rId10"/>
    <p:sldLayoutId id="2147483672" r:id="rId11"/>
    <p:sldLayoutId id="2147483656" r:id="rId12"/>
    <p:sldLayoutId id="2147483657" r:id="rId13"/>
    <p:sldLayoutId id="2147483658" r:id="rId14"/>
    <p:sldLayoutId id="2147483659" r:id="rId15"/>
    <p:sldLayoutId id="214748371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180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63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578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01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2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1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.xml"/><Relationship Id="rId5" Type="http://schemas.openxmlformats.org/officeDocument/2006/relationships/tags" Target="../tags/tag5.xml"/><Relationship Id="rId10" Type="http://schemas.openxmlformats.org/officeDocument/2006/relationships/slide" Target="slide3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46.xml"/><Relationship Id="rId14" Type="http://schemas.openxmlformats.org/officeDocument/2006/relationships/slide" Target="slide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0.jpeg"/><Relationship Id="rId5" Type="http://schemas.openxmlformats.org/officeDocument/2006/relationships/slide" Target="slide23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8.jpeg"/><Relationship Id="rId5" Type="http://schemas.openxmlformats.org/officeDocument/2006/relationships/slide" Target="slide23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" Target="slide23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1.jpeg"/><Relationship Id="rId5" Type="http://schemas.openxmlformats.org/officeDocument/2006/relationships/slide" Target="slide45.xml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45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45.xml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523464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10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5" name="文本框 2">
              <a:hlinkClick r:id="rId11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1173" y="3602251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6" name="文本框 16">
              <a:hlinkClick r:id="rId12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4647725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7" name="文本框 16">
              <a:hlinkClick r:id="rId13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9492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 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15 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燃烧与灭火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="" xmlns:a16="http://schemas.microsoft.com/office/drawing/2014/main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3142840" y="5640745"/>
            <a:ext cx="5990707" cy="872524"/>
            <a:chOff x="3027246" y="4456098"/>
            <a:chExt cx="5990707" cy="872524"/>
          </a:xfrm>
        </p:grpSpPr>
        <p:sp>
          <p:nvSpPr>
            <p:cNvPr id="2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 smtClean="0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4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29" name="文本框 16">
              <a:hlinkClick r:id="rId14" action="ppaction://hlinksldjump"/>
            </p:cNvPr>
            <p:cNvSpPr txBox="1"/>
            <p:nvPr/>
          </p:nvSpPr>
          <p:spPr>
            <a:xfrm>
              <a:off x="4859829" y="4477069"/>
              <a:ext cx="401581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数据透视  实验剖析</a:t>
              </a:r>
              <a:endParaRPr lang="zh-CN" altLang="en-US" sz="2800" b="1" dirty="0">
                <a:solidFill>
                  <a:srgbClr val="01B0F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298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066406" y="2187083"/>
            <a:ext cx="90464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29(3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】化学和生产、生活紧密相关。锅里的油一旦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着火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锅盖盖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原理是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6350955" y="2801239"/>
            <a:ext cx="3042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隔绝空气（或氧气）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579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1" y="2639692"/>
            <a:ext cx="813008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9.(2021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10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生活中的下列做法合理的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雷雨天在大树下避雨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将霉变食物高温蒸熟后食用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发现天然气泄漏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立即关闭阀门并开窗通风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两名同学玩跷跷板时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质量小的同学离支点近些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562260" y="2767725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0000" y="1806960"/>
            <a:ext cx="4516029" cy="627895"/>
            <a:chOff x="1034884" y="629878"/>
            <a:chExt cx="4516029" cy="627895"/>
          </a:xfrm>
        </p:grpSpPr>
        <p:sp>
          <p:nvSpPr>
            <p:cNvPr id="11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7" y="664479"/>
              <a:ext cx="2908236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 安全知识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3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圆角矩形 12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552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057457" y="1973718"/>
            <a:ext cx="735155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10.(2015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下列说法正确的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只要不接触带电体就不会触电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面粉厂和加油站都要严禁烟火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用煤炉取暖时放盆水可防止中毒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保险装置、插座、导线等可以超期使用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826793" y="209180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038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1046573" y="1870154"/>
            <a:ext cx="9599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11.(2013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如图所示的标志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加油站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必须张贴的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727714" y="1973372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8" name="11507.eps" descr="id:214750659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764783" y="2745196"/>
            <a:ext cx="5705753" cy="142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987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">
            <a:hlinkClick r:id="rId2" action="ppaction://hlinksldjump"/>
          </p:cNvPr>
          <p:cNvSpPr txBox="1"/>
          <p:nvPr/>
        </p:nvSpPr>
        <p:spPr>
          <a:xfrm>
            <a:off x="5040000" y="3433193"/>
            <a:ext cx="62642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9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72621" y="1282589"/>
            <a:ext cx="5882885" cy="729465"/>
            <a:chOff x="823582" y="935961"/>
            <a:chExt cx="5767939" cy="729465"/>
          </a:xfrm>
        </p:grpSpPr>
        <p:sp>
          <p:nvSpPr>
            <p:cNvPr id="32" name="圆角矩形 31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数据聚集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考点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梳理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32910" y="3322409"/>
            <a:ext cx="10851516" cy="3433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定义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通常的燃烧是指可燃物跟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发生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的一种发光、放热的剧烈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燃烧的条件</a:t>
            </a:r>
          </a:p>
          <a:p>
            <a:pPr>
              <a:lnSpc>
                <a:spcPts val="37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u="sng" dirty="0">
                <a:latin typeface="宋体" pitchFamily="2" charset="-122"/>
                <a:ea typeface="宋体" pitchFamily="2" charset="-122"/>
              </a:rPr>
              <a:t>　　　　　　　　　　</a:t>
            </a:r>
            <a:r>
              <a:rPr lang="en-US" altLang="zh-CN" sz="2400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400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400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27852" y="3812279"/>
            <a:ext cx="1045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氧气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73631" y="4276214"/>
            <a:ext cx="1045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氧化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48979" y="5223269"/>
            <a:ext cx="1715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可燃物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5434" y="5695820"/>
            <a:ext cx="3524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与氧气（或空气）接触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35060" y="6146599"/>
            <a:ext cx="3636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温度达到可燃物的着火点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19998" y="2164816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9366" y="2926060"/>
            <a:ext cx="4591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燃烧的条件和灭火的原理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262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19999" y="1655530"/>
            <a:ext cx="1026368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灭火的原理及方法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如森林着火——设隔离带。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⑦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如油锅着火——锅盖盖灭。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⑧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如纸箱着火——用水浇灭。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灭火器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干粉灭火器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灭火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原理——隔绝空气。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二氧化碳灭火器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灭火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原理——隔绝空气和降低温度到着火点以下。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基型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灭火器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灭火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原理——隔绝空气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30285" y="2264227"/>
            <a:ext cx="1839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清除可燃物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07772" y="282386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隔绝氧气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或空气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2715" y="3368932"/>
            <a:ext cx="4539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降低可燃物的温度到着火点以下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579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07086" y="1771765"/>
            <a:ext cx="10568485" cy="39703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着火点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是可燃物燃烧时所需的最低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温度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物质的一种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性质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随外界条件的变化而变化。但着火点不是固定不变的。对固体燃料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来说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着火点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的高低跟表面积的大小、颗粒的粗细、导热系数的大小等都有关系。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并非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所有的燃烧都需要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氧气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氢气在氯气中燃烧生成氯化氢。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只有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三个条件全部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满足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才能发生。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燃烧的三个条件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只需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破坏一个条件就可以使燃烧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停止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366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63538" y="1541278"/>
            <a:ext cx="4281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 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易燃易爆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物的安全知识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2639073"/>
              </p:ext>
            </p:extLst>
          </p:nvPr>
        </p:nvGraphicFramePr>
        <p:xfrm>
          <a:off x="796196" y="2133598"/>
          <a:ext cx="10568488" cy="42889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6259"/>
                <a:gridCol w="2329543"/>
                <a:gridCol w="2460171"/>
                <a:gridCol w="2166258"/>
                <a:gridCol w="2166257"/>
              </a:tblGrid>
              <a:tr h="457202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燃烧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爆炸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缓慢氧化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自燃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01B0F0"/>
                    </a:solidFill>
                  </a:tcPr>
                </a:tc>
              </a:tr>
              <a:tr h="1082405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概念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可燃物跟氧气发生的一种发光、放热的剧烈的氧化反应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可燃物在有限的空间内急剧地燃烧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不易被觉察的</a:t>
                      </a: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氧化反应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由缓慢氧化引起的自发燃烧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8993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温度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达到可燃物的</a:t>
                      </a: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着火点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达到可燃物的</a:t>
                      </a: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着火点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未达到可燃物的着火点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达到可燃物的</a:t>
                      </a: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着火点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08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是否发光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发光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发光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无明显</a:t>
                      </a:r>
                    </a:p>
                    <a:p>
                      <a:pPr algn="ctr"/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发光现象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发光</a:t>
                      </a:r>
                      <a:endParaRPr lang="zh-CN" altLang="en-US" sz="24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088571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联系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燃烧、爆炸、缓慢氧化、自燃都属于氧化反应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都放热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燃烧不一定引起爆炸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爆炸也不一定是由燃烧引起的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;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缓慢氧化不一定引起自燃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,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但自燃一定是由缓慢氧化引起的</a:t>
                      </a:r>
                      <a:endParaRPr lang="zh-CN" altLang="en-US" sz="2400" b="1" dirty="0" smtClean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2500"/>
                        </a:lnSpc>
                      </a:pP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2500"/>
                        </a:lnSpc>
                      </a:pP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2500"/>
                        </a:lnSpc>
                      </a:pP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9551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9999" y="1690227"/>
            <a:ext cx="5463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3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与燃烧和爆炸有关的安全图标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5" name="11508.eps" descr="id:214750666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68698" y="2410591"/>
            <a:ext cx="6100186" cy="316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30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2">
            <a:hlinkClick r:id="rId2" action="ppaction://hlinksldjump"/>
          </p:cNvPr>
          <p:cNvSpPr txBox="1"/>
          <p:nvPr/>
        </p:nvSpPr>
        <p:spPr>
          <a:xfrm>
            <a:off x="4609319" y="3419480"/>
            <a:ext cx="595708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灭火的方法和原理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48000" y="3506059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59608" y="4276053"/>
            <a:ext cx="574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14" name="文本框 2">
            <a:hlinkClick r:id="rId3" action="ppaction://hlinksldjump"/>
          </p:cNvPr>
          <p:cNvSpPr txBox="1"/>
          <p:nvPr/>
        </p:nvSpPr>
        <p:spPr>
          <a:xfrm>
            <a:off x="4608000" y="2700000"/>
            <a:ext cx="58527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燃烧条件的探究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48000" y="2786579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文本框 2">
            <a:hlinkClick r:id="rId4" action="ppaction://hlinksldjump"/>
          </p:cNvPr>
          <p:cNvSpPr txBox="1"/>
          <p:nvPr/>
        </p:nvSpPr>
        <p:spPr>
          <a:xfrm>
            <a:off x="4608000" y="4140000"/>
            <a:ext cx="4838313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安全知识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48000" y="4229334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648266" y="1898027"/>
            <a:ext cx="10705534" cy="482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1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防火、防爆安全常识</a:t>
            </a:r>
          </a:p>
          <a:p>
            <a:pPr>
              <a:lnSpc>
                <a:spcPts val="41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加油站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应标有“禁止烟火”“禁止吸烟”的字样或图标。</a:t>
            </a:r>
          </a:p>
          <a:p>
            <a:pPr>
              <a:lnSpc>
                <a:spcPts val="41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面粉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、煤粉等可燃性的粉尘遇到明火可能发生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爆炸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因此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在面粉厂等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地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</a:t>
            </a:r>
          </a:p>
          <a:p>
            <a:pPr>
              <a:lnSpc>
                <a:spcPts val="41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要严禁烟火。</a:t>
            </a:r>
          </a:p>
          <a:p>
            <a:pPr>
              <a:lnSpc>
                <a:spcPts val="41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生产、运输、使用和储存易燃物和易爆物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必须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严格遵守有关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规定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1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绝对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不允许违章操作。</a:t>
            </a:r>
          </a:p>
          <a:p>
            <a:pPr>
              <a:lnSpc>
                <a:spcPts val="41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燃放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鞭炮时要远离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人群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空旷地带进行。</a:t>
            </a:r>
          </a:p>
          <a:p>
            <a:pPr>
              <a:lnSpc>
                <a:spcPts val="41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油库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、面粉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加工厂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纺织厂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和煤矿的矿井内等地方必须做的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安全措施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1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⑨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3148" y="6139976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通风、严禁烟火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3195" y="1425476"/>
            <a:ext cx="5805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4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防火、防爆安全常识与自救措施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27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778894" y="1669424"/>
            <a:ext cx="10553134" cy="449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自救措施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家用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天然气或液化石油气等泄漏时切不可打开用电器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如开灯、接打手机、开排风扇等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以免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引起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爆炸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关闭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阀门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开窗通风。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发生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火灾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火势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根据起火原因选择合适的方法和灭火器材将火扑灭。如果火势较大或有蔓延的趋势和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可能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立即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拨打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⑩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火警电话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⑪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捂住口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低下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身子沿墙壁或贴近地面沿楼梯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逃离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乘坐电梯。</a:t>
            </a:r>
            <a:r>
              <a:rPr lang="en-US" altLang="zh-CN" sz="2400" dirty="0"/>
              <a:t> </a:t>
            </a:r>
            <a:endParaRPr lang="zh-CN" altLang="zh-CN" sz="2400" dirty="0"/>
          </a:p>
          <a:p>
            <a:pPr>
              <a:lnSpc>
                <a:spcPts val="41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651512" y="3984169"/>
            <a:ext cx="629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119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7945" y="4511150"/>
            <a:ext cx="1343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湿毛巾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665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905056" y="2165377"/>
                <a:ext cx="10416087" cy="2308324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【</a:t>
                </a:r>
                <a:r>
                  <a:rPr lang="zh-CN" altLang="en-US" sz="2400" b="1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温馨提示</a:t>
                </a:r>
                <a:r>
                  <a:rPr lang="en-US" altLang="zh-CN" sz="24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】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宋体" pitchFamily="2" charset="-122"/>
                    <a:ea typeface="宋体" pitchFamily="2" charset="-122"/>
                  </a:rPr>
                  <a:t>（</a:t>
                </a:r>
                <a:r>
                  <a:rPr lang="en-US" altLang="zh-CN" sz="2400" b="1" dirty="0" smtClean="0">
                    <a:latin typeface="宋体" pitchFamily="2" charset="-122"/>
                    <a:ea typeface="宋体" pitchFamily="2" charset="-122"/>
                  </a:rPr>
                  <a:t>1</a:t>
                </a:r>
                <a:r>
                  <a:rPr lang="zh-CN" altLang="en-US" sz="2400" b="1" dirty="0" smtClean="0">
                    <a:latin typeface="宋体" pitchFamily="2" charset="-122"/>
                    <a:ea typeface="宋体" pitchFamily="2" charset="-122"/>
                  </a:rPr>
                  <a:t>）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爆炸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还包括物理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爆炸</a:t>
                </a:r>
                <a:r>
                  <a:rPr lang="zh-CN" altLang="en-US" sz="2400" b="1" dirty="0" smtClean="0">
                    <a:latin typeface="宋体" pitchFamily="2" charset="-122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如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气球爆炸、轮胎爆炸、蒸汽锅炉爆炸等。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宋体" pitchFamily="2" charset="-122"/>
                    <a:ea typeface="宋体" pitchFamily="2" charset="-122"/>
                  </a:rPr>
                  <a:t>（</a:t>
                </a:r>
                <a:r>
                  <a:rPr lang="en-US" altLang="zh-CN" sz="2400" b="1" dirty="0" smtClean="0"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zh-CN" altLang="en-US" sz="2400" b="1" dirty="0" smtClean="0">
                    <a:latin typeface="宋体" pitchFamily="2" charset="-122"/>
                    <a:ea typeface="宋体" pitchFamily="2" charset="-122"/>
                  </a:rPr>
                  <a:t>）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除了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可燃性气体能发生爆炸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外</a:t>
                </a:r>
                <a:r>
                  <a:rPr lang="zh-CN" altLang="en-US" sz="2400" b="1" dirty="0" smtClean="0">
                    <a:latin typeface="宋体" pitchFamily="2" charset="-122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可燃性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粉尘如面粉、煤粉等也能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发生</a:t>
                </a:r>
                <a:endParaRPr lang="en-US" altLang="zh-CN" sz="2400" b="1" dirty="0" smtClean="0">
                  <a:latin typeface="宋体" pitchFamily="2" charset="-122"/>
                  <a:ea typeface="宋体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爆炸</a:t>
                </a:r>
                <a14:m>
                  <m:oMath xmlns:m="http://schemas.openxmlformats.org/officeDocument/2006/math">
                    <m:r>
                      <a:rPr lang="zh-CN" altLang="en-US" sz="2400" b="1" dirty="0">
                        <a:latin typeface="Cambria Math"/>
                      </a:rPr>
                      <m:t>。</m:t>
                    </m:r>
                  </m:oMath>
                </a14:m>
                <a:endParaRPr lang="zh-CN" altLang="zh-CN" sz="2400" b="1" dirty="0">
                  <a:latin typeface="宋体" pitchFamily="2" charset="-122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056" y="2165377"/>
                <a:ext cx="10416087" cy="2308324"/>
              </a:xfrm>
              <a:prstGeom prst="rect">
                <a:avLst/>
              </a:prstGeom>
              <a:blipFill rotWithShape="1">
                <a:blip r:embed="rId3"/>
                <a:stretch>
                  <a:fillRect l="-878" b="-1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46386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F5A88B17-CAB7-7742-9C70-37C1F1ED5887}"/>
              </a:ext>
            </a:extLst>
          </p:cNvPr>
          <p:cNvSpPr/>
          <p:nvPr/>
        </p:nvSpPr>
        <p:spPr>
          <a:xfrm>
            <a:off x="5916285" y="2943828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5916285" y="364595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62E685FC-60A4-F341-ABC6-326D6EC66351}"/>
              </a:ext>
            </a:extLst>
          </p:cNvPr>
          <p:cNvSpPr/>
          <p:nvPr/>
        </p:nvSpPr>
        <p:spPr>
          <a:xfrm>
            <a:off x="5927171" y="4346268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760065" y="2875945"/>
            <a:ext cx="6404646" cy="1849355"/>
            <a:chOff x="3559940" y="2100735"/>
            <a:chExt cx="6404646" cy="1849355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640464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题型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燃烧的条件及探究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59940" y="2778783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灭火的原理及方法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4" action="ppaction://hlinksldjump"/>
            </p:cNvPr>
            <p:cNvSpPr txBox="1"/>
            <p:nvPr/>
          </p:nvSpPr>
          <p:spPr>
            <a:xfrm>
              <a:off x="3570826" y="3488425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三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安全常识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7326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07088" y="2526525"/>
            <a:ext cx="5259596" cy="627895"/>
            <a:chOff x="1034884" y="629878"/>
            <a:chExt cx="5259596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651797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 smtClean="0">
                  <a:latin typeface="宋体" pitchFamily="2" charset="-122"/>
                  <a:ea typeface="宋体" pitchFamily="2" charset="-122"/>
                </a:rPr>
                <a:t>燃烧的条件及探究</a:t>
              </a:r>
              <a:endParaRPr lang="zh-CN" altLang="zh-CN" sz="24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698227" y="3212362"/>
            <a:ext cx="1082974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·秦皇岛海港区期末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下列探究燃烧条件的实验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只能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得出“燃烧需要温度达到可燃物的着火点”的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</a:p>
          <a:p>
            <a:endParaRPr lang="zh-CN" altLang="zh-CN" sz="24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466496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题型突破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001368" y="387875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XD+135.eps" descr="id:2147506704;FounderCES"/>
          <p:cNvPicPr/>
          <p:nvPr/>
        </p:nvPicPr>
        <p:blipFill rotWithShape="1">
          <a:blip r:embed="rId6"/>
          <a:srcRect b="35842"/>
          <a:stretch/>
        </p:blipFill>
        <p:spPr>
          <a:xfrm>
            <a:off x="1901308" y="4488775"/>
            <a:ext cx="3200636" cy="1966852"/>
          </a:xfrm>
          <a:prstGeom prst="rect">
            <a:avLst/>
          </a:prstGeom>
        </p:spPr>
      </p:pic>
      <p:pic>
        <p:nvPicPr>
          <p:cNvPr id="30" name="XD+135.eps" descr="id:2147506704;FounderCES"/>
          <p:cNvPicPr/>
          <p:nvPr/>
        </p:nvPicPr>
        <p:blipFill rotWithShape="1">
          <a:blip r:embed="rId6"/>
          <a:srcRect t="63359"/>
          <a:stretch/>
        </p:blipFill>
        <p:spPr>
          <a:xfrm>
            <a:off x="5649978" y="5043943"/>
            <a:ext cx="3240604" cy="137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61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20000" y="1735211"/>
            <a:ext cx="107970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解答此类题时需要掌握以下几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点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首先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要理解燃烧的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只要物质同时具备了燃烧的三个条件就会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物质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了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说明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物质一定同时具备了燃烧的三个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在探究有关燃烧条件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由于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燃烧的条件有三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个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探究其中某一个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就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需控制其他两个条件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要运用控制变量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第三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注意结合实际情境进行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分析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金属的导热性会影响可燃物燃烧热量的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散失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从而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降低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温度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最终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可能会使火焰熄灭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5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739644"/>
            <a:ext cx="107495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·重庆模拟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示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处通入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氧气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点燃酒精灯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一段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时间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后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只有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右侧木炭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立即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处改通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氮气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木炭熄灭。下列描述错误的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右侧木炭燃烧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发白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此实验可证明燃烧的条件之一是需要氧气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此实验可证明燃烧的条件之一是温度达到可燃物的着火点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此实验中氮气的作用是排尽装置内的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氧气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防止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加热时发生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爆炸</a:t>
            </a:r>
            <a:r>
              <a:rPr lang="zh-CN" altLang="zh-CN" sz="2400" dirty="0"/>
              <a:t>　　　　　　　　　　　　　　　</a:t>
            </a:r>
          </a:p>
        </p:txBody>
      </p:sp>
      <p:sp>
        <p:nvSpPr>
          <p:cNvPr id="6" name="矩形 5"/>
          <p:cNvSpPr/>
          <p:nvPr/>
        </p:nvSpPr>
        <p:spPr>
          <a:xfrm>
            <a:off x="5404874" y="350519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39.eps" descr="id:214750671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264491" y="3093730"/>
            <a:ext cx="4172358" cy="142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48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68822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·保定清苑区期末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用如图所示的装置进行燃烧条件的探究。升温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至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60 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℃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的过程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仅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继续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升温至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260 ℃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的过程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也可以燃烧。下列分析不正确的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A.①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说明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白磷是可燃物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B.④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未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说明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无烟煤不是可燃物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对比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②③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验证燃烧需要可燃物与氧气接触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对比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①③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说明红磷的着火点比白磷的高</a:t>
            </a:r>
          </a:p>
          <a:p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3580151" y="3069327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40.eps" descr="id:214750672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170668" y="3481069"/>
            <a:ext cx="2884714" cy="172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866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·石家庄桥西区期末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有关如图实验的说法正确的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红磷会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产生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大量白烟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向水中白磷通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氧气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白磷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会燃烧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热水的作用只是提供热量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可燃物温度达到着火点即可燃烧</a:t>
            </a: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00507" y="1973696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41.eps" descr="id:214750673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993267" y="2839840"/>
            <a:ext cx="2354801" cy="145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·唐山路北区期末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下列关于燃烧现象的解释或分析正确的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14423" y="1979136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42.eps" descr="id:214750673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259933" y="2751651"/>
            <a:ext cx="2198068" cy="1422944"/>
          </a:xfrm>
          <a:prstGeom prst="rect">
            <a:avLst/>
          </a:prstGeom>
        </p:spPr>
      </p:pic>
      <p:pic>
        <p:nvPicPr>
          <p:cNvPr id="11" name="XD+143.eps" descr="id:214750674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538098" y="2888794"/>
            <a:ext cx="1197428" cy="1240361"/>
          </a:xfrm>
          <a:prstGeom prst="rect">
            <a:avLst/>
          </a:prstGeom>
        </p:spPr>
      </p:pic>
      <p:pic>
        <p:nvPicPr>
          <p:cNvPr id="13" name="XD+144.eps" descr="id:214750675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589473" y="2802364"/>
            <a:ext cx="1581195" cy="1434875"/>
          </a:xfrm>
          <a:prstGeom prst="rect">
            <a:avLst/>
          </a:prstGeom>
        </p:spPr>
      </p:pic>
      <p:pic>
        <p:nvPicPr>
          <p:cNvPr id="14" name="XD+145.eps" descr="id:214750676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249122" y="2705799"/>
            <a:ext cx="1312862" cy="15146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59933" y="4240708"/>
            <a:ext cx="23637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图中将煤球变成蜂窝煤后再燃烧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其目的是延长煤燃烧的时间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0370" y="4269897"/>
            <a:ext cx="2111829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图中火柴头斜向下时更容易燃烧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是因为降低了火柴梗的着火点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27372" y="4280783"/>
            <a:ext cx="1981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图中蜡烛火焰很快熄灭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是因为金属丝阻碍空气的流动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69824" y="4267196"/>
            <a:ext cx="1992086" cy="232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图中沾有白酒的手帕火焰熄灭后手帕依旧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是因为没有达到手帕的</a:t>
            </a:r>
            <a:r>
              <a:rPr lang="zh-CN" altLang="zh-CN" sz="2000" b="1" dirty="0" smtClean="0">
                <a:latin typeface="宋体" pitchFamily="2" charset="-122"/>
                <a:ea typeface="宋体" pitchFamily="2" charset="-122"/>
              </a:rPr>
              <a:t>着火点</a:t>
            </a:r>
            <a:endParaRPr lang="zh-CN" altLang="zh-CN" sz="20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2240485"/>
            <a:ext cx="4897029" cy="627895"/>
            <a:chOff x="1034884" y="629878"/>
            <a:chExt cx="4897029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3289232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燃烧条件的探究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1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2921336"/>
            <a:ext cx="1112837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1.(2017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如图所示的实验中得出的结果正确的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甲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不能从杯中溢出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说明水和纸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的分子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之间存在引力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片上白磷燃烧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红磷不燃烧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说明燃烧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需要温度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达到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燃物的着火点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温度计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示数减小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说明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NH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NO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固体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溶于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水时放出热量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敲击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音叉乒乓球被弹起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说明振幅越大音调越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高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196897" y="3049264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74681" y="1330625"/>
            <a:ext cx="5882885" cy="729465"/>
            <a:chOff x="823582" y="935961"/>
            <a:chExt cx="5767939" cy="729465"/>
          </a:xfrm>
        </p:grpSpPr>
        <p:sp>
          <p:nvSpPr>
            <p:cNvPr id="13" name="圆角矩形 12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数据链接</a:t>
              </a:r>
              <a:r>
                <a:rPr kumimoji="1" lang="en-US" altLang="zh-CN" sz="2800" b="1" dirty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真题试做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pic>
        <p:nvPicPr>
          <p:cNvPr id="17" name="11501.eps" descr="id:2147506547;FounderCES"/>
          <p:cNvPicPr/>
          <p:nvPr/>
        </p:nvPicPr>
        <p:blipFill rotWithShape="1">
          <a:blip r:embed="rId7"/>
          <a:srcRect r="48125"/>
          <a:stretch/>
        </p:blipFill>
        <p:spPr>
          <a:xfrm>
            <a:off x="9139244" y="3449922"/>
            <a:ext cx="2366958" cy="1470426"/>
          </a:xfrm>
          <a:prstGeom prst="rect">
            <a:avLst/>
          </a:prstGeom>
        </p:spPr>
      </p:pic>
      <p:pic>
        <p:nvPicPr>
          <p:cNvPr id="18" name="11501.eps" descr="id:2147506547;FounderCES"/>
          <p:cNvPicPr/>
          <p:nvPr/>
        </p:nvPicPr>
        <p:blipFill rotWithShape="1">
          <a:blip r:embed="rId7"/>
          <a:srcRect l="51658"/>
          <a:stretch/>
        </p:blipFill>
        <p:spPr>
          <a:xfrm>
            <a:off x="9151280" y="5080041"/>
            <a:ext cx="2278719" cy="146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275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05058" y="1859390"/>
            <a:ext cx="102745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·石家庄裕华区校级一模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下列四组物质遇到明火可能会发生爆炸的一组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氧气和氮气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二氧化碳和氢气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面粉粉尘和空气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氢气和一氧化碳</a:t>
            </a:r>
          </a:p>
        </p:txBody>
      </p:sp>
      <p:sp>
        <p:nvSpPr>
          <p:cNvPr id="6" name="矩形 5"/>
          <p:cNvSpPr/>
          <p:nvPr/>
        </p:nvSpPr>
        <p:spPr>
          <a:xfrm>
            <a:off x="2508522" y="252313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1711626"/>
            <a:ext cx="5147400" cy="627895"/>
            <a:chOff x="1034884" y="629878"/>
            <a:chExt cx="5147400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539601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 smtClean="0">
                  <a:latin typeface="宋体" pitchFamily="2" charset="-122"/>
                  <a:ea typeface="宋体" pitchFamily="2" charset="-122"/>
                </a:rPr>
                <a:t>灭火的原理及方法</a:t>
              </a:r>
              <a:endParaRPr lang="zh-CN" altLang="zh-CN" sz="24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20000" y="2483323"/>
            <a:ext cx="1053582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·衡水景县期末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下列关于燃烧与灭火的说法中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甲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火柴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头斜向下时更容易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因为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降低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火柴梗的着火点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蜡烛用嘴一吹即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因为吹出的气体主要是二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氧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化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由图乙的现象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可知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会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属镁引起的火灾不能用二氧化碳扑灭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将大块煤粉碎后再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目的是延迟煤燃烧的时间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10316031" y="2588527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XD+146.eps" descr="id:214750677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506738" y="3226914"/>
            <a:ext cx="2623458" cy="178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502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92142" y="2050896"/>
            <a:ext cx="102201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灭火就是破坏燃烧的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切断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燃烧的三个条件之一即可达到灭火的目的。分析灭火实例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通过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分析缺少了哪个燃烧的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从而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确定灭火的原理。</a:t>
            </a:r>
          </a:p>
        </p:txBody>
      </p:sp>
    </p:spTree>
    <p:extLst>
      <p:ext uri="{BB962C8B-B14F-4D97-AF65-F5344CB8AC3E}">
        <p14:creationId xmlns:p14="http://schemas.microsoft.com/office/powerpoint/2010/main" xmlns="" val="79024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6140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·廊坊霸州市期末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关于燃烧和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灭火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下列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说法正确的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可燃性气体达到爆炸极限时就会发生爆炸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干粉灭火器可以用来扑灭精密仪器等物的失火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炒菜时油锅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起火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向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锅中放入菜叶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灭火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降低了油的着火点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木柴架空有利于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因为增大了可燃物与氧气的接触面积</a:t>
            </a:r>
          </a:p>
        </p:txBody>
      </p:sp>
      <p:sp>
        <p:nvSpPr>
          <p:cNvPr id="6" name="矩形 5"/>
          <p:cNvSpPr/>
          <p:nvPr/>
        </p:nvSpPr>
        <p:spPr>
          <a:xfrm>
            <a:off x="9716828" y="2536410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0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2220638"/>
            <a:ext cx="107495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·邯郸永年区期末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下列几种灭火的方法错误的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油锅着火应立即盖上锅盖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身上衣服着火可就地打滚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酒精在桌面上着火用湿抹布扑灭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家用电器着火应立即用水扑灭</a:t>
            </a:r>
          </a:p>
        </p:txBody>
      </p:sp>
      <p:sp>
        <p:nvSpPr>
          <p:cNvPr id="6" name="矩形 5"/>
          <p:cNvSpPr/>
          <p:nvPr/>
        </p:nvSpPr>
        <p:spPr>
          <a:xfrm>
            <a:off x="8772389" y="2333736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·眉山东坡区期末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森林初发火灾时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可以使用爆炸灭火的方法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将灭火弹抛到火场爆炸将火扑灭。关于爆炸灭火原因的分析不合理的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爆炸使燃烧处暂时缺氧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爆炸气浪降低了可燃物的温度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爆炸气浪降低了可燃物的着火点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炸起的沙土覆盖可燃物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隔绝空气</a:t>
            </a:r>
          </a:p>
        </p:txBody>
      </p:sp>
      <p:sp>
        <p:nvSpPr>
          <p:cNvPr id="6" name="矩形 5"/>
          <p:cNvSpPr/>
          <p:nvPr/>
        </p:nvSpPr>
        <p:spPr>
          <a:xfrm>
            <a:off x="9707098" y="2503712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35685" y="2044447"/>
            <a:ext cx="100786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·北京门头沟区一模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餐厅的服务员用盖子熄灭酒精炉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灭火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方法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的主要原理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隔绝空气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降低温度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清除可燃物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降低可燃物的着火点</a:t>
            </a:r>
          </a:p>
        </p:txBody>
      </p:sp>
      <p:sp>
        <p:nvSpPr>
          <p:cNvPr id="13" name="矩形 12"/>
          <p:cNvSpPr/>
          <p:nvPr/>
        </p:nvSpPr>
        <p:spPr>
          <a:xfrm>
            <a:off x="3879109" y="2697458"/>
            <a:ext cx="56226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37713" y="1902933"/>
            <a:ext cx="104160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·石家庄新华区月考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下列关于燃烧与灭火的说法不正确的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生煤火炉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点燃木柴来引燃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煤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利用了木柴的着火点比煤块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着火点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低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扑灭森林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火灾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将大火蔓延路线前方的一片树木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砍掉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目的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形成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隔离带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“众人拾柴火焰高”是指可燃物越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多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着火点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越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低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越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容易着火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用扇子扇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煤炉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炉火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越扇越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旺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因为提供了充足的氧气</a:t>
            </a:r>
          </a:p>
        </p:txBody>
      </p:sp>
      <p:sp>
        <p:nvSpPr>
          <p:cNvPr id="13" name="矩形 12"/>
          <p:cNvSpPr/>
          <p:nvPr/>
        </p:nvSpPr>
        <p:spPr>
          <a:xfrm>
            <a:off x="10530281" y="2031156"/>
            <a:ext cx="56226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92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060855"/>
            <a:ext cx="4276542" cy="627895"/>
            <a:chOff x="1034884" y="629878"/>
            <a:chExt cx="4276542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2" y="664479"/>
              <a:ext cx="2668744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安全常识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题型三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665570" y="2821269"/>
            <a:ext cx="1098423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·河北模拟决胜型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从安全的角度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考虑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下列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做法合理的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家用电器达到使用寿命应及时更换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冬天在室内关紧门窗烧木炭取暖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用品尝的方法检验实验室里的氯化钠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电器起火立即用水扑灭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10418347" y="2921447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387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39746" y="1931159"/>
            <a:ext cx="104596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明确常见的消防安全问题及其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危害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及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涉及防火、防爆安全常识、与燃烧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和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爆炸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有关的图标的识记、区分等方面。</a:t>
            </a:r>
          </a:p>
        </p:txBody>
      </p:sp>
    </p:spTree>
    <p:extLst>
      <p:ext uri="{BB962C8B-B14F-4D97-AF65-F5344CB8AC3E}">
        <p14:creationId xmlns:p14="http://schemas.microsoft.com/office/powerpoint/2010/main" xmlns="" val="270933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2074354"/>
            <a:ext cx="1079708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2.(2012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在探究电流跟电压和电阻的关系时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采用“保持电阻不变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研究电源和电压关系”的研究方法。以下探究没有运用该方法的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探究燃烧的条件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探究磁场的方向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探究催化剂对反应速率的影响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探究动能的大小跟质量和速度的关系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999117" y="2735785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53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37714" y="1803345"/>
            <a:ext cx="86308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·河北模拟冲刺型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下列做法合理的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发生一氧化碳中毒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立即转移到通风处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实验桌上酒精着火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迅速用水冲灭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为避免跳闸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将家里的空气开关摘除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当有人触电时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立即用手将其拉开</a:t>
            </a:r>
          </a:p>
        </p:txBody>
      </p:sp>
      <p:sp>
        <p:nvSpPr>
          <p:cNvPr id="6" name="矩形 5"/>
          <p:cNvSpPr/>
          <p:nvPr/>
        </p:nvSpPr>
        <p:spPr>
          <a:xfrm>
            <a:off x="7469950" y="2457857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47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9238" y="1859390"/>
            <a:ext cx="909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春·邢台月考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下列为“禁止燃放鞭炮”标志的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1946" y="196260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47.eps" descr="id:214750680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318657" y="2668154"/>
            <a:ext cx="5852011" cy="153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558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4800" y="1946476"/>
            <a:ext cx="90984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·保定市雄县期末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生活中的下列做法错误的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用淘米水浇花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用活性炭除去冰箱异味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将天然气报警器安装在灶台的下方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用二氧化碳灭火器扑灭图书档案引起的火灾</a:t>
            </a:r>
          </a:p>
        </p:txBody>
      </p:sp>
      <p:sp>
        <p:nvSpPr>
          <p:cNvPr id="6" name="矩形 5"/>
          <p:cNvSpPr/>
          <p:nvPr/>
        </p:nvSpPr>
        <p:spPr>
          <a:xfrm>
            <a:off x="8786359" y="206649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58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25453" y="1794074"/>
            <a:ext cx="109386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·石家庄辛集市期末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打赢蓝天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保卫战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“煤改电”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“煤改气”是农村清洁取暖的主要技术路线。已掌握了化学知识的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我们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必要向使用天然气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(CH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的人们宣传注意事项。下列关于“用气”安全的说法错误的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要安装燃气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报警器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气用橡胶管一定要定期更换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以免因老化破损而漏气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燃气灶最好带有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“熄保装置”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一旦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炉灶熄火会自动关闭燃气电磁阀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一旦发现燃气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泄漏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迅速关闭燃气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阀门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打开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门窗通风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请专业人士维修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查找燃气泄漏点的简单方法是用燃着的打火机沿管道慢慢查找</a:t>
            </a:r>
          </a:p>
        </p:txBody>
      </p:sp>
      <p:sp>
        <p:nvSpPr>
          <p:cNvPr id="6" name="矩形 5"/>
          <p:cNvSpPr/>
          <p:nvPr/>
        </p:nvSpPr>
        <p:spPr>
          <a:xfrm>
            <a:off x="9297908" y="301446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89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39746" y="1696100"/>
            <a:ext cx="10590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·邢台桥东区月考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以下是一些常用的危险品图标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装运浓硫酸的箱子应贴的图标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6408" y="235069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48.eps" descr="id:214750681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073757" y="3017429"/>
            <a:ext cx="5871255" cy="182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260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">
            <a:hlinkClick r:id="rId2" action="ppaction://hlinksldjump"/>
          </p:cNvPr>
          <p:cNvSpPr txBox="1"/>
          <p:nvPr/>
        </p:nvSpPr>
        <p:spPr>
          <a:xfrm>
            <a:off x="4911017" y="3517479"/>
            <a:ext cx="626428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实验      燃烧条件的探究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数据透视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实验剖析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5742967" y="3607211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597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378962"/>
            <a:ext cx="5027657" cy="627895"/>
            <a:chOff x="1034884" y="629878"/>
            <a:chExt cx="5027657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419858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燃烧条件的探究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649800" y="3071255"/>
            <a:ext cx="110732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·石家庄新华区月考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如图是初中化学中常见的实验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回答有关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问题。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422952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数据透视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实验剖析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pic>
        <p:nvPicPr>
          <p:cNvPr id="30" name="XD+149.eps" descr="id:2147506840;FounderCES"/>
          <p:cNvPicPr/>
          <p:nvPr/>
        </p:nvPicPr>
        <p:blipFill rotWithShape="1">
          <a:blip r:embed="rId6"/>
          <a:srcRect b="46836"/>
          <a:stretch/>
        </p:blipFill>
        <p:spPr>
          <a:xfrm>
            <a:off x="1948543" y="4042953"/>
            <a:ext cx="3610735" cy="1844039"/>
          </a:xfrm>
          <a:prstGeom prst="rect">
            <a:avLst/>
          </a:prstGeom>
        </p:spPr>
      </p:pic>
      <p:pic>
        <p:nvPicPr>
          <p:cNvPr id="31" name="XD+149.eps" descr="id:2147506840;FounderCES"/>
          <p:cNvPicPr/>
          <p:nvPr/>
        </p:nvPicPr>
        <p:blipFill rotWithShape="1">
          <a:blip r:embed="rId6"/>
          <a:srcRect t="53165"/>
          <a:stretch/>
        </p:blipFill>
        <p:spPr>
          <a:xfrm>
            <a:off x="6028865" y="4090849"/>
            <a:ext cx="3802347" cy="174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438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573598" y="1525443"/>
            <a:ext cx="11073260" cy="5221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烧杯中热水的作用是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答一点即可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片上的白磷能燃烧利用了铜的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性。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根据实验现象酒精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没有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探究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得出燃烧的条件之一是燃烧需要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是验证二氧化碳与水反应的实验。其中的花朵是用石蕊溶液染成的紫色干燥纸花。把石蕊小干花一半喷水后放入盛满二氧化碳的集气瓶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观察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到的现象是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石蕊小干花喷一半水的目的是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二氧化碳与水反应的化学方程式是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挤压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装置中滴管的胶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头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其中试液滴入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烧瓶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振荡烧瓶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观察到的现象是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887688" y="1568987"/>
            <a:ext cx="3135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提供热量、隔绝空气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62403" y="2074196"/>
            <a:ext cx="892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导热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00207" y="3075683"/>
            <a:ext cx="1382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可燃物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17177" y="4610569"/>
            <a:ext cx="4484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石蕊小花喷水的一半变成了红色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145493" y="4620946"/>
            <a:ext cx="1219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作对比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5" name="TextBox 34"/>
              <p:cNvSpPr txBox="1"/>
              <p:nvPr/>
            </p:nvSpPr>
            <p:spPr>
              <a:xfrm>
                <a:off x="5649700" y="5137041"/>
                <a:ext cx="2721414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0" dirty="0" smtClean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9700" y="5137041"/>
                <a:ext cx="2721414" cy="465064"/>
              </a:xfrm>
              <a:prstGeom prst="rect">
                <a:avLst/>
              </a:prstGeom>
              <a:blipFill rotWithShape="1">
                <a:blip r:embed="rId3"/>
                <a:stretch>
                  <a:fillRect l="-3587" t="-22368" b="-17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215251" y="6128655"/>
            <a:ext cx="4849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澄清的石灰水变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浑浊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气球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胀大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130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2" grpId="0"/>
      <p:bldP spid="33" grpId="0"/>
      <p:bldP spid="34" grpId="0"/>
      <p:bldP spid="35" grpId="0" animBg="1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83290" y="1857380"/>
            <a:ext cx="79232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归纳总结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燃烧条件的探究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【实验现象】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实验甲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片上的白磷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片上的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红磷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中的白磷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通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入氧气前白磷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通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入氧气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后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白磷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在水下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⑤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pic>
        <p:nvPicPr>
          <p:cNvPr id="6" name="11516.eps" descr="id:214750684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965520" y="2536238"/>
            <a:ext cx="1909309" cy="1796276"/>
          </a:xfrm>
          <a:prstGeom prst="rect">
            <a:avLst/>
          </a:prstGeom>
        </p:spPr>
      </p:pic>
      <p:pic>
        <p:nvPicPr>
          <p:cNvPr id="7" name="11517.eps" descr="id:214750685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091840" y="4599584"/>
            <a:ext cx="1782989" cy="16488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55775" y="3568162"/>
            <a:ext cx="1121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燃烧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93376" y="4106029"/>
            <a:ext cx="1121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不燃烧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88467" y="4116915"/>
            <a:ext cx="1121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不燃烧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2621" y="4654014"/>
            <a:ext cx="1121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不燃烧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2452" y="5224535"/>
            <a:ext cx="1121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燃烧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014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4" grpId="0"/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98716" y="1681197"/>
            <a:ext cx="11146971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【实验分析】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实验甲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对比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说明物质燃烧需要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说明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物质燃烧需要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⑦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通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入氧气前后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再次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说明燃烧需要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⑧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中水的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作用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⑨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⑩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【实验结论】燃烧的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30146" y="2290861"/>
            <a:ext cx="361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温度达到可燃物的着火点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25143" y="2865218"/>
            <a:ext cx="3156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与氧气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或空气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接触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63836" y="3393858"/>
            <a:ext cx="3156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与氧气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或空气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接触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1372" y="3940468"/>
            <a:ext cx="1458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提供热量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90659" y="3940468"/>
            <a:ext cx="1513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隔绝氧气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69523" y="4489217"/>
            <a:ext cx="1513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是可燃物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64381" y="4493515"/>
            <a:ext cx="316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与氧气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或空气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接触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4144" y="5053154"/>
            <a:ext cx="3712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温度达到可燃物的着火点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599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4" grpId="0"/>
      <p:bldP spid="5" grpId="0"/>
      <p:bldP spid="13" grpId="0"/>
      <p:bldP spid="1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1501835"/>
            <a:ext cx="10840629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3.(2016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28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用如图所示的装置探究可燃物的燃烧条件。实验过程如下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将白磷放在燃烧匙内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塞好胶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塞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从长颈漏斗向瓶内迅速注入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60 ℃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的水至刚刚浸没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白磷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连接好注射器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向瓶内推入空气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瓶内水面下降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当白磷露出水面时立即燃烧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停止推入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空气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白磷熄灭后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瓶内水面上升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最后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淹没白磷。请回答下列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问题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白磷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中白磷露出水面前、后的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现象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说明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燃烧需要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中瓶内水面上升的原因是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9" name="11503.eps" descr="id:214750655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350063" y="3274743"/>
            <a:ext cx="2150315" cy="163471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5291552" y="4250909"/>
                <a:ext cx="3042406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4P+5O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2P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5 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1552" y="4250909"/>
                <a:ext cx="3042406" cy="538802"/>
              </a:xfrm>
              <a:prstGeom prst="rect">
                <a:avLst/>
              </a:prstGeom>
              <a:blipFill rotWithShape="1">
                <a:blip r:embed="rId5"/>
                <a:stretch>
                  <a:fillRect l="-3006" b="-19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2002988" y="5412469"/>
            <a:ext cx="3298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与氧气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或空气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接触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48953" y="5951993"/>
            <a:ext cx="5419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白磷燃烧消耗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氧气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瓶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内气体压强减小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193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66801" y="1985989"/>
            <a:ext cx="10123713" cy="272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1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【实验方法】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1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对比法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甲中铜片上的白磷、红磷对比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铜片上的白磷和热水中的白磷对比。</a:t>
            </a:r>
          </a:p>
          <a:p>
            <a:pPr>
              <a:lnSpc>
                <a:spcPts val="41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控制变量法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甲、图乙中将白磷放入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80 ℃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水中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隔绝氧气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或空气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33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389290"/>
            <a:ext cx="1072088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【实验装置的改进及评价】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甲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、乙两实验装置改变了氧气的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来源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通过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反应来提供氧气而出现水火相容的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现象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效果更佳。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实验装置是改变热量的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来源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凸透镜对光进行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会聚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白磷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节省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了能源。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、戊实验是在密闭容器中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进行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有效地减少对环境的污染。</a:t>
            </a:r>
          </a:p>
        </p:txBody>
      </p:sp>
      <p:pic>
        <p:nvPicPr>
          <p:cNvPr id="6" name="11518.eps" descr="id:2147506861;FounderCES"/>
          <p:cNvPicPr/>
          <p:nvPr/>
        </p:nvPicPr>
        <p:blipFill rotWithShape="1">
          <a:blip r:embed="rId3"/>
          <a:srcRect b="46630"/>
          <a:stretch/>
        </p:blipFill>
        <p:spPr>
          <a:xfrm>
            <a:off x="1654629" y="2276615"/>
            <a:ext cx="4166643" cy="1674904"/>
          </a:xfrm>
          <a:prstGeom prst="rect">
            <a:avLst/>
          </a:prstGeom>
        </p:spPr>
      </p:pic>
      <p:pic>
        <p:nvPicPr>
          <p:cNvPr id="7" name="11518.eps" descr="id:2147506861;FounderCES"/>
          <p:cNvPicPr/>
          <p:nvPr/>
        </p:nvPicPr>
        <p:blipFill rotWithShape="1">
          <a:blip r:embed="rId3"/>
          <a:srcRect t="53851"/>
          <a:stretch/>
        </p:blipFill>
        <p:spPr>
          <a:xfrm>
            <a:off x="5987509" y="2461673"/>
            <a:ext cx="4220707" cy="148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748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17972" y="1704979"/>
            <a:ext cx="103289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粉尘爆炸实验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【实验操作】取一空金属罐和小塑料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剪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去金属罐和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小塑料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瓶的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上部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在金属罐和小塑料瓶的底侧各打一个比橡皮管外径略小的小孔。像下图那样连接好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小塑料瓶中放入干燥的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面粉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点燃蜡烛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塑料盖盖住金属罐。从橡皮管一端快速鼓入大量的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空气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面粉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充满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金属罐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观察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现象并分析原因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" name="11519.eps" descr="id:214750686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619162" y="4368456"/>
            <a:ext cx="2282419" cy="150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997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50627" y="1938007"/>
            <a:ext cx="104596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【实验现象】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“砰”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的一声响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伴随一团火光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产生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放热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塑料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盖被掀起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【实验分析】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面粉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被吹起后与空气充分接触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又被蜡烛点燃。在有限的空间内发生急剧燃烧并放出大量热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产生的气浪将塑料盖掀起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说明可燃性的粉尘在有限的空间内急剧燃烧能发生爆炸。</a:t>
            </a:r>
          </a:p>
        </p:txBody>
      </p:sp>
    </p:spTree>
    <p:extLst>
      <p:ext uri="{BB962C8B-B14F-4D97-AF65-F5344CB8AC3E}">
        <p14:creationId xmlns:p14="http://schemas.microsoft.com/office/powerpoint/2010/main" xmlns="" val="382278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4" name="圆角矩形 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72398" y="1963402"/>
            <a:ext cx="10361659" cy="28623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点燃蜡烛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后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为什么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应立即并快速鼓入大量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空气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“立即”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是为了避免蜡烛燃烧消耗过多罐内的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氧气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快速鼓入空气”是为了使面粉迅速充满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利用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燃着的蜡烛引燃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面粉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大量的面粉迅速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在短时间内产生大量的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气体的体积迅速膨胀从而引发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爆炸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71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839745" y="1950174"/>
            <a:ext cx="999154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30(2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】如图所示的是探究燃烧条件的实验。打开分液漏斗的活塞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前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白磷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打开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后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白磷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燃烧。比较打开活塞前后的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现象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证明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白磷燃烧需要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烧杯中水的作用是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 flipH="1">
            <a:off x="4632975" y="3116096"/>
            <a:ext cx="10493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氧气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9" name="11504.eps" descr="id:214750656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682749" y="3303188"/>
            <a:ext cx="2187966" cy="161978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1400682" y="3651418"/>
            <a:ext cx="6670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隔绝氧气、提供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热量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白磷的温度达到着火点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60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92151" y="2196163"/>
            <a:ext cx="988268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28(2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】小明设计的探究燃烧条件的实验如图所示。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处红磷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处红磷不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由此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得出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的燃烧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93427" y="3378529"/>
            <a:ext cx="3595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温度达到可燃物的着火点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11505.eps" descr="id:214750656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228542" y="2974329"/>
            <a:ext cx="1861269" cy="127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896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2026287"/>
            <a:ext cx="5538859" cy="627895"/>
            <a:chOff x="1034884" y="629878"/>
            <a:chExt cx="5538859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7" y="664479"/>
              <a:ext cx="3931066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灭火的方法和原理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2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2784533"/>
            <a:ext cx="9698813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6.(2015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生活与化学密切相关。关闭燃气开关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灭火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运用的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原理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160619" y="3410196"/>
            <a:ext cx="1746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隔离可燃物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69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349435" y="2121770"/>
            <a:ext cx="941653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28(3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】小明设计的探究燃烧条件的实验如图所示。熄灭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火焰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采用的方法是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写出一种即可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334891" y="3282534"/>
            <a:ext cx="4675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用湿抹布盖灭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或用沙土盖灭等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2" name="11506.eps" descr="id:214750658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071557" y="2825087"/>
            <a:ext cx="2031515" cy="124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766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3291</TotalTime>
  <Words>2602</Words>
  <Application>Microsoft Office PowerPoint</Application>
  <PresentationFormat>自定义</PresentationFormat>
  <Paragraphs>414</Paragraphs>
  <Slides>54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54</vt:i4>
      </vt:variant>
    </vt:vector>
  </HeadingPairs>
  <TitlesOfParts>
    <vt:vector size="59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394</cp:revision>
  <dcterms:created xsi:type="dcterms:W3CDTF">2020-07-19T08:35:37Z</dcterms:created>
  <dcterms:modified xsi:type="dcterms:W3CDTF">2022-02-25T15:32:57Z</dcterms:modified>
</cp:coreProperties>
</file>