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</p:sldMasterIdLst>
  <p:notesMasterIdLst>
    <p:notesMasterId r:id="rId38"/>
  </p:notesMasterIdLst>
  <p:sldIdLst>
    <p:sldId id="311" r:id="rId3"/>
    <p:sldId id="312" r:id="rId4"/>
    <p:sldId id="313" r:id="rId5"/>
    <p:sldId id="314" r:id="rId6"/>
    <p:sldId id="342" r:id="rId7"/>
    <p:sldId id="343" r:id="rId8"/>
    <p:sldId id="344" r:id="rId9"/>
    <p:sldId id="315" r:id="rId10"/>
    <p:sldId id="316" r:id="rId11"/>
    <p:sldId id="345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5" r:id="rId20"/>
    <p:sldId id="326" r:id="rId21"/>
    <p:sldId id="328" r:id="rId22"/>
    <p:sldId id="329" r:id="rId23"/>
    <p:sldId id="332" r:id="rId24"/>
    <p:sldId id="333" r:id="rId25"/>
    <p:sldId id="330" r:id="rId26"/>
    <p:sldId id="331" r:id="rId27"/>
    <p:sldId id="346" r:id="rId28"/>
    <p:sldId id="334" r:id="rId29"/>
    <p:sldId id="336" r:id="rId30"/>
    <p:sldId id="335" r:id="rId31"/>
    <p:sldId id="337" r:id="rId32"/>
    <p:sldId id="338" r:id="rId33"/>
    <p:sldId id="339" r:id="rId34"/>
    <p:sldId id="340" r:id="rId35"/>
    <p:sldId id="341" r:id="rId36"/>
    <p:sldId id="347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3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3549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题型一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图象分析题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坐标曲线图象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591826" y="1276195"/>
            <a:ext cx="5882885" cy="729465"/>
            <a:chOff x="823582" y="935961"/>
            <a:chExt cx="5767939" cy="729465"/>
          </a:xfrm>
        </p:grpSpPr>
        <p:sp>
          <p:nvSpPr>
            <p:cNvPr id="21" name="圆角矩形 20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坐标曲线图象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6" y="116050"/>
            <a:ext cx="10251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物质的变化和性质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729299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物质的变化和性质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615529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物质的变化和性质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601609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81" r:id="rId13"/>
    <p:sldLayoutId id="2147483682" r:id="rId14"/>
    <p:sldLayoutId id="214748368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1.xml"/><Relationship Id="rId5" Type="http://schemas.openxmlformats.org/officeDocument/2006/relationships/tags" Target="../tags/tag5.xml"/><Relationship Id="rId10" Type="http://schemas.openxmlformats.org/officeDocument/2006/relationships/slide" Target="slide13.xml"/><Relationship Id="rId4" Type="http://schemas.openxmlformats.org/officeDocument/2006/relationships/tags" Target="../tags/tag4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slide21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" Target="slide21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" Target="slide21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027246" y="2984036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027246" y="4092760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</a:t>
              </a: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27246" y="5140545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FZDaHei-B02" panose="03000509000000000000" pitchFamily="66" charset="-122"/>
                <a:ea typeface="FZDaHei-B02" panose="03000509000000000000" pitchFamily="66" charset="-122"/>
              </a:endParaRPr>
            </a:p>
          </p:txBody>
        </p:sp>
        <p:sp>
          <p:nvSpPr>
            <p:cNvPr id="47" name="文本框 16">
              <a:hlinkClick r:id="rId11" action="ppaction://hlinksldjump"/>
            </p:cNvPr>
            <p:cNvSpPr txBox="1"/>
            <p:nvPr/>
          </p:nvSpPr>
          <p:spPr>
            <a:xfrm>
              <a:off x="4859829" y="4477069"/>
              <a:ext cx="401581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剖析</a:t>
              </a: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  题型突破</a:t>
              </a:r>
              <a:endParaRPr lang="zh-CN" altLang="en-US" sz="2800" b="1" dirty="0">
                <a:solidFill>
                  <a:srgbClr val="01B0F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216376" y="1581653"/>
            <a:ext cx="10615642" cy="1182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ts val="85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物质的</a:t>
            </a: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变化和性质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="" xmlns:a16="http://schemas.microsoft.com/office/drawing/2014/main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417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458232" y="2490924"/>
            <a:ext cx="959845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.(2013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,10)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下列物质的用途主要由物理性质决定的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镁粉用于制作照明弹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钨用于制作白炽灯丝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小苏打用于治疗胃酸过多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氮气用作焊接金属时的保护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33301" y="2582409"/>
            <a:ext cx="411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0" name="圆角矩形 9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0669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1745165"/>
            <a:ext cx="5689188" cy="627895"/>
            <a:chOff x="1034884" y="629878"/>
            <a:chExt cx="5689188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9" y="664479"/>
              <a:ext cx="4081393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化学变化中</a:t>
              </a:r>
              <a:r>
                <a:rPr lang="zh-CN" altLang="en-US" sz="2400" b="1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的能量变化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3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78724" y="2893866"/>
            <a:ext cx="8776337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12.(2012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,10)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下列对能量转化的描述不正确的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蓄电池充电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电能→化学能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发电机工作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电能→机械能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萤火虫发光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生物质能→光能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内燃机工作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化学能→内能→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机械能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23817" y="3013711"/>
            <a:ext cx="421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3" name="圆角矩形 12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1381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1" y="2683871"/>
            <a:ext cx="104205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13.(2017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,26)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汽油机作为汽车的“心脏”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在压缩冲程结束时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火花塞产生电火花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使燃料猛烈地燃烧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能转化成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54122" y="3259342"/>
            <a:ext cx="815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化学</a:t>
            </a:r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543832" y="4176976"/>
            <a:ext cx="104205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.(2016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,27)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天然气燃烧时将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能转化为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8572511" y="3284035"/>
            <a:ext cx="4858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内</a:t>
            </a:r>
          </a:p>
        </p:txBody>
      </p:sp>
      <p:sp>
        <p:nvSpPr>
          <p:cNvPr id="13" name="矩形 12"/>
          <p:cNvSpPr/>
          <p:nvPr/>
        </p:nvSpPr>
        <p:spPr>
          <a:xfrm>
            <a:off x="6040746" y="4174399"/>
            <a:ext cx="815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化学</a:t>
            </a:r>
          </a:p>
        </p:txBody>
      </p:sp>
      <p:sp>
        <p:nvSpPr>
          <p:cNvPr id="14" name="矩形 13"/>
          <p:cNvSpPr/>
          <p:nvPr/>
        </p:nvSpPr>
        <p:spPr>
          <a:xfrm>
            <a:off x="8638022" y="4193066"/>
            <a:ext cx="1554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内（或热）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6" name="圆角矩形 15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1771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">
            <a:hlinkClick r:id="rId2" action="ppaction://hlinksldjump"/>
          </p:cNvPr>
          <p:cNvSpPr txBox="1"/>
          <p:nvPr/>
        </p:nvSpPr>
        <p:spPr>
          <a:xfrm>
            <a:off x="5191003" y="3506378"/>
            <a:ext cx="29379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867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72621" y="1293475"/>
            <a:ext cx="5882885" cy="729465"/>
            <a:chOff x="823582" y="935961"/>
            <a:chExt cx="5767939" cy="729465"/>
          </a:xfrm>
        </p:grpSpPr>
        <p:sp>
          <p:nvSpPr>
            <p:cNvPr id="32" name="圆角矩形 31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数据聚集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考点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梳理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6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20000" y="2267044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0000" y="3044951"/>
            <a:ext cx="2735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物质的变化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2236047"/>
              </p:ext>
            </p:extLst>
          </p:nvPr>
        </p:nvGraphicFramePr>
        <p:xfrm>
          <a:off x="720000" y="3733101"/>
          <a:ext cx="10553350" cy="2583809"/>
        </p:xfrm>
        <a:graphic>
          <a:graphicData uri="http://schemas.openxmlformats.org/drawingml/2006/table">
            <a:tbl>
              <a:tblPr firstRow="1" firstCol="1" bandRow="1"/>
              <a:tblGrid>
                <a:gridCol w="1444525"/>
                <a:gridCol w="4595548"/>
                <a:gridCol w="4513277"/>
              </a:tblGrid>
              <a:tr h="454616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物理变化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化学变化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96312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定义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没有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生成其他物质的变化叫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物理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变化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生成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其他物质的变化叫化学变化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607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常见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现象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的状态、形状可能发生变化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可能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有发光、放热等现象出现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颜色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改变、放出气体、生成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沉淀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等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并吸热、放热、发光等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7292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5988787"/>
              </p:ext>
            </p:extLst>
          </p:nvPr>
        </p:nvGraphicFramePr>
        <p:xfrm>
          <a:off x="603307" y="1867570"/>
          <a:ext cx="10864443" cy="4164434"/>
        </p:xfrm>
        <a:graphic>
          <a:graphicData uri="http://schemas.openxmlformats.org/drawingml/2006/table">
            <a:tbl>
              <a:tblPr firstRow="1" firstCol="1" bandRow="1"/>
              <a:tblGrid>
                <a:gridCol w="1376494"/>
                <a:gridCol w="4781725"/>
                <a:gridCol w="4706224"/>
              </a:tblGrid>
              <a:tr h="1261524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微观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构成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物质的微粒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分子、原子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等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本身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没有改变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粒子间间隔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可能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改变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分子分裂成原子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原子又重新组合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009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实例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①</a:t>
                      </a: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　　　　　　　　</a:t>
                      </a:r>
                      <a:r>
                        <a:rPr lang="en-US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 </a:t>
                      </a:r>
                      <a:r>
                        <a:rPr lang="en-US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r>
                        <a:rPr lang="en-US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②</a:t>
                      </a: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　　</a:t>
                      </a:r>
                      <a:r>
                        <a:rPr lang="en-US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</a:t>
                      </a: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　　</a:t>
                      </a:r>
                      <a:r>
                        <a:rPr lang="en-US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453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本质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区别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③</a:t>
                      </a: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　　　　　</a:t>
                      </a:r>
                      <a:r>
                        <a:rPr lang="en-US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9257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联系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发生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化学变化时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④</a:t>
                      </a: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同时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发生物理变化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而发生物理变化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时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endParaRPr lang="en-US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⑤</a:t>
                      </a: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　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同时发生化学变化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296765" y="3270240"/>
            <a:ext cx="4422817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水结成冰、干冰升华、玻璃破碎等</a:t>
            </a:r>
            <a:endParaRPr lang="zh-CN" alt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18610" y="3248358"/>
            <a:ext cx="4172972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铁生锈、蜡烛燃烧、食物腐烂等</a:t>
            </a:r>
            <a:endParaRPr lang="zh-CN" alt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4634" y="3990958"/>
            <a:ext cx="2736034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是否有其他物质生成</a:t>
            </a:r>
            <a:endParaRPr lang="zh-CN" alt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59903" y="4869854"/>
            <a:ext cx="810385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一定</a:t>
            </a:r>
            <a:endParaRPr lang="zh-CN" alt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36823" y="5376242"/>
            <a:ext cx="1162721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不一定</a:t>
            </a:r>
            <a:endParaRPr lang="zh-CN" altLang="zh-CN" sz="2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4" name="圆角矩形 1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89058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60608" y="1345186"/>
            <a:ext cx="11175589" cy="51603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ts val="32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化学变化常伴随发光、放热、颜色改变、生成气体和产生沉淀等现象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可以帮助我们判断是否发生了化学反应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但不能作为判断化学变化的依据。例如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灯泡通电发光、放热是物理变化而不是化学变化。</a:t>
            </a:r>
          </a:p>
          <a:p>
            <a:pPr>
              <a:lnSpc>
                <a:spcPts val="32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爆炸不一定都是化学变化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如自行车轮胎爆炸为物理变化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而火药爆炸等属于化学变化。</a:t>
            </a:r>
          </a:p>
          <a:p>
            <a:pPr>
              <a:lnSpc>
                <a:spcPts val="32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所谓的有新物质产生指的是在组成或结构上不同于反应物的物质。如石墨变成金刚石的变化是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。因为金刚石、石墨组成上相同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都是由碳原子构成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但它们的结构不同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所以是两种物质。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常见的化学变化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变质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金属的锈蚀和生物的光合、呼吸作用等。常见的物理变化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除物态变化、形状变化外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一些实验操作也属于物理变化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如溶解、结晶、过滤、蒸馏等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9269" y="4326514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化学变化</a:t>
            </a:r>
            <a:endParaRPr lang="zh-CN" altLang="en-US" sz="2400" dirty="0"/>
          </a:p>
        </p:txBody>
      </p:sp>
      <p:grpSp>
        <p:nvGrpSpPr>
          <p:cNvPr id="7" name="组合 6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2649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20000" y="1197801"/>
            <a:ext cx="3919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 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物质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的性质与用途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3348688"/>
              </p:ext>
            </p:extLst>
          </p:nvPr>
        </p:nvGraphicFramePr>
        <p:xfrm>
          <a:off x="461395" y="1879134"/>
          <a:ext cx="11258025" cy="4320330"/>
        </p:xfrm>
        <a:graphic>
          <a:graphicData uri="http://schemas.openxmlformats.org/drawingml/2006/table">
            <a:tbl>
              <a:tblPr firstRow="1" firstCol="1" bandRow="1"/>
              <a:tblGrid>
                <a:gridCol w="1367406"/>
                <a:gridCol w="4966282"/>
                <a:gridCol w="4924337"/>
              </a:tblGrid>
              <a:tr h="511728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物理性质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化学性质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947956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定义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不需要发生化学变化就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可以表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现出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来的性质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在化学变化中表现出来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的性质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9626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举例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⑦</a:t>
                      </a:r>
                      <a:r>
                        <a:rPr lang="zh-CN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</a:t>
                      </a:r>
                      <a:r>
                        <a:rPr lang="en-US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                        _</a:t>
                      </a:r>
                      <a:endParaRPr lang="en-US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altLang="zh-CN" sz="2400" b="1" u="sng" dirty="0" smtClean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</a:t>
                      </a:r>
                      <a:r>
                        <a:rPr 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</a:t>
                      </a: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</a:t>
                      </a:r>
                      <a:r>
                        <a:rPr lang="en-US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</a:t>
                      </a: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</a:t>
                      </a:r>
                      <a:r>
                        <a:rPr lang="en-US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 </a:t>
                      </a:r>
                      <a:r>
                        <a:rPr lang="zh-CN" sz="24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等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⑧</a:t>
                      </a:r>
                      <a:r>
                        <a:rPr lang="zh-CN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</a:t>
                      </a:r>
                      <a:r>
                        <a:rPr lang="en-US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                        _</a:t>
                      </a:r>
                      <a:endParaRPr lang="en-US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altLang="zh-CN" sz="2400" b="1" u="sng" dirty="0" smtClean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　　</a:t>
                      </a:r>
                      <a:r>
                        <a:rPr lang="en-US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  </a:t>
                      </a:r>
                      <a:r>
                        <a:rPr 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</a:t>
                      </a:r>
                      <a:r>
                        <a:rPr lang="en-US" alt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</a:t>
                      </a:r>
                      <a:r>
                        <a:rPr lang="zh-CN" sz="24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</a:t>
                      </a:r>
                      <a:r>
                        <a:rPr lang="en-US" altLang="zh-CN" sz="2400" b="1" u="sng" baseline="0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等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06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区别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这种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性质是否需要经过化学变化才能表现出来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98958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性质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与用</a:t>
                      </a: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途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的关系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  <a:r>
                        <a:rPr lang="zh-CN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的性质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</a:t>
                      </a:r>
                      <a:r>
                        <a:rPr lang="zh-CN" sz="24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用途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9" name="图片 7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1147" y="5391974"/>
            <a:ext cx="419887" cy="51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155971" y="3445372"/>
            <a:ext cx="470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颜色、状态、气味、硬度、密度、沸点、</a:t>
            </a:r>
            <a:endParaRPr lang="zh-CN" altLang="en-US" sz="2200" dirty="0"/>
          </a:p>
        </p:txBody>
      </p:sp>
      <p:sp>
        <p:nvSpPr>
          <p:cNvPr id="11" name="矩形 10"/>
          <p:cNvSpPr/>
          <p:nvPr/>
        </p:nvSpPr>
        <p:spPr>
          <a:xfrm>
            <a:off x="1964422" y="3920983"/>
            <a:ext cx="38239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熔点、溶解性、挥发性、导电性</a:t>
            </a:r>
            <a:endParaRPr lang="zh-CN" altLang="en-US" sz="2200" dirty="0"/>
          </a:p>
        </p:txBody>
      </p:sp>
      <p:sp>
        <p:nvSpPr>
          <p:cNvPr id="12" name="矩形 11"/>
          <p:cNvSpPr/>
          <p:nvPr/>
        </p:nvSpPr>
        <p:spPr>
          <a:xfrm>
            <a:off x="7113644" y="3445372"/>
            <a:ext cx="46561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可燃性、助燃性、氧化性、还原性、</a:t>
            </a:r>
            <a:r>
              <a:rPr lang="zh-CN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稳</a:t>
            </a:r>
            <a:endParaRPr lang="zh-CN" altLang="zh-CN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72931" y="3860519"/>
            <a:ext cx="41441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定性、活泼性、酸性、碱性、</a:t>
            </a:r>
            <a:r>
              <a:rPr lang="zh-CN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毒性</a:t>
            </a:r>
            <a:endParaRPr lang="zh-CN" altLang="zh-CN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6" name="圆角矩形 15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7621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71001" y="2744617"/>
            <a:ext cx="10563193" cy="230832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物质的性质是物质本身固有的属性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而物质的变化是物质所进行着的一个过程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两者在文字叙述上是不同的。描述物质性质时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一般用“能”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“易”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“可以”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“具有”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等词。例如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铁生锈是化学变化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铁能生锈就是化学性质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62775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4497" y="1617772"/>
            <a:ext cx="11041365" cy="4969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化学不仅研究物质的组成、结构、性质和变化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还研究物质变化过程中伴随的能量变化。化学变化中一定有能量的变化。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化学变化中的能量转换方式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以热能方式进行转换。</a:t>
            </a:r>
          </a:p>
          <a:p>
            <a:pPr>
              <a:lnSpc>
                <a:spcPts val="35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放热反应包括中和反应、燃烧反应、金属与酸反应、氧化钙与水反应等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缓慢氧化也放热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吸热反应如二氧化碳与碳反应等。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以电能方式进行转换。</a:t>
            </a:r>
          </a:p>
          <a:p>
            <a:pPr>
              <a:lnSpc>
                <a:spcPts val="35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蓄电池在放电时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化学能转化为电能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在充电时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电能转化为化学能。</a:t>
            </a:r>
          </a:p>
          <a:p>
            <a:pPr>
              <a:lnSpc>
                <a:spcPts val="35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以光能方式进行转换。</a:t>
            </a:r>
          </a:p>
          <a:p>
            <a:pPr>
              <a:lnSpc>
                <a:spcPts val="35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植物的光合作用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反应必须在光照条件下才能发生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反应中光能转化为化学能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蜡烛燃烧时化学能转变成光能和热能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9998" y="1145520"/>
            <a:ext cx="4506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3 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化学变化中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的能量变化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62017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85022" y="4392812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66434" y="3571352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71804" y="278690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2">
            <a:hlinkClick r:id="rId2" action="ppaction://hlinksldjump"/>
          </p:cNvPr>
          <p:cNvSpPr txBox="1"/>
          <p:nvPr/>
        </p:nvSpPr>
        <p:spPr>
          <a:xfrm>
            <a:off x="4810448" y="2678217"/>
            <a:ext cx="417416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点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物质的变化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2">
            <a:hlinkClick r:id="rId3" action="ppaction://hlinksldjump"/>
          </p:cNvPr>
          <p:cNvSpPr txBox="1"/>
          <p:nvPr/>
        </p:nvSpPr>
        <p:spPr>
          <a:xfrm>
            <a:off x="4815953" y="3470901"/>
            <a:ext cx="416865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点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物质的性质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2">
            <a:hlinkClick r:id="rId4" action="ppaction://hlinksldjump"/>
          </p:cNvPr>
          <p:cNvSpPr txBox="1"/>
          <p:nvPr/>
        </p:nvSpPr>
        <p:spPr>
          <a:xfrm>
            <a:off x="4823390" y="4294535"/>
            <a:ext cx="58557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命题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点 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化学变化中的能量变化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15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22671" y="2172274"/>
            <a:ext cx="5001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4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影响化学反应速率的因素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2670" y="2965710"/>
            <a:ext cx="100011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影响化学反应速率的因素有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温度、反应物的浓度、反应物的接触面积及催化剂等。升高温度、增大反应物的浓度、增大反应物的接触面积等都可以加快反应速率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加入催化剂可以改变反应速率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0" name="圆角矩形 9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3021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4750" y="3030708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</a:t>
            </a:r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剖析</a:t>
            </a:r>
            <a:endParaRPr lang="en-US" altLang="zh-CN" sz="4400" b="1" spc="600" dirty="0" smtClean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pPr algn="ctr"/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5905399" y="3533725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62E685FC-60A4-F341-ABC6-326D6EC66351}"/>
              </a:ext>
            </a:extLst>
          </p:cNvPr>
          <p:cNvSpPr/>
          <p:nvPr/>
        </p:nvSpPr>
        <p:spPr>
          <a:xfrm>
            <a:off x="5905399" y="4347978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91268E62-9D62-0C45-97A7-822B59A67255}"/>
              </a:ext>
            </a:extLst>
          </p:cNvPr>
          <p:cNvSpPr/>
          <p:nvPr/>
        </p:nvSpPr>
        <p:spPr>
          <a:xfrm>
            <a:off x="5918267" y="2855677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760065" y="2799876"/>
            <a:ext cx="5659062" cy="1936443"/>
            <a:chOff x="3559940" y="2100735"/>
            <a:chExt cx="5659062" cy="193644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513055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题型 </a:t>
              </a:r>
              <a:r>
                <a:rPr lang="zh-CN" altLang="en-US" sz="24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物理变化与化学变化</a:t>
              </a:r>
              <a:endParaRPr lang="zh-CN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59940" y="2778783"/>
              <a:ext cx="560033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题型 </a:t>
              </a:r>
              <a:r>
                <a:rPr lang="zh-CN" altLang="en-US" sz="24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物质的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性质和用途</a:t>
              </a:r>
              <a:endParaRPr lang="zh-CN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4" action="ppaction://hlinksldjump"/>
            </p:cNvPr>
            <p:cNvSpPr txBox="1"/>
            <p:nvPr/>
          </p:nvSpPr>
          <p:spPr>
            <a:xfrm>
              <a:off x="3559940" y="3575513"/>
              <a:ext cx="565906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题型 </a:t>
              </a:r>
              <a:r>
                <a:rPr lang="zh-CN" altLang="en-US" sz="2400" b="1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三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化学变化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中的能量变化</a:t>
              </a:r>
              <a:endParaRPr lang="zh-CN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1442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548297"/>
            <a:ext cx="5492116" cy="627895"/>
            <a:chOff x="1034884" y="629878"/>
            <a:chExt cx="5492116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884317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物理变化与化学变化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20000" y="3473626"/>
            <a:ext cx="890217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·保定二模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下列过程中发生了化学变化的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硫加热变成液体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粮食酿成酒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浓氨水挥发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灯泡通电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发光</a:t>
            </a: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422952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题型突破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8543341" y="3579897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329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9330" y="1355672"/>
            <a:ext cx="1541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解法</a:t>
            </a:r>
            <a:endParaRPr lang="en-US" altLang="zh-CN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9330" y="2002003"/>
            <a:ext cx="1102458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理解物理变化和化学变化的本质区别是解答本类试题的关键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判断的标准是看在变化中有没有新物质生成。所谓“新物质”是指在组成和结构上不同于反应物的物质。如石墨在一定条件下转变成金刚石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二者组成上相同但由于结构不同所以是两种物质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发生的就是化学变化。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对于变化中的现象如发光、放热、沉淀、气体生成等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对应的变化可能是化学变化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也可能是物理变化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所以变化中伴随的现象不能作为判断变化种类的依据。比如饱和石灰水变浑浊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可能是发生化学反应生成了难溶的碳酸钙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也可能是由于温度升高溶解度降低而析出了氢氧化钙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后一变化为物理变化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2" name="圆角矩形 1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6169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04553" y="1747367"/>
            <a:ext cx="100514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·唐山开平区一模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下列变化过程中只发生物理变化的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粮食酿酒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钻木取火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矿石炼铁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聚沙成塔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18467" y="2377656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80905" y="431848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4553" y="4199655"/>
            <a:ext cx="88770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下列过程中发生了化学变化的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活性炭除去水中的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异味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用干冰做制冷剂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风力发电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天然气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爆炸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4" name="圆角矩形 1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642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78721" y="2024204"/>
            <a:ext cx="82813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下列变化属于化学变化的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太阳能供热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冰雪融化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火碱潮解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粮食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酿酒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2778" y="2156816"/>
            <a:ext cx="35755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8721" y="4033537"/>
            <a:ext cx="96991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·张家口宣化区模拟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下列过程中发生了化学变化的是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钢琴演奏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景色投影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灯光闪烁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烟花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绽放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06523" y="4132000"/>
            <a:ext cx="41194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4" name="圆角矩形 1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1766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1391" y="2410655"/>
            <a:ext cx="9447459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·河北模拟精点型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下列活动中只涉及物理变化的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燃烧液化气炖制排骨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用黑板擦擦去黑板上的粉笔字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用大米、红薯等酿酒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利用熟石灰改良酸性的土壤</a:t>
            </a:r>
          </a:p>
        </p:txBody>
      </p:sp>
      <p:sp>
        <p:nvSpPr>
          <p:cNvPr id="6" name="矩形 5"/>
          <p:cNvSpPr/>
          <p:nvPr/>
        </p:nvSpPr>
        <p:spPr>
          <a:xfrm>
            <a:off x="9501925" y="2496147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4" name="圆角矩形 1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92678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19999" y="1535225"/>
            <a:ext cx="5492116" cy="627895"/>
            <a:chOff x="1034884" y="629878"/>
            <a:chExt cx="5492116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884317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物质的性质和用途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19998" y="2317488"/>
            <a:ext cx="1023942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物质的用途既与化学性质有关又与物理性质有关的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活性炭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净水剂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稀盐酸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除铁锈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二氧化碳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灭火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氦气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多用途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电光源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63244" y="2990736"/>
            <a:ext cx="38759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6285" y="4625811"/>
            <a:ext cx="1541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解法</a:t>
            </a:r>
            <a:endParaRPr lang="en-US" altLang="zh-CN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6286" y="5272142"/>
            <a:ext cx="10580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区分性质的种类时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首先要将表述变化的选项排除掉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然后再依据是否通过化学变化表现出来进行区分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4" name="圆角矩形 1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35550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87173" y="1935560"/>
            <a:ext cx="107495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如图所示物质的用途主要由其化学性质决定的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干冰用于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人工降雨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钨丝用于制作灯丝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酚醛塑料用于制作炊具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手柄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碳酸氢钠用于治疗胃酸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过多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3840" y="2552556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8113" y="4343929"/>
            <a:ext cx="106876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·沧州南皮县一模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下列物质的用途主要是利用其物理性质的是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焦炭用于冶炼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金属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熟石灰用于改良酸性土壤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金刚石用于切割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玻璃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氮气用于制造硝酸和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氮肥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3840" y="4443652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4" name="圆角矩形 1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6763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86652" y="1749810"/>
            <a:ext cx="11016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·保定定兴县一模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物质的性质决定用途。下列物质的用途中利用其物理性质的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碘酒作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消毒剂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	  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稀盐酸作除锈剂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干冰用于人工降雨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碳酸钙作补钙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3267" y="2375195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652" y="4318761"/>
            <a:ext cx="11016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·石家庄栾城区期末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下列物质的用途主要由其化学性质决定的是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焦炭用于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冶金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汽油用于清洗油污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石墨制作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电刷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用黄铜铸造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雕塑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33382" y="438664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4" name="圆角矩形 1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73137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2348311"/>
            <a:ext cx="4296617" cy="627895"/>
            <a:chOff x="1034884" y="629878"/>
            <a:chExt cx="4296617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2688820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物质的变化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1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2988559"/>
            <a:ext cx="91873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9)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下列过程中发生了化学变化的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光合作用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酒精挥发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摩擦生热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湿衣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晾干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631382" y="3103320"/>
            <a:ext cx="440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74681" y="1276195"/>
            <a:ext cx="5882885" cy="729465"/>
            <a:chOff x="823582" y="935961"/>
            <a:chExt cx="5767939" cy="729465"/>
          </a:xfrm>
        </p:grpSpPr>
        <p:sp>
          <p:nvSpPr>
            <p:cNvPr id="13" name="圆角矩形 12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数据链接</a:t>
              </a:r>
              <a:r>
                <a:rPr kumimoji="1" lang="en-US" altLang="zh-CN" sz="2800" b="1" dirty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真题试做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17" name="文本框 99"/>
          <p:cNvSpPr txBox="1">
            <a:spLocks noChangeArrowheads="1"/>
          </p:cNvSpPr>
          <p:nvPr/>
        </p:nvSpPr>
        <p:spPr bwMode="auto">
          <a:xfrm>
            <a:off x="720000" y="4737601"/>
            <a:ext cx="91873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.(2020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,9)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下列过程中发生了化学变化的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气体膨胀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石蜡融化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火药爆炸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光的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色散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89705" y="4858288"/>
            <a:ext cx="440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64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56226" y="2371118"/>
            <a:ext cx="94977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·改编题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下列前者为物理性质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后者为化学性质的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汽油易挥发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氧气微溶于水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铜绿受热易分解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氧气具有氧化性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石墨能导电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钢铁易生锈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酒精能燃烧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金刚石很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硬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55838" y="2461274"/>
            <a:ext cx="41051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1" name="圆角矩形 10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1863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1371329"/>
            <a:ext cx="5672410" cy="627895"/>
            <a:chOff x="1034884" y="629878"/>
            <a:chExt cx="5672410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2" y="664479"/>
              <a:ext cx="4064612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化学变化中的能量变化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题型三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20000" y="2008357"/>
            <a:ext cx="96907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(2020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·邹城三模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下列属于化学能转化为其他能量的是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189919" y="2100689"/>
            <a:ext cx="44064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+1202.eps" descr="id:214750583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247776" y="2562354"/>
            <a:ext cx="3572474" cy="398944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3" name="圆角矩形 12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25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1428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04557" y="2345951"/>
            <a:ext cx="103366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化学反应产生的能量能转化成其他形式的能量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比如化学能转化成内能、光能、机械能、电能、生物质能等。其他形式的能量在一定条件下也能转化成化学能。如给蓄电池充电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是电能转化成化学能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而蓄电池放电是化学能转换成电能。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吸热或放热现象是化学反应的一种现象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但不能仅通过吸放热现象判断是否发生了化学变化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要注意区别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3280" y="1679876"/>
            <a:ext cx="1541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解法</a:t>
            </a:r>
            <a:endParaRPr lang="en-US" altLang="zh-CN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3" name="圆角矩形 12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3760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19999" y="1691610"/>
            <a:ext cx="109406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·石家庄栾城区期末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生活中很多变化都伴随着热量变化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下列热量变化不是由化学变化引起的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苹果腐烂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发热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生石灰与水混合放热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灯管通电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发热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暖宝宝贴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内含铁粉、活性炭、</a:t>
            </a:r>
            <a:r>
              <a:rPr lang="en-US" altLang="zh-CN" sz="2400" b="1" dirty="0" err="1">
                <a:latin typeface="宋体" pitchFamily="2" charset="-122"/>
                <a:ea typeface="宋体" pitchFamily="2" charset="-122"/>
              </a:rPr>
              <a:t>NaCl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固体等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发热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6957" y="289193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9998" y="4615515"/>
            <a:ext cx="10749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·改编题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下列过程吸收热量的是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酸碱中和反应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    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浓硫酸稀释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碳与二氧化碳的反应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镁与稀盐酸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57761" y="470544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4" name="圆角矩形 1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9113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71667" y="2077504"/>
            <a:ext cx="8245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·改编题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下列反应中一定释放热量的是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置换反应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化合反应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分解反应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8724" y="2185755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67" y="4117427"/>
            <a:ext cx="9169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·石家庄新华区月考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下列的反应是吸热反应的是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生石灰与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镁条与稀盐酸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生锈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高温下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木炭与二氧化碳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45012" y="420750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4" name="圆角矩形 1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25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7144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02553" y="2134843"/>
            <a:ext cx="834245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如图所示装置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气密性良好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,X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为液体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,Y</a:t>
            </a:r>
          </a:p>
          <a:p>
            <a:pPr algn="just"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为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固体粉末。若想使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形管中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端液面下降、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端液面上升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,X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和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Y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的组合可以是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液面变化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的原因是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请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再设计一组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发生不同变化也可达到目的的组合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9553" y="3270850"/>
            <a:ext cx="368030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稀硫酸和铁粉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合理即可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18.eps" descr="id:214750584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31906" y="2916647"/>
            <a:ext cx="1661641" cy="162277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30386" y="3843003"/>
            <a:ext cx="65409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反应生成气体导致装置内的压强增大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合理即可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58537" y="4384123"/>
            <a:ext cx="180955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水和硝酸铵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6251" y="4917909"/>
            <a:ext cx="502254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形管中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端液面上升、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端液面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下降</a:t>
            </a:r>
            <a:endParaRPr lang="en-US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6" name="圆角矩形 15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25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24718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60372" y="2357510"/>
            <a:ext cx="4619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1097505" y="2265178"/>
            <a:ext cx="9648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3.(2018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,8)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如图所示的实验过程中发生了化学变化的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" name="11201.eps" descr="id:214750568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894673" y="3422706"/>
            <a:ext cx="4906879" cy="170296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2" name="圆角矩形 11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2410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52457" y="1715333"/>
            <a:ext cx="445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1097505" y="1623001"/>
            <a:ext cx="9648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.(2016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,10)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如图所示的过程中发生了化学变化的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" name="11202.eps" descr="id:214750568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691356" y="2511182"/>
            <a:ext cx="4176145" cy="360439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3" name="圆角矩形 12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5210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038779" y="1932813"/>
            <a:ext cx="91873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5.(2015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,10)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下列过程中只发生物理变化的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水通电分解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物体热胀冷缩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手机电池充电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植物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光合作用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18914" y="2041977"/>
            <a:ext cx="440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本框 99"/>
          <p:cNvSpPr txBox="1">
            <a:spLocks noChangeArrowheads="1"/>
          </p:cNvSpPr>
          <p:nvPr/>
        </p:nvSpPr>
        <p:spPr bwMode="auto">
          <a:xfrm>
            <a:off x="1038780" y="3932258"/>
            <a:ext cx="91873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6.(2014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,10)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下列过程中发生了化学变化的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给轮胎打气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粮食酿成酒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铁水铸成锅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过滤粗盐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18913" y="4019119"/>
            <a:ext cx="440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0" name="圆角矩形 19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6214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080726" y="2010985"/>
            <a:ext cx="91873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7.(2012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,8)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下列变化中属于物理变化的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酒精的蒸发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食物的腐败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金属的冶炼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D.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蜡烛的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燃烧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1469" y="2089332"/>
            <a:ext cx="440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本框 99"/>
          <p:cNvSpPr txBox="1">
            <a:spLocks noChangeArrowheads="1"/>
          </p:cNvSpPr>
          <p:nvPr/>
        </p:nvSpPr>
        <p:spPr bwMode="auto">
          <a:xfrm>
            <a:off x="1080727" y="4024406"/>
            <a:ext cx="91873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8.(2011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,8)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下列过程中发生了化学变化的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拧干衣服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写粉笔字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燃放烟花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粉碎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废纸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70668" y="4103009"/>
            <a:ext cx="4401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1" name="圆角矩形 10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8552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1986969"/>
            <a:ext cx="4296617" cy="627895"/>
            <a:chOff x="1034884" y="629878"/>
            <a:chExt cx="4296617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2688820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物质</a:t>
              </a:r>
              <a:r>
                <a:rPr lang="zh-CN" altLang="en-US" sz="2400" b="1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的</a:t>
              </a:r>
              <a:r>
                <a:rPr lang="zh-CN" altLang="en-US" sz="2400" b="1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性质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2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812280" y="2952589"/>
            <a:ext cx="9522958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9.(2017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,9)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下列物质的用途主要利用其物理性质的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铁用于制作暖气片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镁粉用于制作照明弹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稀盐酸用于除铁锈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小苏打用于治疗胃酸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过多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59177" y="3064045"/>
            <a:ext cx="421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3" name="圆角矩形 12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4544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458232" y="2566425"/>
            <a:ext cx="8619176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10.(2014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,12)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下列对科学知识的应用错误的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铁由于导热性能好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可用来做暖气片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铅锑合金由于熔点低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可用来做保险丝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甲醛由于有防腐作用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可用来保鲜食品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洗洁精由于有乳化作用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可用来除去餐具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油污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60404" y="2649521"/>
            <a:ext cx="4787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0" name="圆角矩形 9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11263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</TotalTime>
  <Words>1765</Words>
  <Application>Microsoft Office PowerPoint</Application>
  <PresentationFormat>自定义</PresentationFormat>
  <Paragraphs>339</Paragraphs>
  <Slides>35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dell</cp:lastModifiedBy>
  <cp:revision>660</cp:revision>
  <dcterms:created xsi:type="dcterms:W3CDTF">2021-10-26T10:56:00Z</dcterms:created>
  <dcterms:modified xsi:type="dcterms:W3CDTF">2022-02-25T15:31:58Z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5BD583E6F73145C78A4F5BF45C4A3CC1</vt:lpwstr>
  </property>
  <property fmtid="{D5CDD505-2E9C-101B-9397-08002B2CF9AE}" pid="3" name="KSOProductBuildVer">
    <vt:lpwstr>2052-11.1.0.10938</vt:lpwstr>
  </property>
</Properties>
</file>