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16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tags/tag9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ags/tag1.xml" ContentType="application/vnd.openxmlformats-officedocument.presentationml.tags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notesSlides/notesSlide13.xml" ContentType="application/vnd.openxmlformats-officedocument.presentationml.notesSlide+xml"/>
  <Override PartName="/ppt/tags/tag17.xml" ContentType="application/vnd.openxmlformats-officedocument.presentationml.tag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5.xml" ContentType="application/vnd.openxmlformats-officedocument.presentationml.tags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4.xml" ContentType="application/vnd.openxmlformats-officedocument.presentationml.tags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688" r:id="rId3"/>
    <p:sldMasterId id="2147483674" r:id="rId4"/>
    <p:sldMasterId id="2147483660" r:id="rId5"/>
  </p:sldMasterIdLst>
  <p:notesMasterIdLst>
    <p:notesMasterId r:id="rId53"/>
  </p:notesMasterIdLst>
  <p:handoutMasterIdLst>
    <p:handoutMasterId r:id="rId54"/>
  </p:handoutMasterIdLst>
  <p:sldIdLst>
    <p:sldId id="277" r:id="rId6"/>
    <p:sldId id="275" r:id="rId7"/>
    <p:sldId id="261" r:id="rId8"/>
    <p:sldId id="280" r:id="rId9"/>
    <p:sldId id="445" r:id="rId10"/>
    <p:sldId id="446" r:id="rId11"/>
    <p:sldId id="447" r:id="rId12"/>
    <p:sldId id="448" r:id="rId13"/>
    <p:sldId id="457" r:id="rId14"/>
    <p:sldId id="458" r:id="rId15"/>
    <p:sldId id="285" r:id="rId16"/>
    <p:sldId id="286" r:id="rId17"/>
    <p:sldId id="393" r:id="rId18"/>
    <p:sldId id="459" r:id="rId19"/>
    <p:sldId id="404" r:id="rId20"/>
    <p:sldId id="394" r:id="rId21"/>
    <p:sldId id="405" r:id="rId22"/>
    <p:sldId id="322" r:id="rId23"/>
    <p:sldId id="272" r:id="rId24"/>
    <p:sldId id="293" r:id="rId25"/>
    <p:sldId id="331" r:id="rId26"/>
    <p:sldId id="455" r:id="rId27"/>
    <p:sldId id="413" r:id="rId28"/>
    <p:sldId id="414" r:id="rId29"/>
    <p:sldId id="294" r:id="rId30"/>
    <p:sldId id="416" r:id="rId31"/>
    <p:sldId id="432" r:id="rId32"/>
    <p:sldId id="431" r:id="rId33"/>
    <p:sldId id="430" r:id="rId34"/>
    <p:sldId id="429" r:id="rId35"/>
    <p:sldId id="428" r:id="rId36"/>
    <p:sldId id="456" r:id="rId37"/>
    <p:sldId id="279" r:id="rId38"/>
    <p:sldId id="273" r:id="rId39"/>
    <p:sldId id="298" r:id="rId40"/>
    <p:sldId id="352" r:id="rId41"/>
    <p:sldId id="353" r:id="rId42"/>
    <p:sldId id="354" r:id="rId43"/>
    <p:sldId id="355" r:id="rId44"/>
    <p:sldId id="356" r:id="rId45"/>
    <p:sldId id="360" r:id="rId46"/>
    <p:sldId id="361" r:id="rId47"/>
    <p:sldId id="362" r:id="rId48"/>
    <p:sldId id="357" r:id="rId49"/>
    <p:sldId id="358" r:id="rId50"/>
    <p:sldId id="359" r:id="rId51"/>
    <p:sldId id="399" r:id="rId5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1B0F0"/>
    <a:srgbClr val="FF9966"/>
    <a:srgbClr val="7EB1EE"/>
    <a:srgbClr val="FFDC6D"/>
    <a:srgbClr val="FAB529"/>
    <a:srgbClr val="008BD6"/>
    <a:srgbClr val="FF6B00"/>
    <a:srgbClr val="E36B2A"/>
    <a:srgbClr val="D7A800"/>
    <a:srgbClr val="95411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205" autoAdjust="0"/>
    <p:restoredTop sz="98815" autoAdjust="0"/>
  </p:normalViewPr>
  <p:slideViewPr>
    <p:cSldViewPr snapToGrid="0">
      <p:cViewPr varScale="1">
        <p:scale>
          <a:sx n="65" d="100"/>
          <a:sy n="65" d="100"/>
        </p:scale>
        <p:origin x="-460" y="-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712" y="20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viewProps" Target="viewProp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08930205-1E22-E940-A94F-F0392D8C0E1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E9CE4AED-E7A9-6147-9FA4-37D78A397C4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B4ED5-D631-4E45-A588-D5036665C4BB}" type="datetimeFigureOut">
              <a:rPr kumimoji="1" lang="zh-CN" altLang="en-US" smtClean="0"/>
              <a:pPr/>
              <a:t>2022/2/25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E564C8C-056B-7C45-AC09-4ADAC783970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75139B1-FE43-A84D-B20B-9977333A2C9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EF320-0423-7242-A28E-55FBD17D61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563759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D5BA0-58A9-468A-A6DC-E5C4BF13CF7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03EF8-77E2-42F8-A12D-7F7DA63747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953440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135822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321083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321083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03EF8-77E2-42F8-A12D-7F7DA63747F5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5483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14438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41050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67632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32380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2811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178690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01953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509100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739997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53159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01151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765029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18060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622147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49214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872671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7908410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890989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914348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074584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596058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250359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9063444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036975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389919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292224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8795060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5571206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5498390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912495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535516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3811818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833764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106814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476285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379090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216762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304395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717098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448855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149120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4716883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6555225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29187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882089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7131523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0750344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3610546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352002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662261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692001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>
            <a:extLst>
              <a:ext uri="{FF2B5EF4-FFF2-40B4-BE49-F238E27FC236}">
                <a16:creationId xmlns:a16="http://schemas.microsoft.com/office/drawing/2014/main" xmlns="" id="{33A7B541-75B7-9C4A-9785-F9C00D483A47}"/>
              </a:ext>
            </a:extLst>
          </p:cNvPr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>
            <a:extLst>
              <a:ext uri="{FF2B5EF4-FFF2-40B4-BE49-F238E27FC236}">
                <a16:creationId xmlns:a16="http://schemas.microsoft.com/office/drawing/2014/main" xmlns="" id="{3321E111-BA94-7C4A-9F79-5B407CEA9C98}"/>
              </a:ext>
            </a:extLst>
          </p:cNvPr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C655FE1-6ED6-EB4A-859E-CC3BA04678E9}"/>
              </a:ext>
            </a:extLst>
          </p:cNvPr>
          <p:cNvSpPr txBox="1"/>
          <p:nvPr userDrawn="1"/>
        </p:nvSpPr>
        <p:spPr>
          <a:xfrm>
            <a:off x="306997" y="116050"/>
            <a:ext cx="100449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10</a:t>
            </a:r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构成物质的微粒、元素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真题试做</a:t>
            </a:r>
            <a:endParaRPr kumimoji="1"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5602743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>
            <a:extLst>
              <a:ext uri="{FF2B5EF4-FFF2-40B4-BE49-F238E27FC236}">
                <a16:creationId xmlns:a16="http://schemas.microsoft.com/office/drawing/2014/main" xmlns="" id="{33A7B541-75B7-9C4A-9785-F9C00D483A47}"/>
              </a:ext>
            </a:extLst>
          </p:cNvPr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>
            <a:extLst>
              <a:ext uri="{FF2B5EF4-FFF2-40B4-BE49-F238E27FC236}">
                <a16:creationId xmlns:a16="http://schemas.microsoft.com/office/drawing/2014/main" xmlns="" id="{3321E111-BA94-7C4A-9F79-5B407CEA9C98}"/>
              </a:ext>
            </a:extLst>
          </p:cNvPr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C655FE1-6ED6-EB4A-859E-CC3BA04678E9}"/>
              </a:ext>
            </a:extLst>
          </p:cNvPr>
          <p:cNvSpPr txBox="1"/>
          <p:nvPr userDrawn="1"/>
        </p:nvSpPr>
        <p:spPr>
          <a:xfrm>
            <a:off x="306996" y="116050"/>
            <a:ext cx="110270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10</a:t>
            </a:r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构成物质的微粒、元素</a:t>
            </a:r>
            <a:r>
              <a:rPr lang="en-US" altLang="zh-CN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考点梳理</a:t>
            </a:r>
            <a:endParaRPr kumimoji="1"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1932293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格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>
            <a:extLst>
              <a:ext uri="{FF2B5EF4-FFF2-40B4-BE49-F238E27FC236}">
                <a16:creationId xmlns:a16="http://schemas.microsoft.com/office/drawing/2014/main" xmlns="" id="{33A7B541-75B7-9C4A-9785-F9C00D483A47}"/>
              </a:ext>
            </a:extLst>
          </p:cNvPr>
          <p:cNvSpPr/>
          <p:nvPr userDrawn="1"/>
        </p:nvSpPr>
        <p:spPr>
          <a:xfrm>
            <a:off x="306998" y="573932"/>
            <a:ext cx="11578003" cy="6058675"/>
          </a:xfrm>
          <a:prstGeom prst="roundRect">
            <a:avLst>
              <a:gd name="adj" fmla="val 2706"/>
            </a:avLst>
          </a:prstGeom>
          <a:ln>
            <a:noFill/>
          </a:ln>
          <a:effectLst>
            <a:outerShdw blurRad="50800" dist="38100" dir="5400000" sx="101000" sy="101000" algn="t" rotWithShape="0">
              <a:srgbClr val="01B0F0">
                <a:alpha val="2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圆角矩形 8">
            <a:extLst>
              <a:ext uri="{FF2B5EF4-FFF2-40B4-BE49-F238E27FC236}">
                <a16:creationId xmlns:a16="http://schemas.microsoft.com/office/drawing/2014/main" xmlns="" id="{3321E111-BA94-7C4A-9F79-5B407CEA9C98}"/>
              </a:ext>
            </a:extLst>
          </p:cNvPr>
          <p:cNvSpPr/>
          <p:nvPr userDrawn="1"/>
        </p:nvSpPr>
        <p:spPr>
          <a:xfrm>
            <a:off x="0" y="136525"/>
            <a:ext cx="12192000" cy="56106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圆角矩形 9">
            <a:hlinkClick r:id="rId2" action="ppaction://hlinksldjump"/>
          </p:cNvPr>
          <p:cNvSpPr/>
          <p:nvPr userDrawn="1"/>
        </p:nvSpPr>
        <p:spPr>
          <a:xfrm>
            <a:off x="10035822" y="852622"/>
            <a:ext cx="1675887" cy="411734"/>
          </a:xfrm>
          <a:prstGeom prst="roundRect">
            <a:avLst/>
          </a:prstGeom>
          <a:solidFill>
            <a:schemeClr val="bg1"/>
          </a:solidFill>
          <a:ln>
            <a:solidFill>
              <a:srgbClr val="01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rgbClr val="FF6B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返回主目录</a:t>
            </a:r>
            <a:endParaRPr lang="zh-CN" altLang="en-US" sz="2200" dirty="0">
              <a:solidFill>
                <a:srgbClr val="FF6B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C655FE1-6ED6-EB4A-859E-CC3BA04678E9}"/>
              </a:ext>
            </a:extLst>
          </p:cNvPr>
          <p:cNvSpPr txBox="1"/>
          <p:nvPr userDrawn="1"/>
        </p:nvSpPr>
        <p:spPr>
          <a:xfrm>
            <a:off x="306997" y="116050"/>
            <a:ext cx="10981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10</a:t>
            </a:r>
            <a:r>
              <a:rPr lang="zh-CN" altLang="en-US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讲  </a:t>
            </a:r>
            <a:r>
              <a:rPr lang="zh-CN" altLang="en-US" sz="28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构成物质的微粒、元素</a:t>
            </a:r>
            <a:r>
              <a:rPr lang="en-US" altLang="zh-CN" sz="32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b="1" spc="200" baseline="0" dirty="0" smtClean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题型突破</a:t>
            </a:r>
            <a:endParaRPr kumimoji="1"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2655967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3" Type="http://schemas.openxmlformats.org/officeDocument/2006/relationships/slideLayout" Target="../slideLayouts/slideLayout46.xml"/><Relationship Id="rId7" Type="http://schemas.openxmlformats.org/officeDocument/2006/relationships/slideLayout" Target="../slideLayouts/slideLayout50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5.xml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54.xml"/><Relationship Id="rId5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53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76445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86" r:id="rId8"/>
    <p:sldLayoutId id="214748368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D6770-F12A-4668-A497-4FD6286F27AA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0B2D5F-8654-4CDB-BA1E-B5978AFD89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81808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DFCD92-1A31-4246-9381-754C8F6EF5D5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117E95-8EF2-4478-B9B4-806E23A853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7636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0142-2C7A-4DF6-A00E-299AD89B71E4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00DF-8F23-4D63-BD48-B4C00360F1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4578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4829-140E-4D68-823E-1E11894DD2D3}" type="datetimeFigureOut">
              <a:rPr lang="zh-CN" altLang="en-US" smtClean="0"/>
              <a:pPr/>
              <a:t>2022/2/25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4E160-B4F7-47A8-BBC1-EFA483B035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14018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39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" Target="slide33.xml"/><Relationship Id="rId5" Type="http://schemas.openxmlformats.org/officeDocument/2006/relationships/tags" Target="../tags/tag5.xml"/><Relationship Id="rId10" Type="http://schemas.openxmlformats.org/officeDocument/2006/relationships/slide" Target="slide18.xml"/><Relationship Id="rId4" Type="http://schemas.openxmlformats.org/officeDocument/2006/relationships/tags" Target="../tags/tag4.xml"/><Relationship Id="rId9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3.jpeg"/><Relationship Id="rId5" Type="http://schemas.openxmlformats.org/officeDocument/2006/relationships/slide" Target="slide2.xml"/><Relationship Id="rId4" Type="http://schemas.openxmlformats.org/officeDocument/2006/relationships/notesSlide" Target="../notesSlides/notes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4.jpeg"/><Relationship Id="rId5" Type="http://schemas.openxmlformats.org/officeDocument/2006/relationships/slide" Target="slide2.xml"/><Relationship Id="rId4" Type="http://schemas.openxmlformats.org/officeDocument/2006/relationships/notesSlide" Target="../notesSlides/notesSl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18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" Target="slide18.xml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.jpe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" Target="slide2.xml"/><Relationship Id="rId5" Type="http://schemas.openxmlformats.org/officeDocument/2006/relationships/slide" Target="slide3.xml"/><Relationship Id="rId4" Type="http://schemas.openxmlformats.org/officeDocument/2006/relationships/notesSlide" Target="../notesSlides/notesSlid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1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slide" Target="slide34.xml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slide" Target="slide33.xml"/><Relationship Id="rId4" Type="http://schemas.openxmlformats.org/officeDocument/2006/relationships/slide" Target="slide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33.xml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3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slide" Target="slide33.xml"/><Relationship Id="rId4" Type="http://schemas.openxmlformats.org/officeDocument/2006/relationships/slide" Target="slide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132754" y="2764529"/>
            <a:ext cx="5990707" cy="872524"/>
            <a:chOff x="3027246" y="2016110"/>
            <a:chExt cx="5990707" cy="872524"/>
          </a:xfrm>
        </p:grpSpPr>
        <p:sp>
          <p:nvSpPr>
            <p:cNvPr id="38" name="圆角矩形 6">
              <a:hlinkClick r:id="rId8" action="ppaction://hlinksldjump"/>
            </p:cNvPr>
            <p:cNvSpPr/>
            <p:nvPr>
              <p:custDataLst>
                <p:tags r:id="rId5"/>
              </p:custDataLst>
            </p:nvPr>
          </p:nvSpPr>
          <p:spPr>
            <a:xfrm flipV="1">
              <a:off x="4028596" y="2037081"/>
              <a:ext cx="4989357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9" name="椭圆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3027246" y="2016110"/>
              <a:ext cx="827435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 fontAlgn="auto"/>
              <a:r>
                <a:rPr lang="en-US" altLang="zh-CN" sz="3200" b="1" strike="noStrike" noProof="1">
                  <a:solidFill>
                    <a:schemeClr val="bg1"/>
                  </a:solidFill>
                  <a:latin typeface="Times New Roman" pitchFamily="18" charset="0"/>
                  <a:ea typeface="FZDaHei-B02" panose="03000509000000000000" pitchFamily="66" charset="-122"/>
                  <a:cs typeface="Times New Roman" pitchFamily="18" charset="0"/>
                </a:rPr>
                <a:t>1</a:t>
              </a:r>
              <a:endParaRPr lang="zh-CN" altLang="en-US" sz="3200" b="1" strike="noStrike" noProof="1">
                <a:solidFill>
                  <a:schemeClr val="bg1"/>
                </a:solidFill>
                <a:latin typeface="Times New Roman" pitchFamily="18" charset="0"/>
                <a:ea typeface="FZDaHei-B02" panose="03000509000000000000" pitchFamily="66" charset="-122"/>
                <a:cs typeface="Times New Roman" pitchFamily="18" charset="0"/>
              </a:endParaRPr>
            </a:p>
          </p:txBody>
        </p:sp>
        <p:sp>
          <p:nvSpPr>
            <p:cNvPr id="45" name="文本框 2">
              <a:hlinkClick r:id="rId9" action="ppaction://hlinksldjump"/>
            </p:cNvPr>
            <p:cNvSpPr txBox="1"/>
            <p:nvPr/>
          </p:nvSpPr>
          <p:spPr>
            <a:xfrm>
              <a:off x="4028596" y="2032230"/>
              <a:ext cx="4838313" cy="6612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数据链接  真题试做</a:t>
              </a:r>
            </a:p>
          </p:txBody>
        </p:sp>
        <p:sp>
          <p:nvSpPr>
            <p:cNvPr id="62" name="圆角矩形 61"/>
            <p:cNvSpPr/>
            <p:nvPr/>
          </p:nvSpPr>
          <p:spPr bwMode="auto">
            <a:xfrm rot="16200000">
              <a:off x="3927174" y="2239448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132754" y="4034394"/>
            <a:ext cx="5992288" cy="872524"/>
            <a:chOff x="3043127" y="3252773"/>
            <a:chExt cx="5992288" cy="872524"/>
          </a:xfrm>
        </p:grpSpPr>
        <p:sp>
          <p:nvSpPr>
            <p:cNvPr id="42" name="圆角矩形 6">
              <a:hlinkClick r:id="" action="ppaction://noaction"/>
            </p:cNvPr>
            <p:cNvSpPr/>
            <p:nvPr>
              <p:custDataLst>
                <p:tags r:id="rId3"/>
              </p:custDataLst>
            </p:nvPr>
          </p:nvSpPr>
          <p:spPr>
            <a:xfrm flipV="1">
              <a:off x="4044741" y="3273744"/>
              <a:ext cx="4990674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43" name="椭圆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3043127" y="3252773"/>
              <a:ext cx="827653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Times New Roman" pitchFamily="18" charset="0"/>
                  <a:ea typeface="FZDaHei-B02" panose="03000509000000000000" pitchFamily="66" charset="-122"/>
                  <a:cs typeface="Times New Roman" pitchFamily="18" charset="0"/>
                </a:rPr>
                <a:t>2</a:t>
              </a:r>
              <a:endParaRPr lang="zh-CN" altLang="en-US" sz="3200" b="1" noProof="1">
                <a:solidFill>
                  <a:schemeClr val="bg1"/>
                </a:solidFill>
                <a:latin typeface="Times New Roman" pitchFamily="18" charset="0"/>
                <a:ea typeface="FZDaHei-B02" panose="03000509000000000000" pitchFamily="66" charset="-122"/>
                <a:cs typeface="Times New Roman" pitchFamily="18" charset="0"/>
              </a:endParaRPr>
            </a:p>
          </p:txBody>
        </p:sp>
        <p:sp>
          <p:nvSpPr>
            <p:cNvPr id="46" name="文本框 16">
              <a:hlinkClick r:id="rId10" action="ppaction://hlinksldjump"/>
            </p:cNvPr>
            <p:cNvSpPr txBox="1"/>
            <p:nvPr/>
          </p:nvSpPr>
          <p:spPr>
            <a:xfrm>
              <a:off x="4299626" y="3288561"/>
              <a:ext cx="4329600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 smtClean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数据聚集  </a:t>
              </a: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考点梳理</a:t>
              </a:r>
            </a:p>
          </p:txBody>
        </p:sp>
        <p:sp>
          <p:nvSpPr>
            <p:cNvPr id="63" name="圆角矩形 62"/>
            <p:cNvSpPr/>
            <p:nvPr/>
          </p:nvSpPr>
          <p:spPr bwMode="auto">
            <a:xfrm rot="16200000">
              <a:off x="3937952" y="349103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013" dirty="0">
                  <a:solidFill>
                    <a:prstClr val="white"/>
                  </a:solidFill>
                </a:rPr>
                <a:t>a</a:t>
              </a:r>
              <a:endParaRPr lang="zh-CN" altLang="en-US" sz="1013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132754" y="5306477"/>
            <a:ext cx="5990707" cy="872524"/>
            <a:chOff x="3027246" y="4456098"/>
            <a:chExt cx="5990707" cy="872524"/>
          </a:xfrm>
        </p:grpSpPr>
        <p:sp>
          <p:nvSpPr>
            <p:cNvPr id="34" name="圆角矩形 6"/>
            <p:cNvSpPr/>
            <p:nvPr>
              <p:custDataLst>
                <p:tags r:id="rId1"/>
              </p:custDataLst>
            </p:nvPr>
          </p:nvSpPr>
          <p:spPr>
            <a:xfrm flipV="1">
              <a:off x="4028596" y="4477069"/>
              <a:ext cx="4989357" cy="792453"/>
            </a:xfrm>
            <a:prstGeom prst="snip1Rect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35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3027246" y="4456098"/>
              <a:ext cx="827435" cy="872524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3200" b="1" noProof="1">
                  <a:solidFill>
                    <a:schemeClr val="bg1"/>
                  </a:solidFill>
                  <a:latin typeface="Times New Roman" pitchFamily="18" charset="0"/>
                  <a:ea typeface="FZDaHei-B02" panose="03000509000000000000" pitchFamily="66" charset="-122"/>
                  <a:cs typeface="Times New Roman" pitchFamily="18" charset="0"/>
                </a:rPr>
                <a:t>3</a:t>
              </a:r>
              <a:endParaRPr lang="zh-CN" altLang="en-US" sz="3200" b="1" noProof="1">
                <a:solidFill>
                  <a:schemeClr val="bg1"/>
                </a:solidFill>
                <a:latin typeface="Times New Roman" pitchFamily="18" charset="0"/>
                <a:ea typeface="FZDaHei-B02" panose="03000509000000000000" pitchFamily="66" charset="-122"/>
                <a:cs typeface="Times New Roman" pitchFamily="18" charset="0"/>
              </a:endParaRPr>
            </a:p>
          </p:txBody>
        </p:sp>
        <p:sp>
          <p:nvSpPr>
            <p:cNvPr id="47" name="文本框 16">
              <a:hlinkClick r:id="rId11" action="ppaction://hlinksldjump"/>
            </p:cNvPr>
            <p:cNvSpPr txBox="1"/>
            <p:nvPr/>
          </p:nvSpPr>
          <p:spPr>
            <a:xfrm>
              <a:off x="4859829" y="4477069"/>
              <a:ext cx="4015810" cy="6568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1B0F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数据剖析  题型突破</a:t>
              </a:r>
            </a:p>
          </p:txBody>
        </p:sp>
        <p:sp>
          <p:nvSpPr>
            <p:cNvPr id="64" name="圆角矩形 63"/>
            <p:cNvSpPr/>
            <p:nvPr/>
          </p:nvSpPr>
          <p:spPr bwMode="auto">
            <a:xfrm rot="16200000">
              <a:off x="3881434" y="4703625"/>
              <a:ext cx="36000" cy="39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70" name="文本框 5"/>
          <p:cNvSpPr txBox="1"/>
          <p:nvPr/>
        </p:nvSpPr>
        <p:spPr>
          <a:xfrm>
            <a:off x="1354667" y="1293368"/>
            <a:ext cx="10656711" cy="94929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 </a:t>
            </a:r>
            <a:r>
              <a:rPr lang="en-US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10 </a:t>
            </a:r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讲  构成</a:t>
            </a:r>
            <a:r>
              <a:rPr lang="zh-CN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物质的微粒、元素</a:t>
            </a:r>
            <a:endParaRPr lang="zh-CN" altLang="en-U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01DE56E-C6BE-B841-B4DA-6D6BA47EB1D7}"/>
              </a:ext>
            </a:extLst>
          </p:cNvPr>
          <p:cNvSpPr/>
          <p:nvPr/>
        </p:nvSpPr>
        <p:spPr>
          <a:xfrm>
            <a:off x="1" y="7197"/>
            <a:ext cx="1184950" cy="982711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xmlns="" id="{F60F4D4A-97E6-9140-B92F-77CA4F1A3376}"/>
              </a:ext>
            </a:extLst>
          </p:cNvPr>
          <p:cNvSpPr/>
          <p:nvPr/>
        </p:nvSpPr>
        <p:spPr>
          <a:xfrm>
            <a:off x="0" y="1263142"/>
            <a:ext cx="1184951" cy="558766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26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文本框 5">
            <a:extLst>
              <a:ext uri="{FF2B5EF4-FFF2-40B4-BE49-F238E27FC236}">
                <a16:creationId xmlns:a16="http://schemas.microsoft.com/office/drawing/2014/main" xmlns="" id="{A0C25A63-5AF9-EB41-BABD-E76B33549D90}"/>
              </a:ext>
            </a:extLst>
          </p:cNvPr>
          <p:cNvSpPr txBox="1"/>
          <p:nvPr/>
        </p:nvSpPr>
        <p:spPr>
          <a:xfrm>
            <a:off x="149204" y="2097340"/>
            <a:ext cx="886541" cy="26459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目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录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8B2B58D-20A1-164F-8EBB-F6DA8E4B94FB}"/>
              </a:ext>
            </a:extLst>
          </p:cNvPr>
          <p:cNvSpPr/>
          <p:nvPr/>
        </p:nvSpPr>
        <p:spPr>
          <a:xfrm>
            <a:off x="1184426" y="989908"/>
            <a:ext cx="11007049" cy="273234"/>
          </a:xfrm>
          <a:prstGeom prst="rect">
            <a:avLst/>
          </a:prstGeom>
          <a:solidFill>
            <a:srgbClr val="01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907323" y="6318738"/>
            <a:ext cx="6128092" cy="603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29871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0" name="文本框 99"/>
          <p:cNvSpPr txBox="1">
            <a:spLocks noChangeArrowheads="1"/>
          </p:cNvSpPr>
          <p:nvPr/>
        </p:nvSpPr>
        <p:spPr bwMode="auto">
          <a:xfrm>
            <a:off x="719998" y="2239547"/>
            <a:ext cx="10354402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8.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2011·</a:t>
            </a:r>
            <a:r>
              <a:rPr lang="zh-CN" altLang="zh-CN" sz="2400" b="1" dirty="0" smtClean="0">
                <a:latin typeface="Times New Roman" pitchFamily="18" charset="0"/>
                <a:ea typeface="宋体" pitchFamily="2" charset="-122"/>
              </a:rPr>
              <a:t>河北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13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）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用分子的观点对下列现象的解释不正确的是（       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A.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氧气被压缩装入钢瓶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——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分子间有间隔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B.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破碎的玻璃无法复原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——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分子间存在斥力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C.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闻到路边怡人的花香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——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分子不停地运动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D.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两块表面平滑的铅块紧压后会结合起来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——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分子间存在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引力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771661" y="2320590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4665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720000" y="2271817"/>
            <a:ext cx="5082489" cy="627895"/>
            <a:chOff x="1034884" y="629878"/>
            <a:chExt cx="5082489" cy="627895"/>
          </a:xfrm>
        </p:grpSpPr>
        <p:sp>
          <p:nvSpPr>
            <p:cNvPr id="7" name="圆角矩形 6">
              <a:hlinkClick r:id="rId5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75" y="664479"/>
              <a:ext cx="3474698" cy="580638"/>
            </a:xfrm>
            <a:prstGeom prst="snip1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fontAlgn="auto"/>
              <a:r>
                <a:rPr lang="zh-CN" altLang="en-US" sz="2400" b="1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构成物质的微粒</a:t>
              </a:r>
              <a:endParaRPr lang="zh-CN" altLang="en-US" sz="24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点 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Times New Roman" pitchFamily="18" charset="0"/>
                  <a:ea typeface="黑体" panose="02010609060101010101" pitchFamily="49" charset="-122"/>
                  <a:cs typeface="Times New Roman" pitchFamily="18" charset="0"/>
                  <a:sym typeface="宋体" panose="02010600030101010101" pitchFamily="2" charset="-122"/>
                </a:rPr>
                <a:t>2</a:t>
              </a:r>
              <a:endParaRPr lang="zh-CN" altLang="en-US" sz="2400" b="1" strike="noStrike" noProof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圆角矩形 31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8" name="文本框 99"/>
          <p:cNvSpPr txBox="1">
            <a:spLocks noChangeArrowheads="1"/>
          </p:cNvSpPr>
          <p:nvPr/>
        </p:nvSpPr>
        <p:spPr bwMode="auto">
          <a:xfrm>
            <a:off x="720000" y="3052347"/>
            <a:ext cx="10693069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9.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2020·</a:t>
            </a:r>
            <a:r>
              <a:rPr lang="zh-CN" altLang="zh-CN" sz="2400" b="1" dirty="0" smtClean="0">
                <a:latin typeface="Times New Roman" pitchFamily="18" charset="0"/>
                <a:ea typeface="宋体" pitchFamily="2" charset="-122"/>
              </a:rPr>
              <a:t>河北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14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）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下列化学用语与所表达的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意义，对应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正确的是（       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A.Fe</a:t>
            </a:r>
            <a:r>
              <a:rPr lang="en-US" altLang="zh-CN" sz="2400" b="1" baseline="30000" dirty="0">
                <a:latin typeface="Times New Roman" pitchFamily="18" charset="0"/>
                <a:cs typeface="Times New Roman" pitchFamily="18" charset="0"/>
              </a:rPr>
              <a:t>2+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——铁离子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B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——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铝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原子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C.2He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——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个氦元素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	D.2NO</a:t>
            </a:r>
            <a:r>
              <a:rPr lang="en-US" altLang="zh-CN" sz="2400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——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个二氧化氮分子</a:t>
            </a:r>
          </a:p>
        </p:txBody>
      </p:sp>
      <p:pic>
        <p:nvPicPr>
          <p:cNvPr id="19" name="+03.EPS" descr="id:2147505141;FounderCES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29626" y="4199468"/>
            <a:ext cx="755805" cy="64800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10112853" y="3134553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5692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711200" y="1725244"/>
            <a:ext cx="10840356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2014</a:t>
            </a:r>
            <a:r>
              <a:rPr lang="zh-CN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·河北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）分析推理是化学学习中常用的思维方法。下列分析推理正确的是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  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</a:p>
          <a:p>
            <a:pPr algn="just">
              <a:lnSpc>
                <a:spcPct val="150000"/>
              </a:lnSpc>
            </a:pP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浓硫酸具有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吸水性，所以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浓盐酸也具有吸水性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B.O</a:t>
            </a:r>
            <a:r>
              <a:rPr lang="en-US" altLang="zh-CN" sz="2400" b="1" baseline="-250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和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O</a:t>
            </a:r>
            <a:r>
              <a:rPr lang="en-US" altLang="zh-CN" sz="2400" b="1" baseline="-250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的分子构成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不同，所以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它们的化学性质不同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离子是带电荷的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微粒，所以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带电荷的微粒一定是离子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酸雨的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pH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小于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，所以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pH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小于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的雨水一定是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酸雨</a:t>
            </a:r>
            <a:endParaRPr lang="zh-CN" altLang="en-US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993617" y="2365746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7669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5" name="文本框 99"/>
          <p:cNvSpPr txBox="1">
            <a:spLocks noChangeArrowheads="1"/>
          </p:cNvSpPr>
          <p:nvPr/>
        </p:nvSpPr>
        <p:spPr bwMode="auto">
          <a:xfrm>
            <a:off x="711200" y="1725244"/>
            <a:ext cx="10840356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11.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2012</a:t>
            </a:r>
            <a:r>
              <a:rPr lang="zh-CN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·河北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）下列结论正确的是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  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</a:p>
          <a:p>
            <a:pPr algn="just">
              <a:lnSpc>
                <a:spcPct val="150000"/>
              </a:lnSpc>
            </a:pP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化学反应中一定有能量的变化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饱和溶液降低温度一定会析出晶体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组成元素相同的物质化学性质一定相同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质子数相同的两种粒子其核外电子数一定相等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262730" y="1793894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7550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5" name="文本框 99"/>
          <p:cNvSpPr txBox="1">
            <a:spLocks noChangeArrowheads="1"/>
          </p:cNvSpPr>
          <p:nvPr/>
        </p:nvSpPr>
        <p:spPr bwMode="auto">
          <a:xfrm>
            <a:off x="711200" y="1725244"/>
            <a:ext cx="10840356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12.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2011</a:t>
            </a:r>
            <a:r>
              <a:rPr lang="zh-CN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·河北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）碘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-131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质子数与中子数之和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具有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放射性，对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人体有害。而生活中的碘盐、碘酒所含的碘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-127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对人体无害。碘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-127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和碘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-131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是同种元素的不同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原子，核电荷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数均为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53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。下列说法正确的是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  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</a:p>
          <a:p>
            <a:pPr algn="just">
              <a:lnSpc>
                <a:spcPct val="150000"/>
              </a:lnSpc>
            </a:pP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碘是一种金属元素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碘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-127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原子核外有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74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个电子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碘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-131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原子核内有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78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个质子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碘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-127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和碘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-131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核内中子数不同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537833" y="2934072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853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720000" y="1899282"/>
            <a:ext cx="4201955" cy="627895"/>
            <a:chOff x="1034884" y="629878"/>
            <a:chExt cx="4201955" cy="627895"/>
          </a:xfrm>
        </p:grpSpPr>
        <p:sp>
          <p:nvSpPr>
            <p:cNvPr id="7" name="圆角矩形 6">
              <a:hlinkClick r:id="rId5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74" y="664479"/>
              <a:ext cx="2594165" cy="580638"/>
            </a:xfrm>
            <a:prstGeom prst="snip1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fontAlgn="auto"/>
              <a:r>
                <a:rPr lang="zh-CN" altLang="en-US" sz="2400" b="1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元素周期表</a:t>
              </a:r>
              <a:endParaRPr lang="zh-CN" altLang="en-US" sz="24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点 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Times New Roman" pitchFamily="18" charset="0"/>
                  <a:ea typeface="黑体" panose="02010609060101010101" pitchFamily="49" charset="-122"/>
                  <a:cs typeface="Times New Roman" pitchFamily="18" charset="0"/>
                  <a:sym typeface="宋体" panose="02010600030101010101" pitchFamily="2" charset="-122"/>
                </a:rPr>
                <a:t>3</a:t>
              </a:r>
              <a:endParaRPr lang="zh-CN" altLang="en-US" sz="2400" b="1" strike="noStrike" noProof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圆角矩形 31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720000" y="2861961"/>
            <a:ext cx="10681778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13.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2021</a:t>
            </a:r>
            <a:r>
              <a:rPr lang="zh-CN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·河北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）氮化镓是生产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5G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芯片的关键材料之一。氮的原子结构示意图和镓在元素周期表中的信息如图所示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下列说法错误的是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　　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 </a:t>
            </a: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镓是金属元素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氮原子的核内质子数为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镓元素的相对原子质量是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69.72 g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氮化镓中氮元素的化合价为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-3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价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9114021" y="3526258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pic>
        <p:nvPicPr>
          <p:cNvPr id="13" name="XD+105.eps" descr="id:2147505156;FounderCES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98318" y="4570121"/>
            <a:ext cx="2703460" cy="1498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0636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722491" y="1811350"/>
            <a:ext cx="10724445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14.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2017</a:t>
            </a:r>
            <a:r>
              <a:rPr lang="zh-CN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·河北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）如图所示的是氧原子结构示意图和硫元素在元素周期表中的信息。下列说法正确的是（         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氧原子核外有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个电子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硫、氧均属于非金属元素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硫原子的相对原子质量为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32.06 g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硫、氧两种元素形成的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SO</a:t>
            </a:r>
            <a:r>
              <a:rPr lang="en-US" altLang="zh-CN" sz="2400" b="1" baseline="-250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中硫元素为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+4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价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4929672" y="2465099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pic>
        <p:nvPicPr>
          <p:cNvPr id="9" name="11004.eps" descr="id:2147505163;FounderC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84058" y="2780009"/>
            <a:ext cx="2662878" cy="1281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51777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8" name="文本框 99"/>
          <p:cNvSpPr txBox="1">
            <a:spLocks noChangeArrowheads="1"/>
          </p:cNvSpPr>
          <p:nvPr/>
        </p:nvSpPr>
        <p:spPr bwMode="auto">
          <a:xfrm>
            <a:off x="1161812" y="2161400"/>
            <a:ext cx="8177365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15.【2014•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河北，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】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化学与生活、生产密切相关。请回答下列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问题：</a:t>
            </a:r>
            <a:endParaRPr lang="en-US" altLang="zh-CN" sz="24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碘是人体必需的微量元素。如图所示的是元素周期表中碘的一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格，请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写出从中获取的一条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信息：</a:t>
            </a:r>
            <a:r>
              <a:rPr lang="zh-CN" altLang="en-US" sz="2400" b="1" u="sng" dirty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zh-CN" altLang="en-US" sz="2400" b="1" u="sng" dirty="0" smtClean="0"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zh-CN" altLang="en-US" sz="2400" b="1" u="sng" dirty="0">
                <a:latin typeface="Times New Roman" pitchFamily="18" charset="0"/>
                <a:cs typeface="Times New Roman" pitchFamily="18" charset="0"/>
              </a:rPr>
              <a:t>　　　　　　　　　　　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091424" y="4451696"/>
            <a:ext cx="54441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碘的原子序数为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53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其他答案合理即可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endParaRPr lang="zh-CN" altLang="en-US" sz="2400" b="1" baseline="-2500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  <p:pic>
        <p:nvPicPr>
          <p:cNvPr id="9" name="11005.eps" descr="id:2147505170;FounderC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18467" y="2782561"/>
            <a:ext cx="1325453" cy="16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11464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extLst>
              <a:ext uri="{FF2B5EF4-FFF2-40B4-BE49-F238E27FC236}">
                <a16:creationId xmlns="" xmlns:a16="http://schemas.microsoft.com/office/drawing/2014/main" id="{A0FEA59D-C2AE-DF42-8BCB-C8C0259D0B16}"/>
              </a:ext>
            </a:extLst>
          </p:cNvPr>
          <p:cNvSpPr/>
          <p:nvPr/>
        </p:nvSpPr>
        <p:spPr>
          <a:xfrm>
            <a:off x="13895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742418" y="2957815"/>
            <a:ext cx="28497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 smtClean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数据聚集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考点梳理</a:t>
            </a:r>
          </a:p>
        </p:txBody>
      </p:sp>
      <p:sp>
        <p:nvSpPr>
          <p:cNvPr id="4" name="圆角矩形 3">
            <a:extLst>
              <a:ext uri="{FF2B5EF4-FFF2-40B4-BE49-F238E27FC236}">
                <a16:creationId xmlns="" xmlns:a16="http://schemas.microsoft.com/office/drawing/2014/main" id="{A964C95F-2FCC-314C-AFE2-CBA7E3267291}"/>
              </a:ext>
            </a:extLst>
          </p:cNvPr>
          <p:cNvSpPr/>
          <p:nvPr/>
        </p:nvSpPr>
        <p:spPr>
          <a:xfrm>
            <a:off x="462426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>
            <a:extLst>
              <a:ext uri="{FF2B5EF4-FFF2-40B4-BE49-F238E27FC236}">
                <a16:creationId xmlns="" xmlns:a16="http://schemas.microsoft.com/office/drawing/2014/main" id="{D9ABA66B-E34B-3749-821C-2A104C7ACF98}"/>
              </a:ext>
            </a:extLst>
          </p:cNvPr>
          <p:cNvSpPr/>
          <p:nvPr/>
        </p:nvSpPr>
        <p:spPr>
          <a:xfrm>
            <a:off x="44073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文本框 2">
            <a:hlinkClick r:id="rId2" action="ppaction://hlinksldjump"/>
          </p:cNvPr>
          <p:cNvSpPr txBox="1"/>
          <p:nvPr/>
        </p:nvSpPr>
        <p:spPr>
          <a:xfrm>
            <a:off x="5040000" y="3453347"/>
            <a:ext cx="6264284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※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知识考点清单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5987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772621" y="1451521"/>
            <a:ext cx="5882885" cy="729465"/>
            <a:chOff x="823582" y="935961"/>
            <a:chExt cx="5767939" cy="729465"/>
          </a:xfrm>
        </p:grpSpPr>
        <p:sp>
          <p:nvSpPr>
            <p:cNvPr id="32" name="圆角矩形 31">
              <a:extLst>
                <a:ext uri="{FF2B5EF4-FFF2-40B4-BE49-F238E27FC236}">
                  <a16:creationId xmlns:a16="http://schemas.microsoft.com/office/drawing/2014/main" xmlns="" id="{4EC6608A-B202-7A41-BC30-4412A8F4D3B5}"/>
                </a:ext>
              </a:extLst>
            </p:cNvPr>
            <p:cNvSpPr/>
            <p:nvPr/>
          </p:nvSpPr>
          <p:spPr>
            <a:xfrm>
              <a:off x="823582" y="1085850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DF2E1927-ACF9-BF46-B1D7-698A0C93C3AE}"/>
                </a:ext>
              </a:extLst>
            </p:cNvPr>
            <p:cNvSpPr/>
            <p:nvPr/>
          </p:nvSpPr>
          <p:spPr>
            <a:xfrm>
              <a:off x="1732415" y="1062568"/>
              <a:ext cx="4859106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800" b="1" dirty="0" smtClean="0">
                  <a:latin typeface="宋体" pitchFamily="2" charset="-122"/>
                  <a:ea typeface="宋体" pitchFamily="2" charset="-122"/>
                </a:rPr>
                <a:t>数据聚集</a:t>
              </a:r>
              <a:r>
                <a:rPr kumimoji="1" lang="en-US" altLang="zh-CN" sz="2800" b="1" dirty="0" smtClean="0">
                  <a:latin typeface="宋体" pitchFamily="2" charset="-122"/>
                  <a:ea typeface="宋体" pitchFamily="2" charset="-122"/>
                </a:rPr>
                <a:t>  </a:t>
              </a:r>
              <a:r>
                <a:rPr kumimoji="1" lang="zh-CN" altLang="en-US" sz="2800" b="1" dirty="0" smtClean="0">
                  <a:latin typeface="宋体" pitchFamily="2" charset="-122"/>
                  <a:ea typeface="宋体" pitchFamily="2" charset="-122"/>
                </a:rPr>
                <a:t>考点</a:t>
              </a:r>
              <a:r>
                <a:rPr kumimoji="1" lang="zh-CN" altLang="en-US" sz="2800" b="1" dirty="0">
                  <a:latin typeface="宋体" pitchFamily="2" charset="-122"/>
                  <a:ea typeface="宋体" pitchFamily="2" charset="-122"/>
                </a:rPr>
                <a:t>梳理</a:t>
              </a: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5920A314-74D5-1E43-9B9B-B3ABE0865528}"/>
                </a:ext>
              </a:extLst>
            </p:cNvPr>
            <p:cNvSpPr/>
            <p:nvPr/>
          </p:nvSpPr>
          <p:spPr>
            <a:xfrm>
              <a:off x="1173503" y="935961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245421" y="1049837"/>
              <a:ext cx="585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2</a:t>
              </a:r>
              <a:endParaRPr lang="zh-CN" altLang="en-US" sz="2800" b="1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</p:grpSp>
      <p:sp>
        <p:nvSpPr>
          <p:cNvPr id="16" name="椭圆 7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697422" y="2474102"/>
            <a:ext cx="3445600" cy="627895"/>
          </a:xfrm>
          <a:prstGeom prst="snipRoundRect">
            <a:avLst/>
          </a:prstGeom>
          <a:solidFill>
            <a:srgbClr val="FAB529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<a:noAutofit/>
          </a:bodyPr>
          <a:lstStyle/>
          <a:p>
            <a:pPr algn="ctr" fontAlgn="auto"/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※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知识考点清单</a:t>
            </a:r>
            <a:endParaRPr lang="zh-CN" altLang="en-US" sz="2400" b="1" strike="noStrike" noProof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97421" y="3418899"/>
            <a:ext cx="53308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考点 </a:t>
            </a:r>
            <a:r>
              <a:rPr lang="en-US" altLang="zh-CN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1  </a:t>
            </a: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构成</a:t>
            </a:r>
            <a:r>
              <a:rPr lang="zh-CN" altLang="en-US" sz="2400" b="1" dirty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物质的微粒</a:t>
            </a:r>
          </a:p>
        </p:txBody>
      </p:sp>
      <p:sp>
        <p:nvSpPr>
          <p:cNvPr id="20" name="文本框 99"/>
          <p:cNvSpPr txBox="1">
            <a:spLocks noChangeArrowheads="1"/>
          </p:cNvSpPr>
          <p:nvPr/>
        </p:nvSpPr>
        <p:spPr bwMode="auto">
          <a:xfrm>
            <a:off x="697422" y="4169638"/>
            <a:ext cx="10114842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构成物质的微粒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有</a:t>
            </a:r>
            <a:r>
              <a:rPr lang="zh-CN" altLang="en-US" sz="2400" b="1" u="sng" dirty="0">
                <a:latin typeface="Times New Roman" pitchFamily="18" charset="0"/>
                <a:cs typeface="Times New Roman" pitchFamily="18" charset="0"/>
              </a:rPr>
              <a:t>　　　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zh-CN" altLang="en-US" sz="2400" b="1" u="sng" dirty="0">
                <a:latin typeface="Times New Roman" pitchFamily="18" charset="0"/>
                <a:cs typeface="Times New Roman" pitchFamily="18" charset="0"/>
              </a:rPr>
              <a:t>　　　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zh-CN" altLang="en-US" sz="2400" b="1" u="sng" dirty="0">
                <a:latin typeface="Times New Roman" pitchFamily="18" charset="0"/>
                <a:cs typeface="Times New Roman" pitchFamily="18" charset="0"/>
              </a:rPr>
              <a:t>　　　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。 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由</a:t>
            </a:r>
            <a:r>
              <a:rPr lang="zh-CN" altLang="en-US" sz="2400" b="1" u="sng" dirty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构成的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物质，如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氢气、氧气、水、二氧化碳等。 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由</a:t>
            </a:r>
            <a:r>
              <a:rPr lang="zh-CN" altLang="en-US" sz="2400" b="1" u="sng" dirty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构成的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物质，如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铁、铜、氦气、金刚石、硫等。 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由</a:t>
            </a:r>
            <a:r>
              <a:rPr lang="zh-CN" altLang="en-US" sz="2400" b="1" u="sng" dirty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构成的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物质，如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氯化钠、硫酸铜等。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575387" y="4237372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分子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838585" y="4236628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原子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042068" y="4235884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离子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502630" y="4782097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分子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322097" y="5346378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原子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322096" y="5878417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离子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2627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8" grpId="0"/>
      <p:bldP spid="36" grpId="0"/>
      <p:bldP spid="37" grpId="0"/>
      <p:bldP spid="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extLst>
              <a:ext uri="{FF2B5EF4-FFF2-40B4-BE49-F238E27FC236}">
                <a16:creationId xmlns:a16="http://schemas.microsoft.com/office/drawing/2014/main" xmlns="" id="{A0FEA59D-C2AE-DF42-8BCB-C8C0259D0B16}"/>
              </a:ext>
            </a:extLst>
          </p:cNvPr>
          <p:cNvSpPr/>
          <p:nvPr/>
        </p:nvSpPr>
        <p:spPr>
          <a:xfrm>
            <a:off x="10720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424918" y="2957815"/>
            <a:ext cx="28497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数据链接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真题试做</a:t>
            </a:r>
          </a:p>
        </p:txBody>
      </p:sp>
      <p:sp>
        <p:nvSpPr>
          <p:cNvPr id="4" name="圆角矩形 3">
            <a:extLst>
              <a:ext uri="{FF2B5EF4-FFF2-40B4-BE49-F238E27FC236}">
                <a16:creationId xmlns:a16="http://schemas.microsoft.com/office/drawing/2014/main" xmlns="" id="{A964C95F-2FCC-314C-AFE2-CBA7E3267291}"/>
              </a:ext>
            </a:extLst>
          </p:cNvPr>
          <p:cNvSpPr/>
          <p:nvPr/>
        </p:nvSpPr>
        <p:spPr>
          <a:xfrm>
            <a:off x="430676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>
            <a:extLst>
              <a:ext uri="{FF2B5EF4-FFF2-40B4-BE49-F238E27FC236}">
                <a16:creationId xmlns:a16="http://schemas.microsoft.com/office/drawing/2014/main" xmlns="" id="{D9ABA66B-E34B-3749-821C-2A104C7ACF98}"/>
              </a:ext>
            </a:extLst>
          </p:cNvPr>
          <p:cNvSpPr/>
          <p:nvPr/>
        </p:nvSpPr>
        <p:spPr>
          <a:xfrm>
            <a:off x="40898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文本框 2">
            <a:hlinkClick r:id="rId2" action="ppaction://hlinksldjump"/>
          </p:cNvPr>
          <p:cNvSpPr txBox="1"/>
          <p:nvPr/>
        </p:nvSpPr>
        <p:spPr>
          <a:xfrm>
            <a:off x="4593516" y="2521837"/>
            <a:ext cx="7045328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命题点 </a:t>
            </a:r>
            <a:r>
              <a:rPr lang="en-US" altLang="zh-CN" sz="2800" b="1" dirty="0">
                <a:solidFill>
                  <a:schemeClr val="bg1"/>
                </a:solidFill>
                <a:latin typeface="Times New Roman" pitchFamily="18" charset="0"/>
                <a:ea typeface="黑体" panose="02010609060101010101" pitchFamily="49" charset="-122"/>
                <a:cs typeface="Times New Roman" pitchFamily="18" charset="0"/>
                <a:sym typeface="宋体" panose="02010600030101010101" pitchFamily="2" charset="-122"/>
              </a:rPr>
              <a:t>1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分子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的性质</a:t>
            </a:r>
            <a:endParaRPr lang="zh-CN" altLang="zh-CN" sz="28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4" name="文本框 2">
            <a:hlinkClick r:id="rId3" action="ppaction://hlinksldjump"/>
          </p:cNvPr>
          <p:cNvSpPr txBox="1"/>
          <p:nvPr/>
        </p:nvSpPr>
        <p:spPr>
          <a:xfrm>
            <a:off x="4607999" y="3556734"/>
            <a:ext cx="6398667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命题点    构成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物质的微粒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097CE391-17D6-1348-B001-A9F01EE6070D}"/>
              </a:ext>
            </a:extLst>
          </p:cNvPr>
          <p:cNvSpPr/>
          <p:nvPr/>
        </p:nvSpPr>
        <p:spPr>
          <a:xfrm>
            <a:off x="6048000" y="3643313"/>
            <a:ext cx="350062" cy="350062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kumimoji="1"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097CE391-17D6-1348-B001-A9F01EE6070D}"/>
              </a:ext>
            </a:extLst>
          </p:cNvPr>
          <p:cNvSpPr/>
          <p:nvPr/>
        </p:nvSpPr>
        <p:spPr>
          <a:xfrm>
            <a:off x="6048000" y="2607753"/>
            <a:ext cx="350062" cy="350062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kumimoji="1"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文本框 2">
            <a:hlinkClick r:id="rId4" action="ppaction://hlinksldjump"/>
          </p:cNvPr>
          <p:cNvSpPr txBox="1"/>
          <p:nvPr/>
        </p:nvSpPr>
        <p:spPr>
          <a:xfrm>
            <a:off x="4607998" y="4564214"/>
            <a:ext cx="6398667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命题点    元素周期表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097CE391-17D6-1348-B001-A9F01EE6070D}"/>
              </a:ext>
            </a:extLst>
          </p:cNvPr>
          <p:cNvSpPr/>
          <p:nvPr/>
        </p:nvSpPr>
        <p:spPr>
          <a:xfrm>
            <a:off x="6048000" y="4650793"/>
            <a:ext cx="350062" cy="350062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4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kumimoji="1"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4489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99"/>
          <p:cNvSpPr txBox="1">
            <a:spLocks noChangeArrowheads="1"/>
          </p:cNvSpPr>
          <p:nvPr/>
        </p:nvSpPr>
        <p:spPr bwMode="auto">
          <a:xfrm>
            <a:off x="855785" y="2261819"/>
            <a:ext cx="10114842" cy="449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ts val="3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分子和原子的异同</a:t>
            </a: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7" name="圆角矩形 6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855785" y="1500969"/>
            <a:ext cx="53308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考点 </a:t>
            </a:r>
            <a:r>
              <a:rPr lang="en-US" altLang="zh-CN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2  </a:t>
            </a: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分子</a:t>
            </a:r>
            <a:r>
              <a:rPr lang="zh-CN" altLang="en-US" sz="2400" b="1" dirty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和原子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195754" y="279009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855785" y="26963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00057267"/>
              </p:ext>
            </p:extLst>
          </p:nvPr>
        </p:nvGraphicFramePr>
        <p:xfrm>
          <a:off x="855785" y="2986047"/>
          <a:ext cx="10444393" cy="327022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89104"/>
                <a:gridCol w="4425244"/>
                <a:gridCol w="4730045"/>
              </a:tblGrid>
              <a:tr h="608339">
                <a:tc>
                  <a:txBody>
                    <a:bodyPr/>
                    <a:lstStyle/>
                    <a:p>
                      <a:pPr algn="ctr">
                        <a:lnSpc>
                          <a:spcPts val="3100"/>
                        </a:lnSpc>
                      </a:pPr>
                      <a:endParaRPr lang="en-US" altLang="zh-CN" sz="2000" b="1" dirty="0" smtClean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100"/>
                        </a:lnSpc>
                      </a:pP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分子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100"/>
                        </a:lnSpc>
                      </a:pP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原子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</a:tr>
              <a:tr h="608339">
                <a:tc>
                  <a:txBody>
                    <a:bodyPr/>
                    <a:lstStyle/>
                    <a:p>
                      <a:pPr algn="ctr">
                        <a:lnSpc>
                          <a:spcPts val="3100"/>
                        </a:lnSpc>
                      </a:pP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itchFamily="18" charset="0"/>
                        </a:rPr>
                        <a:t>定义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黑体" pitchFamily="49" charset="-122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100"/>
                        </a:lnSpc>
                      </a:pP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分子是</a:t>
                      </a:r>
                      <a:r>
                        <a:rPr lang="zh-CN" altLang="zh-CN" sz="2000" b="1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　　　</a:t>
                      </a:r>
                      <a:r>
                        <a:rPr lang="en-US" altLang="zh-CN" sz="2000" b="1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 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的最小粒子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2000" b="1" dirty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100"/>
                        </a:lnSpc>
                        <a:spcAft>
                          <a:spcPts val="0"/>
                        </a:spcAft>
                      </a:pP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原子</a:t>
                      </a:r>
                      <a:r>
                        <a:rPr lang="zh-CN" sz="2000" b="1" dirty="0" smtClean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是</a:t>
                      </a:r>
                      <a:r>
                        <a:rPr lang="zh-CN" sz="2000" b="1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书宋_GBK"/>
                          <a:cs typeface="Times New Roman"/>
                        </a:rPr>
                        <a:t>　　</a:t>
                      </a:r>
                      <a:r>
                        <a:rPr lang="en-US" altLang="zh-CN" sz="2000" b="1" u="sng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书宋_GBK"/>
                          <a:cs typeface="Times New Roman"/>
                        </a:rPr>
                        <a:t>    </a:t>
                      </a:r>
                      <a:r>
                        <a:rPr lang="zh-CN" sz="2000" b="1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书宋_GBK"/>
                          <a:cs typeface="Times New Roman"/>
                        </a:rPr>
                        <a:t>　　</a:t>
                      </a:r>
                      <a:r>
                        <a:rPr lang="zh-CN" sz="2000" b="1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的最小粒子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书宋_GBK"/>
                          <a:cs typeface="Times New Roman"/>
                        </a:rPr>
                        <a:t> 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608339">
                <a:tc>
                  <a:txBody>
                    <a:bodyPr/>
                    <a:lstStyle/>
                    <a:p>
                      <a:pPr algn="ctr">
                        <a:lnSpc>
                          <a:spcPts val="31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Times New Roman" pitchFamily="18" charset="0"/>
                        </a:rPr>
                        <a:t>性质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黑体" pitchFamily="49" charset="-122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ts val="3100"/>
                        </a:lnSpc>
                      </a:pPr>
                      <a:r>
                        <a:rPr lang="zh-CN" altLang="en-US" sz="2000" b="1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质量小、体积小；不断运动；有间隔；同种粒子的化学性质相同</a:t>
                      </a:r>
                      <a:endParaRPr lang="zh-CN" altLang="en-US" sz="2000" b="1" dirty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ts val="3100"/>
                        </a:lnSpc>
                      </a:pPr>
                      <a:endParaRPr lang="zh-CN" altLang="en-US" sz="2000" b="1" dirty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608339">
                <a:tc>
                  <a:txBody>
                    <a:bodyPr/>
                    <a:lstStyle/>
                    <a:p>
                      <a:pPr algn="ctr">
                        <a:lnSpc>
                          <a:spcPts val="31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Times New Roman" pitchFamily="18" charset="0"/>
                        </a:rPr>
                        <a:t>联系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黑体" pitchFamily="49" charset="-122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ts val="3100"/>
                        </a:lnSpc>
                      </a:pPr>
                      <a:r>
                        <a:rPr lang="zh-CN" altLang="en-US" sz="2000" b="1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分子是由原子构成的。分子、原子都是构成物质的微粒</a:t>
                      </a:r>
                      <a:endParaRPr lang="zh-CN" altLang="en-US" sz="2000" b="1" dirty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ts val="3100"/>
                        </a:lnSpc>
                      </a:pPr>
                      <a:endParaRPr lang="zh-CN" altLang="en-US" sz="2000" b="1" dirty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608339">
                <a:tc>
                  <a:txBody>
                    <a:bodyPr/>
                    <a:lstStyle/>
                    <a:p>
                      <a:pPr algn="ctr">
                        <a:lnSpc>
                          <a:spcPts val="31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Times New Roman" pitchFamily="18" charset="0"/>
                        </a:rPr>
                        <a:t>区别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黑体" pitchFamily="49" charset="-122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ts val="3100"/>
                        </a:lnSpc>
                      </a:pPr>
                      <a:r>
                        <a:rPr lang="zh-CN" altLang="en-US" sz="2000" b="1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在化学变化中，</a:t>
                      </a:r>
                      <a:r>
                        <a:rPr lang="zh-CN" altLang="en-US" sz="2000" b="1" u="sng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　　　　</a:t>
                      </a:r>
                      <a:r>
                        <a:rPr lang="zh-CN" altLang="en-US" sz="2000" b="1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可以再分，而</a:t>
                      </a:r>
                      <a:r>
                        <a:rPr lang="zh-CN" altLang="en-US" sz="2000" b="1" u="sng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　　　　</a:t>
                      </a:r>
                      <a:r>
                        <a:rPr lang="zh-CN" altLang="en-US" sz="2000" b="1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不可以再分 </a:t>
                      </a:r>
                      <a:endParaRPr lang="zh-CN" altLang="en-US" sz="2000" b="1" dirty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ts val="3100"/>
                        </a:lnSpc>
                      </a:pPr>
                      <a:endParaRPr lang="zh-CN" altLang="en-US" sz="2000" b="1" dirty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097826" y="3610813"/>
            <a:ext cx="2249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保持物质化学性质</a:t>
            </a:r>
            <a:endParaRPr lang="zh-CN" altLang="zh-CN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68801" y="3823673"/>
            <a:ext cx="14750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化学变化中</a:t>
            </a:r>
            <a:endParaRPr lang="zh-CN" altLang="zh-CN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188625" y="5729980"/>
            <a:ext cx="7008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分子</a:t>
            </a:r>
            <a:endParaRPr lang="zh-CN" altLang="zh-CN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740837" y="5744416"/>
            <a:ext cx="7008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原子</a:t>
            </a:r>
            <a:endParaRPr lang="zh-CN" altLang="zh-CN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3039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7" grpId="0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9" name="文本框 99"/>
          <p:cNvSpPr txBox="1">
            <a:spLocks noChangeArrowheads="1"/>
          </p:cNvSpPr>
          <p:nvPr/>
        </p:nvSpPr>
        <p:spPr bwMode="auto">
          <a:xfrm>
            <a:off x="10329334" y="1479668"/>
            <a:ext cx="99342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0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续表</a:t>
            </a:r>
            <a:endParaRPr lang="zh-CN" altLang="zh-CN" sz="2000" b="1" dirty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  <p:graphicFrame>
        <p:nvGraphicFramePr>
          <p:cNvPr id="20" name="表格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0463845"/>
              </p:ext>
            </p:extLst>
          </p:nvPr>
        </p:nvGraphicFramePr>
        <p:xfrm>
          <a:off x="889652" y="2150665"/>
          <a:ext cx="10444393" cy="42011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89104"/>
                <a:gridCol w="4425244"/>
                <a:gridCol w="4730045"/>
              </a:tblGrid>
              <a:tr h="608339">
                <a:tc>
                  <a:txBody>
                    <a:bodyPr/>
                    <a:lstStyle/>
                    <a:p>
                      <a:pPr algn="ctr">
                        <a:lnSpc>
                          <a:spcPts val="3100"/>
                        </a:lnSpc>
                      </a:pPr>
                      <a:endParaRPr lang="en-US" altLang="zh-CN" sz="2000" b="1" dirty="0" smtClean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100"/>
                        </a:lnSpc>
                      </a:pP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分子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100"/>
                        </a:lnSpc>
                      </a:pP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原子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</a:tr>
              <a:tr h="608339">
                <a:tc>
                  <a:txBody>
                    <a:bodyPr/>
                    <a:lstStyle/>
                    <a:p>
                      <a:pPr algn="ctr">
                        <a:lnSpc>
                          <a:spcPts val="31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备注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ts val="3100"/>
                        </a:lnSpc>
                      </a:pP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（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）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所有金属、稀有气体、部分固态非金属是由原子构成的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，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常见气体大多数是由分子构成的</a:t>
                      </a:r>
                    </a:p>
                    <a:p>
                      <a:pPr algn="just">
                        <a:lnSpc>
                          <a:spcPts val="3100"/>
                        </a:lnSpc>
                      </a:pP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（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）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在受热的情况下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，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粒子能量增大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，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运动速率加快</a:t>
                      </a:r>
                    </a:p>
                    <a:p>
                      <a:pPr algn="just">
                        <a:lnSpc>
                          <a:spcPts val="3100"/>
                        </a:lnSpc>
                      </a:pP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（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）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物体有热胀冷缩现象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，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原因是构成物质的粒子的间隔受热时增大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，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遇冷时缩小</a:t>
                      </a:r>
                    </a:p>
                    <a:p>
                      <a:pPr algn="just">
                        <a:lnSpc>
                          <a:spcPts val="3100"/>
                        </a:lnSpc>
                      </a:pP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（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）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气体容易被压缩是因为构成气体的粒子的间隔较大</a:t>
                      </a:r>
                    </a:p>
                    <a:p>
                      <a:pPr algn="just">
                        <a:lnSpc>
                          <a:spcPts val="3100"/>
                        </a:lnSpc>
                      </a:pP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（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）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不同液体混合后总体积小于原体积的和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，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说明粒子间是有间隔的</a:t>
                      </a:r>
                    </a:p>
                    <a:p>
                      <a:pPr algn="just">
                        <a:lnSpc>
                          <a:spcPts val="3100"/>
                        </a:lnSpc>
                      </a:pP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（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）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一种物质如果由分子构成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，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那么保持它化学性质的最小粒子是分子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；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如果它由原子构成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，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那么保持它化学性质的最小粒子是原子</a:t>
                      </a:r>
                      <a:endParaRPr lang="zh-CN" altLang="en-US" sz="2000" b="1" dirty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ts val="3100"/>
                        </a:lnSpc>
                      </a:pPr>
                      <a:endParaRPr lang="zh-CN" altLang="en-US" sz="2000" b="1" dirty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00018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1" name="文本框 99"/>
          <p:cNvSpPr txBox="1">
            <a:spLocks noChangeArrowheads="1"/>
          </p:cNvSpPr>
          <p:nvPr/>
        </p:nvSpPr>
        <p:spPr bwMode="auto">
          <a:xfrm>
            <a:off x="720313" y="1689051"/>
            <a:ext cx="10760485" cy="618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从微观角度解释问题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）用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分子观点解释由分子构成的物质的物理变化和化学变化。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物理变化：没有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新分子生成的变化。一般仅是</a:t>
            </a:r>
            <a:r>
              <a:rPr lang="zh-CN" altLang="en-US" sz="2400" b="1" u="sng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　　　　　　　　　　　　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的变化。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如水蒸发时水分子的间隔变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大，但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水分子本身没有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变化，故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为物理变化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) 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化学变化：分子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本身发生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变化，有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新分子生成的变化。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如电解水时水分子变成了新物质的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分子，故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为化学变化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）纯净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物和混合物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由分子构成的物质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的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区别：纯净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物由同种分子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构成，混合物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由不同种分子构成。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）分子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和原子的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联系：分子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是由原子构成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的，同种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元素的原子结合成单质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分子，不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同种元素的原子结合成化合物分子。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）化学变化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实质：在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化学变化过程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中，分子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破裂成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原子，原子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重新组合。</a:t>
            </a:r>
          </a:p>
        </p:txBody>
      </p:sp>
    </p:spTree>
    <p:extLst>
      <p:ext uri="{BB962C8B-B14F-4D97-AF65-F5344CB8AC3E}">
        <p14:creationId xmlns:p14="http://schemas.microsoft.com/office/powerpoint/2010/main" xmlns="" val="1041025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1" name="文本框 99"/>
          <p:cNvSpPr txBox="1">
            <a:spLocks noChangeArrowheads="1"/>
          </p:cNvSpPr>
          <p:nvPr/>
        </p:nvSpPr>
        <p:spPr bwMode="auto">
          <a:xfrm>
            <a:off x="720313" y="1835808"/>
            <a:ext cx="1076048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）分子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和原子的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联系：分子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是由原子构成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的，同种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元素的原子结合成单质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分子，不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同种元素的原子结合成化合物分子。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）化学变化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实质：在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化学变化过程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中，分子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破裂成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原子，原子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重新组合。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17510" y="3960771"/>
            <a:ext cx="10704356" cy="175432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【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温馨提示</a:t>
            </a:r>
            <a:r>
              <a:rPr lang="en-US" altLang="zh-CN" sz="24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】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原子不一定比分子小。分子是由原子构成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的，分子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比构成它的原子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大，但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不一定比其他原子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大，如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汞原子无论是体积还是质量都比氢分子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大。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9611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855783" y="1510236"/>
            <a:ext cx="58927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考点 </a:t>
            </a:r>
            <a:r>
              <a:rPr lang="en-US" altLang="zh-CN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3  </a:t>
            </a: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原子</a:t>
            </a:r>
            <a:r>
              <a:rPr lang="zh-CN" altLang="en-US" sz="2400" b="1" dirty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的结构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8" name="文本框 99"/>
              <p:cNvSpPr txBox="1">
                <a:spLocks noChangeArrowheads="1"/>
              </p:cNvSpPr>
              <p:nvPr/>
            </p:nvSpPr>
            <p:spPr bwMode="auto">
              <a:xfrm>
                <a:off x="855783" y="2146289"/>
                <a:ext cx="10523418" cy="40950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2400" b="1" dirty="0" smtClean="0">
                    <a:latin typeface="Times New Roman" pitchFamily="18" charset="0"/>
                    <a:cs typeface="Times New Roman" pitchFamily="18" charset="0"/>
                  </a:rPr>
                  <a:t>1.</a:t>
                </a:r>
                <a:r>
                  <a:rPr lang="zh-CN" altLang="zh-CN" sz="2400" b="1" dirty="0">
                    <a:latin typeface="Times New Roman" pitchFamily="18" charset="0"/>
                    <a:cs typeface="Times New Roman" pitchFamily="18" charset="0"/>
                  </a:rPr>
                  <a:t>原子的构成</a:t>
                </a:r>
              </a:p>
              <a:p>
                <a:pPr algn="just"/>
                <a:r>
                  <a:rPr lang="zh-CN" altLang="zh-CN" sz="2000" b="1" dirty="0">
                    <a:latin typeface="宋体" pitchFamily="2" charset="-122"/>
                    <a:ea typeface="宋体" pitchFamily="2" charset="-122"/>
                    <a:cs typeface="Times New Roman" pitchFamily="18" charset="0"/>
                  </a:rPr>
                  <a:t>原子</a:t>
                </a:r>
                <a:r>
                  <a:rPr lang="en-US" altLang="zh-CN" sz="2000" b="1" dirty="0">
                    <a:latin typeface="宋体" pitchFamily="2" charset="-122"/>
                    <a:ea typeface="宋体" pitchFamily="2" charset="-122"/>
                    <a:cs typeface="Times New Roman" pitchFamily="18" charset="0"/>
                  </a:rPr>
                  <a:t>(</a:t>
                </a:r>
                <a:r>
                  <a:rPr lang="zh-CN" altLang="zh-CN" sz="2000" b="1" dirty="0">
                    <a:latin typeface="宋体" pitchFamily="2" charset="-122"/>
                    <a:ea typeface="宋体" pitchFamily="2" charset="-122"/>
                    <a:cs typeface="Times New Roman" pitchFamily="18" charset="0"/>
                  </a:rPr>
                  <a:t>不带电</a:t>
                </a:r>
                <a:r>
                  <a:rPr lang="en-US" altLang="zh-CN" sz="2000" b="1" dirty="0">
                    <a:latin typeface="宋体" pitchFamily="2" charset="-122"/>
                    <a:ea typeface="宋体" pitchFamily="2" charset="-122"/>
                    <a:cs typeface="Times New Roman" pitchFamily="18" charset="0"/>
                  </a:rPr>
                  <a:t>)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000" b="1" i="1"/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000" b="1" i="1"/>
                            </m:ctrlPr>
                          </m:mPr>
                          <m:mr>
                            <m:e>
                              <m:m>
                                <m:mPr>
                                  <m:plcHide m:val="on"/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zh-CN" altLang="zh-CN" sz="2000" b="1" i="1"/>
                                  </m:ctrlPr>
                                </m:mPr>
                                <m:mr>
                                  <m:e>
                                    <m:bar>
                                      <m:barPr>
                                        <m:ctrlPr>
                                          <a:rPr lang="zh-CN" altLang="zh-CN" sz="2000" b="1" i="1"/>
                                        </m:ctrlPr>
                                      </m:barPr>
                                      <m:e>
                                        <m:r>
                                          <m:rPr>
                                            <m:nor/>
                                          </m:rPr>
                                          <a:rPr lang="zh-CN" altLang="zh-CN" sz="2000" b="1">
                                            <a:latin typeface="宋体" pitchFamily="2" charset="-122"/>
                                            <a:ea typeface="宋体" pitchFamily="2" charset="-122"/>
                                            <a:cs typeface="Times New Roman" pitchFamily="18" charset="0"/>
                                          </a:rPr>
                                          <m:t>　　　　</m:t>
                                        </m:r>
                                      </m:e>
                                    </m:bar>
                                    <m:r>
                                      <m:rPr>
                                        <m:nor/>
                                      </m:rPr>
                                      <a:rPr lang="en-US" altLang="zh-CN" sz="2000" b="1">
                                        <a:latin typeface="宋体" pitchFamily="2" charset="-122"/>
                                        <a:ea typeface="宋体" pitchFamily="2" charset="-122"/>
                                        <a:cs typeface="Times New Roman" pitchFamily="18" charset="0"/>
                                      </a:rPr>
                                      <m:t>(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000" b="1" i="0">
                                        <a:latin typeface="宋体" pitchFamily="2" charset="-122"/>
                                        <a:ea typeface="宋体" pitchFamily="2" charset="-122"/>
                                        <a:cs typeface="Times New Roman" pitchFamily="18" charset="0"/>
                                      </a:rPr>
                                      <m:t>带</m:t>
                                    </m:r>
                                    <m:bar>
                                      <m:barPr>
                                        <m:ctrlPr>
                                          <a:rPr lang="zh-CN" altLang="en-US" sz="2000" i="1"/>
                                        </m:ctrlPr>
                                      </m:barPr>
                                      <m:e>
                                        <m:r>
                                          <m:rPr>
                                            <m:nor/>
                                          </m:rPr>
                                          <a:rPr lang="zh-CN" altLang="en-US" sz="2000"/>
                                          <m:t>　　　</m:t>
                                        </m:r>
                                        <m:r>
                                          <m:rPr>
                                            <m:nor/>
                                          </m:rPr>
                                          <a:rPr lang="en-US" altLang="zh-CN" sz="2000"/>
                                          <m:t> </m:t>
                                        </m:r>
                                      </m:e>
                                    </m:bar>
                                    <m:r>
                                      <m:rPr>
                                        <m:nor/>
                                      </m:rPr>
                                      <a:rPr lang="zh-CN" altLang="en-US" sz="2000" b="1" i="0" smtClean="0">
                                        <a:latin typeface="Cambria Math"/>
                                        <a:ea typeface="宋体" pitchFamily="2" charset="-122"/>
                                        <a:cs typeface="Times New Roman" pitchFamily="18" charset="0"/>
                                      </a:rPr>
                                      <m:t>电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US" altLang="zh-CN" sz="2000" b="1">
                                        <a:latin typeface="宋体" pitchFamily="2" charset="-122"/>
                                        <a:ea typeface="宋体" pitchFamily="2" charset="-122"/>
                                        <a:cs typeface="Times New Roman" pitchFamily="18" charset="0"/>
                                      </a:rPr>
                                      <m:t>)</m:t>
                                    </m:r>
                                  </m:e>
                                </m:mr>
                                <m:mr>
                                  <m:e/>
                                </m:mr>
                              </m:m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zh-CN" altLang="zh-CN" sz="2000" b="1" i="1"/>
                                  </m:ctrlPr>
                                </m:dPr>
                                <m:e>
                                  <m:m>
                                    <m:mPr>
                                      <m:plcHide m:val="on"/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zh-CN" altLang="zh-CN" sz="2000" b="1" i="1"/>
                                      </m:ctrlPr>
                                    </m:mP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zh-CN" altLang="zh-CN" sz="2000" b="1" i="1"/>
                                            </m:ctrlPr>
                                          </m:barPr>
                                          <m:e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000" b="1">
                                                <a:latin typeface="宋体" pitchFamily="2" charset="-122"/>
                                                <a:ea typeface="宋体" pitchFamily="2" charset="-122"/>
                                                <a:cs typeface="Times New Roman" pitchFamily="18" charset="0"/>
                                              </a:rPr>
                                              <m:t>　　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en-US" altLang="zh-CN" sz="2000" b="1">
                                                <a:latin typeface="宋体" pitchFamily="2" charset="-122"/>
                                                <a:ea typeface="宋体" pitchFamily="2" charset="-122"/>
                                                <a:cs typeface="Times New Roman" pitchFamily="18" charset="0"/>
                                              </a:rPr>
                                              <m:t>  </m:t>
                                            </m:r>
                                          </m:e>
                                        </m:bar>
                                        <m:r>
                                          <m:rPr>
                                            <m:nor/>
                                          </m:rPr>
                                          <a:rPr lang="en-US" altLang="zh-CN" sz="2000" b="1">
                                            <a:latin typeface="宋体" pitchFamily="2" charset="-122"/>
                                            <a:ea typeface="宋体" pitchFamily="2" charset="-122"/>
                                            <a:cs typeface="Times New Roman" pitchFamily="18" charset="0"/>
                                          </a:rPr>
                                          <m:t>(</m:t>
                                        </m:r>
                                        <m:r>
                                          <m:rPr>
                                            <m:nor/>
                                          </m:rPr>
                                          <a:rPr lang="zh-CN" altLang="zh-CN" sz="2000" b="1">
                                            <a:latin typeface="宋体" pitchFamily="2" charset="-122"/>
                                            <a:ea typeface="宋体" pitchFamily="2" charset="-122"/>
                                            <a:cs typeface="Times New Roman" pitchFamily="18" charset="0"/>
                                          </a:rPr>
                                          <m:t>每个</m:t>
                                        </m:r>
                                        <m:bar>
                                          <m:barPr>
                                            <m:ctrlPr>
                                              <a:rPr lang="zh-CN" altLang="zh-CN" sz="2000" b="1" i="1">
                                                <a:latin typeface="Cambria Math"/>
                                              </a:rPr>
                                            </m:ctrlPr>
                                          </m:barPr>
                                          <m:e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000" b="1">
                                                <a:latin typeface="宋体" pitchFamily="2" charset="-122"/>
                                                <a:ea typeface="宋体" pitchFamily="2" charset="-122"/>
                                                <a:cs typeface="Times New Roman" pitchFamily="18" charset="0"/>
                                              </a:rPr>
                                              <m:t>　　　　</m:t>
                                            </m:r>
                                          </m:e>
                                        </m:bar>
                                        <m:r>
                                          <m:rPr>
                                            <m:nor/>
                                          </m:rPr>
                                          <a:rPr lang="zh-CN" altLang="zh-CN" sz="2000" b="1">
                                            <a:latin typeface="宋体" pitchFamily="2" charset="-122"/>
                                            <a:ea typeface="宋体" pitchFamily="2" charset="-122"/>
                                            <a:cs typeface="Times New Roman" pitchFamily="18" charset="0"/>
                                          </a:rPr>
                                          <m:t>带一个单位</m:t>
                                        </m:r>
                                        <m:r>
                                          <m:rPr>
                                            <m:nor/>
                                          </m:rPr>
                                          <a:rPr lang="zh-CN" altLang="en-US" sz="2000" b="1" i="0">
                                            <a:latin typeface="Cambria Math"/>
                                            <a:ea typeface="宋体" pitchFamily="2" charset="-122"/>
                                            <a:cs typeface="Times New Roman" pitchFamily="18" charset="0"/>
                                          </a:rPr>
                                          <m:t>正电荷</m:t>
                                        </m:r>
                                        <m:r>
                                          <m:rPr>
                                            <m:nor/>
                                          </m:rPr>
                                          <a:rPr lang="en-US" altLang="zh-CN" sz="2000" b="1">
                                            <a:latin typeface="宋体" pitchFamily="2" charset="-122"/>
                                            <a:ea typeface="宋体" pitchFamily="2" charset="-122"/>
                                            <a:cs typeface="Times New Roman" pitchFamily="18" charset="0"/>
                                          </a:rPr>
                                          <m:t>)</m:t>
                                        </m:r>
                                      </m:e>
                                    </m:mr>
                                    <m:mr>
                                      <m:e/>
                                    </m:mr>
                                    <m:mr>
                                      <m:e>
                                        <m:bar>
                                          <m:barPr>
                                            <m:ctrlPr>
                                              <a:rPr lang="zh-CN" altLang="zh-CN" sz="2000" b="1" i="1"/>
                                            </m:ctrlPr>
                                          </m:barPr>
                                          <m:e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000" b="1">
                                                <a:latin typeface="宋体" pitchFamily="2" charset="-122"/>
                                                <a:ea typeface="宋体" pitchFamily="2" charset="-122"/>
                                                <a:cs typeface="Times New Roman" pitchFamily="18" charset="0"/>
                                              </a:rPr>
                                              <m:t>　　　　</m:t>
                                            </m:r>
                                          </m:e>
                                        </m:bar>
                                        <m:r>
                                          <m:rPr>
                                            <m:nor/>
                                          </m:rPr>
                                          <a:rPr lang="en-US" altLang="zh-CN" sz="2000" b="1">
                                            <a:latin typeface="宋体" pitchFamily="2" charset="-122"/>
                                            <a:ea typeface="宋体" pitchFamily="2" charset="-122"/>
                                            <a:cs typeface="Times New Roman" pitchFamily="18" charset="0"/>
                                          </a:rPr>
                                          <m:t>(</m:t>
                                        </m:r>
                                        <m:r>
                                          <m:rPr>
                                            <m:nor/>
                                          </m:rPr>
                                          <a:rPr lang="zh-CN" altLang="zh-CN" sz="2000" b="1">
                                            <a:latin typeface="宋体" pitchFamily="2" charset="-122"/>
                                            <a:ea typeface="宋体" pitchFamily="2" charset="-122"/>
                                            <a:cs typeface="Times New Roman" pitchFamily="18" charset="0"/>
                                          </a:rPr>
                                          <m:t>不带电</m:t>
                                        </m:r>
                                        <m:r>
                                          <m:rPr>
                                            <m:nor/>
                                          </m:rPr>
                                          <a:rPr lang="en-US" altLang="zh-CN" sz="2000" b="1">
                                            <a:latin typeface="宋体" pitchFamily="2" charset="-122"/>
                                            <a:ea typeface="宋体" pitchFamily="2" charset="-122"/>
                                            <a:cs typeface="Times New Roman" pitchFamily="18" charset="0"/>
                                          </a:rPr>
                                          <m:t>)</m:t>
                                        </m:r>
                                        <m:r>
                                          <a:rPr lang="en-US" altLang="zh-CN" sz="2000" b="1" i="1" smtClean="0">
                                            <a:latin typeface="Cambria Math"/>
                                            <a:ea typeface="宋体" pitchFamily="2" charset="-122"/>
                                            <a:cs typeface="Times New Roman" pitchFamily="18" charset="0"/>
                                          </a:rPr>
                                          <m:t>                                         </m:t>
                                        </m:r>
                                      </m:e>
                                    </m:mr>
                                  </m:m>
                                </m:e>
                              </m:d>
                            </m:e>
                          </m:mr>
                          <m:mr>
                            <m:e>
                              <m:bar>
                                <m:barPr>
                                  <m:ctrlPr>
                                    <a:rPr lang="zh-CN" altLang="zh-CN" sz="2000" b="1" i="1"/>
                                  </m:ctrlPr>
                                </m:barPr>
                                <m:e>
                                  <m:r>
                                    <m:rPr>
                                      <m:nor/>
                                    </m:rPr>
                                    <a:rPr lang="zh-CN" altLang="zh-CN" sz="2000" b="1">
                                      <a:latin typeface="宋体" pitchFamily="2" charset="-122"/>
                                      <a:ea typeface="宋体" pitchFamily="2" charset="-122"/>
                                      <a:cs typeface="Times New Roman" pitchFamily="18" charset="0"/>
                                    </a:rPr>
                                    <m:t>　　　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000" b="1" i="0" smtClean="0">
                                      <a:latin typeface="宋体" pitchFamily="2" charset="-122"/>
                                      <a:ea typeface="宋体" pitchFamily="2" charset="-122"/>
                                      <a:cs typeface="Times New Roman" pitchFamily="18" charset="0"/>
                                    </a:rPr>
                                    <m:t>  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sz="2000" b="1">
                                      <a:latin typeface="宋体" pitchFamily="2" charset="-122"/>
                                      <a:ea typeface="宋体" pitchFamily="2" charset="-122"/>
                                      <a:cs typeface="Times New Roman" pitchFamily="18" charset="0"/>
                                    </a:rPr>
                                    <m:t>　</m:t>
                                  </m:r>
                                </m:e>
                              </m:bar>
                              <m:r>
                                <m:rPr>
                                  <m:nor/>
                                </m:rPr>
                                <a:rPr lang="en-US" altLang="zh-CN" sz="2000" b="1">
                                  <a:latin typeface="宋体" pitchFamily="2" charset="-122"/>
                                  <a:ea typeface="宋体" pitchFamily="2" charset="-122"/>
                                  <a:cs typeface="Times New Roman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 sz="2000" b="1">
                                  <a:latin typeface="宋体" pitchFamily="2" charset="-122"/>
                                  <a:ea typeface="宋体" pitchFamily="2" charset="-122"/>
                                  <a:cs typeface="Times New Roman" pitchFamily="18" charset="0"/>
                                </a:rPr>
                                <m:t>每个</m:t>
                              </m:r>
                              <m:bar>
                                <m:barPr>
                                  <m:ctrlPr>
                                    <a:rPr lang="zh-CN" altLang="zh-CN" sz="2000" b="1" i="1"/>
                                  </m:ctrlPr>
                                </m:barPr>
                                <m:e>
                                  <m:r>
                                    <m:rPr>
                                      <m:nor/>
                                    </m:rPr>
                                    <a:rPr lang="zh-CN" altLang="zh-CN" sz="2000" b="1">
                                      <a:latin typeface="宋体" pitchFamily="2" charset="-122"/>
                                      <a:ea typeface="宋体" pitchFamily="2" charset="-122"/>
                                      <a:cs typeface="Times New Roman" pitchFamily="18" charset="0"/>
                                    </a:rPr>
                                    <m:t>　　　　</m:t>
                                  </m:r>
                                </m:e>
                              </m:bar>
                              <m:r>
                                <m:rPr>
                                  <m:nor/>
                                </m:rPr>
                                <a:rPr lang="zh-CN" altLang="zh-CN" sz="2000" b="1">
                                  <a:latin typeface="宋体" pitchFamily="2" charset="-122"/>
                                  <a:ea typeface="宋体" pitchFamily="2" charset="-122"/>
                                  <a:cs typeface="Times New Roman" pitchFamily="18" charset="0"/>
                                </a:rPr>
                                <m:t>带一个单位</m:t>
                              </m:r>
                              <m:bar>
                                <m:barPr>
                                  <m:ctrlPr>
                                    <a:rPr lang="zh-CN" altLang="zh-CN" sz="2000" b="1" i="1" smtClean="0">
                                      <a:latin typeface="Cambria Math"/>
                                    </a:rPr>
                                  </m:ctrlPr>
                                </m:barPr>
                                <m:e>
                                  <m:r>
                                    <m:rPr>
                                      <m:nor/>
                                    </m:rPr>
                                    <a:rPr lang="zh-CN" altLang="zh-CN" sz="2000" b="1">
                                      <a:latin typeface="宋体" pitchFamily="2" charset="-122"/>
                                      <a:ea typeface="宋体" pitchFamily="2" charset="-122"/>
                                      <a:cs typeface="Times New Roman" pitchFamily="18" charset="0"/>
                                    </a:rPr>
                                    <m:t>　　　</m:t>
                                  </m:r>
                                </m:e>
                              </m:bar>
                              <m:r>
                                <m:rPr>
                                  <m:nor/>
                                </m:rPr>
                                <a:rPr lang="zh-CN" altLang="zh-CN" sz="2000" b="1">
                                  <a:latin typeface="宋体" pitchFamily="2" charset="-122"/>
                                  <a:ea typeface="宋体" pitchFamily="2" charset="-122"/>
                                  <a:cs typeface="Times New Roman" pitchFamily="18" charset="0"/>
                                </a:rPr>
                                <m:t>电荷</m:t>
                              </m:r>
                              <m:r>
                                <m:rPr>
                                  <m:nor/>
                                </m:rPr>
                                <a:rPr lang="en-US" altLang="zh-CN" sz="2000" b="1">
                                  <a:latin typeface="宋体" pitchFamily="2" charset="-122"/>
                                  <a:ea typeface="宋体" pitchFamily="2" charset="-122"/>
                                  <a:cs typeface="Times New Roman" pitchFamily="18" charset="0"/>
                                </a:rPr>
                                <m:t>)</m:t>
                              </m:r>
                              <m:r>
                                <a:rPr lang="en-US" altLang="zh-CN" sz="2000" b="1" i="1" smtClean="0">
                                  <a:latin typeface="Cambria Math"/>
                                  <a:ea typeface="宋体" pitchFamily="2" charset="-122"/>
                                  <a:cs typeface="Times New Roman" pitchFamily="18" charset="0"/>
                                </a:rPr>
                                <m:t>                                 </m:t>
                              </m:r>
                            </m:e>
                          </m:mr>
                          <m:mr>
                            <m:e/>
                          </m:mr>
                        </m:m>
                      </m:e>
                    </m:d>
                  </m:oMath>
                </a14:m>
                <a:endParaRPr lang="zh-CN" altLang="zh-CN" sz="2000" b="1" dirty="0">
                  <a:latin typeface="宋体" pitchFamily="2" charset="-122"/>
                  <a:ea typeface="宋体" pitchFamily="2" charset="-122"/>
                  <a:cs typeface="Times New Roman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zh-CN" altLang="en-US" sz="2400" b="1" dirty="0" smtClean="0">
                    <a:latin typeface="Times New Roman" pitchFamily="18" charset="0"/>
                    <a:cs typeface="Times New Roman" pitchFamily="18" charset="0"/>
                  </a:rPr>
                  <a:t>（</a:t>
                </a:r>
                <a:r>
                  <a:rPr lang="en-US" altLang="zh-CN" sz="2400" b="1" dirty="0" smtClean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en-US" sz="2400" b="1" dirty="0" smtClean="0">
                    <a:latin typeface="Times New Roman" pitchFamily="18" charset="0"/>
                    <a:cs typeface="Times New Roman" pitchFamily="18" charset="0"/>
                  </a:rPr>
                  <a:t>）</a:t>
                </a:r>
                <a:r>
                  <a:rPr lang="zh-CN" altLang="zh-CN" sz="2400" b="1" dirty="0" smtClean="0">
                    <a:latin typeface="Times New Roman" pitchFamily="18" charset="0"/>
                    <a:cs typeface="Times New Roman" pitchFamily="18" charset="0"/>
                  </a:rPr>
                  <a:t>原子</a:t>
                </a:r>
                <a:r>
                  <a:rPr lang="zh-CN" altLang="zh-CN" sz="2400" b="1" dirty="0">
                    <a:latin typeface="Times New Roman" pitchFamily="18" charset="0"/>
                    <a:cs typeface="Times New Roman" pitchFamily="18" charset="0"/>
                  </a:rPr>
                  <a:t>一般是</a:t>
                </a:r>
                <a:r>
                  <a:rPr lang="zh-CN" altLang="zh-CN" sz="2400" b="1" dirty="0" smtClean="0">
                    <a:latin typeface="Times New Roman" pitchFamily="18" charset="0"/>
                    <a:cs typeface="Times New Roman" pitchFamily="18" charset="0"/>
                  </a:rPr>
                  <a:t>由</a:t>
                </a:r>
                <a:r>
                  <a:rPr lang="zh-CN" altLang="zh-CN" sz="2400" b="1" u="sng" dirty="0">
                    <a:latin typeface="Times New Roman" pitchFamily="18" charset="0"/>
                    <a:cs typeface="Times New Roman" pitchFamily="18" charset="0"/>
                  </a:rPr>
                  <a:t>　　　</a:t>
                </a:r>
                <a:r>
                  <a:rPr lang="zh-CN" altLang="zh-CN" sz="2400" b="1" dirty="0" smtClean="0">
                    <a:latin typeface="Times New Roman" pitchFamily="18" charset="0"/>
                    <a:cs typeface="Times New Roman" pitchFamily="18" charset="0"/>
                  </a:rPr>
                  <a:t>、</a:t>
                </a:r>
                <a:r>
                  <a:rPr lang="zh-CN" altLang="zh-CN" sz="2400" b="1" u="sng" dirty="0">
                    <a:latin typeface="Times New Roman" pitchFamily="18" charset="0"/>
                    <a:cs typeface="Times New Roman" pitchFamily="18" charset="0"/>
                  </a:rPr>
                  <a:t>　　　</a:t>
                </a:r>
                <a:r>
                  <a:rPr lang="zh-CN" altLang="zh-CN" sz="2400" b="1" dirty="0" smtClean="0">
                    <a:latin typeface="Times New Roman" pitchFamily="18" charset="0"/>
                    <a:cs typeface="Times New Roman" pitchFamily="18" charset="0"/>
                  </a:rPr>
                  <a:t>和</a:t>
                </a:r>
                <a:r>
                  <a:rPr lang="zh-CN" altLang="zh-CN" sz="2400" b="1" u="sng" dirty="0">
                    <a:latin typeface="Times New Roman" pitchFamily="18" charset="0"/>
                    <a:cs typeface="Times New Roman" pitchFamily="18" charset="0"/>
                  </a:rPr>
                  <a:t>　　　</a:t>
                </a:r>
                <a:r>
                  <a:rPr lang="zh-CN" altLang="zh-CN" sz="2400" b="1" dirty="0" smtClean="0">
                    <a:latin typeface="Times New Roman" pitchFamily="18" charset="0"/>
                    <a:cs typeface="Times New Roman" pitchFamily="18" charset="0"/>
                  </a:rPr>
                  <a:t>构成</a:t>
                </a:r>
                <a:r>
                  <a:rPr lang="zh-CN" altLang="en-US" sz="2400" b="1" dirty="0" smtClean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zh-CN" altLang="zh-CN" sz="2400" b="1" dirty="0" smtClean="0">
                    <a:latin typeface="Times New Roman" pitchFamily="18" charset="0"/>
                    <a:cs typeface="Times New Roman" pitchFamily="18" charset="0"/>
                  </a:rPr>
                  <a:t>有</a:t>
                </a:r>
                <a:r>
                  <a:rPr lang="zh-CN" altLang="zh-CN" sz="2400" b="1" dirty="0">
                    <a:latin typeface="Times New Roman" pitchFamily="18" charset="0"/>
                    <a:cs typeface="Times New Roman" pitchFamily="18" charset="0"/>
                  </a:rPr>
                  <a:t>的原子不一定有</a:t>
                </a:r>
                <a:r>
                  <a:rPr lang="en-US" altLang="zh-CN" sz="2400" b="1" dirty="0">
                    <a:latin typeface="Times New Roman" pitchFamily="18" charset="0"/>
                    <a:cs typeface="Times New Roman" pitchFamily="18" charset="0"/>
                  </a:rPr>
                  <a:t/>
                </a:r>
                <a:r>
                  <a:rPr lang="zh-CN" altLang="zh-CN" sz="2400" b="1" u="sng" dirty="0">
                    <a:latin typeface="Times New Roman" pitchFamily="18" charset="0"/>
                    <a:cs typeface="Times New Roman" pitchFamily="18" charset="0"/>
                  </a:rPr>
                  <a:t>　　　　</a:t>
                </a:r>
                <a:r>
                  <a:rPr lang="zh-CN" altLang="en-US" sz="2400" b="1" dirty="0" smtClean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zh-CN" altLang="zh-CN" sz="2400" b="1" dirty="0" smtClean="0">
                    <a:latin typeface="Times New Roman" pitchFamily="18" charset="0"/>
                    <a:cs typeface="Times New Roman" pitchFamily="18" charset="0"/>
                  </a:rPr>
                  <a:t>质子</a:t>
                </a:r>
                <a:r>
                  <a:rPr lang="zh-CN" altLang="zh-CN" sz="2400" b="1" dirty="0">
                    <a:latin typeface="Times New Roman" pitchFamily="18" charset="0"/>
                    <a:cs typeface="Times New Roman" pitchFamily="18" charset="0"/>
                  </a:rPr>
                  <a:t>数与中子数无关。</a:t>
                </a:r>
                <a:r>
                  <a:rPr lang="en-US" altLang="zh-CN" sz="2400" b="1" dirty="0">
                    <a:latin typeface="Times New Roman" pitchFamily="18" charset="0"/>
                    <a:cs typeface="Times New Roman" pitchFamily="18" charset="0"/>
                  </a:rPr>
                  <a:t> </a:t>
                </a:r>
                <a:endParaRPr lang="zh-CN" altLang="zh-CN" sz="2400" b="1" dirty="0">
                  <a:latin typeface="Times New Roman" pitchFamily="18" charset="0"/>
                  <a:cs typeface="Times New Roman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zh-CN" altLang="en-US" sz="2400" b="1" dirty="0" smtClean="0">
                    <a:latin typeface="Times New Roman" pitchFamily="18" charset="0"/>
                    <a:cs typeface="Times New Roman" pitchFamily="18" charset="0"/>
                  </a:rPr>
                  <a:t>（</a:t>
                </a:r>
                <a:r>
                  <a:rPr lang="en-US" altLang="zh-CN" sz="2400" b="1" dirty="0" smtClean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en-US" sz="2400" b="1" dirty="0" smtClean="0">
                    <a:latin typeface="Times New Roman" pitchFamily="18" charset="0"/>
                    <a:cs typeface="Times New Roman" pitchFamily="18" charset="0"/>
                  </a:rPr>
                  <a:t>）</a:t>
                </a:r>
                <a:r>
                  <a:rPr lang="zh-CN" altLang="zh-CN" sz="2400" b="1" dirty="0" smtClean="0">
                    <a:latin typeface="Times New Roman" pitchFamily="18" charset="0"/>
                    <a:cs typeface="Times New Roman" pitchFamily="18" charset="0"/>
                  </a:rPr>
                  <a:t>元素</a:t>
                </a:r>
                <a:r>
                  <a:rPr lang="zh-CN" altLang="zh-CN" sz="2400" b="1" dirty="0">
                    <a:latin typeface="Times New Roman" pitchFamily="18" charset="0"/>
                    <a:cs typeface="Times New Roman" pitchFamily="18" charset="0"/>
                  </a:rPr>
                  <a:t>的种类由</a:t>
                </a:r>
                <a:r>
                  <a:rPr lang="en-US" altLang="zh-CN" sz="2400" b="1" dirty="0">
                    <a:latin typeface="Times New Roman" pitchFamily="18" charset="0"/>
                    <a:cs typeface="Times New Roman" pitchFamily="18" charset="0"/>
                  </a:rPr>
                  <a:t/>
                </a:r>
                <a:r>
                  <a:rPr lang="zh-CN" altLang="zh-CN" sz="2400" b="1" u="sng" dirty="0">
                    <a:latin typeface="Times New Roman" pitchFamily="18" charset="0"/>
                    <a:cs typeface="Times New Roman" pitchFamily="18" charset="0"/>
                  </a:rPr>
                  <a:t>　</a:t>
                </a:r>
                <a:r>
                  <a:rPr lang="en-US" altLang="zh-CN" sz="2400" b="1" u="sng" dirty="0" smtClean="0">
                    <a:latin typeface="Times New Roman" pitchFamily="18" charset="0"/>
                    <a:cs typeface="Times New Roman" pitchFamily="18" charset="0"/>
                  </a:rPr>
                  <a:t/>
                </a:r>
                <a:r>
                  <a:rPr lang="zh-CN" altLang="zh-CN" sz="2400" b="1" u="sng" dirty="0">
                    <a:latin typeface="Times New Roman" pitchFamily="18" charset="0"/>
                    <a:cs typeface="Times New Roman" pitchFamily="18" charset="0"/>
                  </a:rPr>
                  <a:t>　　　</a:t>
                </a:r>
                <a:r>
                  <a:rPr lang="zh-CN" altLang="zh-CN" sz="2400" b="1" dirty="0">
                    <a:latin typeface="Times New Roman" pitchFamily="18" charset="0"/>
                    <a:cs typeface="Times New Roman" pitchFamily="18" charset="0"/>
                  </a:rPr>
                  <a:t>决定。</a:t>
                </a:r>
                <a:endParaRPr lang="zh-CN" altLang="en-US" sz="2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8" name="文本框 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55783" y="2146289"/>
                <a:ext cx="10523418" cy="4095032"/>
              </a:xfrm>
              <a:prstGeom prst="rect">
                <a:avLst/>
              </a:prstGeom>
              <a:blipFill rotWithShape="1">
                <a:blip r:embed="rId3"/>
                <a:stretch>
                  <a:fillRect l="-869" r="-869" b="-89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2704985" y="3058545"/>
            <a:ext cx="9589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原子核</a:t>
            </a:r>
            <a:endParaRPr lang="zh-CN" altLang="en-US" sz="20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72155" y="3046512"/>
            <a:ext cx="4427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正</a:t>
            </a:r>
            <a:endParaRPr lang="zh-CN" altLang="en-US" sz="20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60612" y="2804446"/>
            <a:ext cx="7008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质子</a:t>
            </a:r>
            <a:endParaRPr lang="zh-CN" altLang="en-US" sz="20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47127" y="2802045"/>
            <a:ext cx="7008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质子</a:t>
            </a:r>
            <a:endParaRPr lang="zh-CN" altLang="en-US" sz="20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62250" y="3458655"/>
            <a:ext cx="7008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中子</a:t>
            </a:r>
            <a:endParaRPr lang="zh-CN" altLang="en-US" sz="20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16274" y="3947106"/>
            <a:ext cx="1217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核外电子</a:t>
            </a:r>
            <a:endParaRPr lang="zh-CN" altLang="en-US" sz="20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03616" y="3935817"/>
            <a:ext cx="7008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电子</a:t>
            </a:r>
            <a:endParaRPr lang="zh-CN" altLang="en-US" sz="20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049931" y="3913239"/>
            <a:ext cx="4427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负</a:t>
            </a:r>
            <a:endParaRPr lang="zh-CN" altLang="en-US" sz="20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070804" y="4538423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质子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525696" y="4547498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中子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888741" y="4540347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电子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530942" y="5092324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中子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694050" y="5632411"/>
            <a:ext cx="26613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核电荷数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质子数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endParaRPr lang="zh-CN" altLang="en-US" sz="2400" b="1" baseline="-25000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1995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7" name="圆角矩形 6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6" name="文本框 99"/>
              <p:cNvSpPr txBox="1">
                <a:spLocks noChangeArrowheads="1"/>
              </p:cNvSpPr>
              <p:nvPr/>
            </p:nvSpPr>
            <p:spPr bwMode="auto">
              <a:xfrm>
                <a:off x="855782" y="1310202"/>
                <a:ext cx="10523418" cy="52915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4000"/>
                  </a:lnSpc>
                </a:pPr>
                <a:r>
                  <a:rPr lang="en-US" altLang="zh-CN" sz="2400" b="1" dirty="0">
                    <a:latin typeface="Times New Roman" pitchFamily="18" charset="0"/>
                    <a:ea typeface="宋体" pitchFamily="2" charset="-122"/>
                  </a:rPr>
                  <a:t>2.</a:t>
                </a:r>
                <a:r>
                  <a:rPr lang="zh-CN" altLang="zh-CN" sz="2400" b="1" dirty="0">
                    <a:latin typeface="Times New Roman" pitchFamily="18" charset="0"/>
                    <a:ea typeface="宋体" pitchFamily="2" charset="-122"/>
                  </a:rPr>
                  <a:t>构成原子的各种粒子间的关系</a:t>
                </a:r>
              </a:p>
              <a:p>
                <a:pPr algn="just">
                  <a:lnSpc>
                    <a:spcPts val="4000"/>
                  </a:lnSpc>
                </a:pPr>
                <a:r>
                  <a:rPr lang="zh-CN" altLang="en-US" sz="2400" b="1" dirty="0" smtClean="0">
                    <a:latin typeface="Times New Roman" pitchFamily="18" charset="0"/>
                    <a:ea typeface="宋体" pitchFamily="2" charset="-122"/>
                  </a:rPr>
                  <a:t>（</a:t>
                </a:r>
                <a:r>
                  <a:rPr lang="en-US" altLang="zh-CN" sz="2400" b="1" dirty="0" smtClean="0">
                    <a:latin typeface="Times New Roman" pitchFamily="18" charset="0"/>
                    <a:ea typeface="宋体" pitchFamily="2" charset="-122"/>
                  </a:rPr>
                  <a:t>1</a:t>
                </a:r>
                <a:r>
                  <a:rPr lang="zh-CN" altLang="en-US" sz="2400" b="1" dirty="0" smtClean="0">
                    <a:latin typeface="Times New Roman" pitchFamily="18" charset="0"/>
                    <a:ea typeface="宋体" pitchFamily="2" charset="-122"/>
                  </a:rPr>
                  <a:t>）</a:t>
                </a:r>
                <a:r>
                  <a:rPr lang="zh-CN" altLang="zh-CN" sz="2400" b="1" dirty="0" smtClean="0">
                    <a:latin typeface="Times New Roman" pitchFamily="18" charset="0"/>
                    <a:ea typeface="宋体" pitchFamily="2" charset="-122"/>
                  </a:rPr>
                  <a:t>在</a:t>
                </a:r>
                <a:r>
                  <a:rPr lang="zh-CN" altLang="zh-CN" sz="2400" b="1" dirty="0">
                    <a:latin typeface="Times New Roman" pitchFamily="18" charset="0"/>
                    <a:ea typeface="宋体" pitchFamily="2" charset="-122"/>
                  </a:rPr>
                  <a:t>原子</a:t>
                </a:r>
                <a:r>
                  <a:rPr lang="zh-CN" altLang="zh-CN" sz="2400" b="1" dirty="0" smtClean="0">
                    <a:latin typeface="Times New Roman" pitchFamily="18" charset="0"/>
                    <a:ea typeface="宋体" pitchFamily="2" charset="-122"/>
                  </a:rPr>
                  <a:t>中</a:t>
                </a:r>
                <a:r>
                  <a:rPr lang="zh-CN" altLang="en-US" sz="2400" b="1" dirty="0" smtClean="0">
                    <a:latin typeface="Times New Roman" pitchFamily="18" charset="0"/>
                    <a:ea typeface="宋体" pitchFamily="2" charset="-122"/>
                  </a:rPr>
                  <a:t>，</a:t>
                </a:r>
                <a:r>
                  <a:rPr lang="en-US" altLang="zh-CN" sz="2400" b="1" dirty="0" smtClean="0">
                    <a:latin typeface="Times New Roman" pitchFamily="18" charset="0"/>
                    <a:ea typeface="宋体" pitchFamily="2" charset="-122"/>
                  </a:rPr>
                  <a:t/>
                </a:r>
                <a:r>
                  <a:rPr lang="zh-CN" altLang="zh-CN" sz="2400" b="1" u="sng" dirty="0">
                    <a:latin typeface="Times New Roman" pitchFamily="18" charset="0"/>
                    <a:ea typeface="宋体" pitchFamily="2" charset="-122"/>
                  </a:rPr>
                  <a:t>　　　　　</a:t>
                </a:r>
                <a:r>
                  <a:rPr lang="en-US" altLang="zh-CN" sz="2400" b="1" dirty="0">
                    <a:latin typeface="Times New Roman" pitchFamily="18" charset="0"/>
                    <a:ea typeface="宋体" pitchFamily="2" charset="-122"/>
                  </a:rPr>
                  <a:t>= </a:t>
                </a:r>
                <a:r>
                  <a:rPr lang="zh-CN" altLang="zh-CN" sz="2400" b="1" u="sng" dirty="0">
                    <a:latin typeface="Times New Roman" pitchFamily="18" charset="0"/>
                    <a:ea typeface="宋体" pitchFamily="2" charset="-122"/>
                  </a:rPr>
                  <a:t>　</a:t>
                </a:r>
                <a:r>
                  <a:rPr lang="en-US" altLang="zh-CN" sz="2400" b="1" u="sng" dirty="0" smtClean="0">
                    <a:latin typeface="Times New Roman" pitchFamily="18" charset="0"/>
                    <a:ea typeface="宋体" pitchFamily="2" charset="-122"/>
                  </a:rPr>
                  <a:t/>
                </a:r>
                <a:r>
                  <a:rPr lang="zh-CN" altLang="zh-CN" sz="2400" b="1" u="sng" dirty="0">
                    <a:latin typeface="Times New Roman" pitchFamily="18" charset="0"/>
                    <a:ea typeface="宋体" pitchFamily="2" charset="-122"/>
                  </a:rPr>
                  <a:t>　</a:t>
                </a:r>
                <a:r>
                  <a:rPr lang="en-US" altLang="zh-CN" sz="2400" b="1" u="sng" dirty="0" smtClean="0">
                    <a:latin typeface="Times New Roman" pitchFamily="18" charset="0"/>
                    <a:ea typeface="宋体" pitchFamily="2" charset="-122"/>
                  </a:rPr>
                  <a:t/>
                </a:r>
                <a:r>
                  <a:rPr lang="zh-CN" altLang="zh-CN" sz="2400" b="1" u="sng" dirty="0">
                    <a:latin typeface="Times New Roman" pitchFamily="18" charset="0"/>
                    <a:ea typeface="宋体" pitchFamily="2" charset="-122"/>
                  </a:rPr>
                  <a:t>　　</a:t>
                </a:r>
                <a:r>
                  <a:rPr lang="en-US" altLang="zh-CN" sz="2400" b="1" dirty="0">
                    <a:latin typeface="Times New Roman" pitchFamily="18" charset="0"/>
                    <a:ea typeface="宋体" pitchFamily="2" charset="-122"/>
                  </a:rPr>
                  <a:t>= </a:t>
                </a:r>
                <a:r>
                  <a:rPr lang="zh-CN" altLang="zh-CN" sz="2400" b="1" u="sng" dirty="0">
                    <a:latin typeface="Times New Roman" pitchFamily="18" charset="0"/>
                    <a:ea typeface="宋体" pitchFamily="2" charset="-122"/>
                  </a:rPr>
                  <a:t>　　</a:t>
                </a:r>
                <a:r>
                  <a:rPr lang="en-US" altLang="zh-CN" sz="2400" b="1" u="sng" dirty="0" smtClean="0">
                    <a:latin typeface="Times New Roman" pitchFamily="18" charset="0"/>
                    <a:ea typeface="宋体" pitchFamily="2" charset="-122"/>
                  </a:rPr>
                  <a:t/>
                </a:r>
                <a:r>
                  <a:rPr lang="zh-CN" altLang="zh-CN" sz="2400" b="1" u="sng" dirty="0">
                    <a:latin typeface="Times New Roman" pitchFamily="18" charset="0"/>
                    <a:ea typeface="宋体" pitchFamily="2" charset="-122"/>
                  </a:rPr>
                  <a:t>　　</a:t>
                </a:r>
                <a:r>
                  <a:rPr lang="en-US" altLang="zh-CN" sz="2400" b="1" u="sng" dirty="0" smtClean="0">
                    <a:latin typeface="Times New Roman" pitchFamily="18" charset="0"/>
                    <a:ea typeface="宋体" pitchFamily="2" charset="-122"/>
                  </a:rPr>
                  <a:t/>
                </a:r>
                <a:r>
                  <a:rPr lang="zh-CN" altLang="zh-CN" sz="2400" b="1" u="sng" dirty="0">
                    <a:latin typeface="Times New Roman" pitchFamily="18" charset="0"/>
                    <a:ea typeface="宋体" pitchFamily="2" charset="-122"/>
                  </a:rPr>
                  <a:t>　</a:t>
                </a:r>
                <a:r>
                  <a:rPr lang="en-US" altLang="zh-CN" sz="2400" b="1" dirty="0">
                    <a:latin typeface="Times New Roman" pitchFamily="18" charset="0"/>
                    <a:ea typeface="宋体" pitchFamily="2" charset="-122"/>
                  </a:rPr>
                  <a:t>= </a:t>
                </a:r>
                <a:r>
                  <a:rPr lang="zh-CN" altLang="zh-CN" sz="2400" b="1" u="sng" dirty="0">
                    <a:latin typeface="Times New Roman" pitchFamily="18" charset="0"/>
                    <a:ea typeface="宋体" pitchFamily="2" charset="-122"/>
                  </a:rPr>
                  <a:t>　　</a:t>
                </a:r>
                <a:r>
                  <a:rPr lang="en-US" altLang="zh-CN" sz="2400" b="1" u="sng" dirty="0" smtClean="0">
                    <a:latin typeface="Times New Roman" pitchFamily="18" charset="0"/>
                    <a:ea typeface="宋体" pitchFamily="2" charset="-122"/>
                  </a:rPr>
                  <a:t/>
                </a:r>
                <a:r>
                  <a:rPr lang="zh-CN" altLang="zh-CN" sz="2400" b="1" u="sng" dirty="0">
                    <a:latin typeface="Times New Roman" pitchFamily="18" charset="0"/>
                    <a:ea typeface="宋体" pitchFamily="2" charset="-122"/>
                  </a:rPr>
                  <a:t>　　　</a:t>
                </a:r>
                <a:r>
                  <a:rPr lang="zh-CN" altLang="zh-CN" sz="2400" b="1" dirty="0">
                    <a:latin typeface="Times New Roman" pitchFamily="18" charset="0"/>
                    <a:ea typeface="宋体" pitchFamily="2" charset="-122"/>
                  </a:rPr>
                  <a:t>。</a:t>
                </a:r>
                <a:r>
                  <a:rPr lang="en-US" altLang="zh-CN" sz="2400" b="1" dirty="0">
                    <a:latin typeface="Times New Roman" pitchFamily="18" charset="0"/>
                    <a:ea typeface="宋体" pitchFamily="2" charset="-122"/>
                  </a:rPr>
                  <a:t> </a:t>
                </a:r>
                <a:endParaRPr lang="zh-CN" altLang="zh-CN" sz="2400" b="1" dirty="0">
                  <a:latin typeface="Times New Roman" pitchFamily="18" charset="0"/>
                  <a:ea typeface="宋体" pitchFamily="2" charset="-122"/>
                </a:endParaRPr>
              </a:p>
              <a:p>
                <a:pPr algn="just">
                  <a:lnSpc>
                    <a:spcPts val="4000"/>
                  </a:lnSpc>
                </a:pPr>
                <a:r>
                  <a:rPr lang="zh-CN" altLang="en-US" sz="2400" b="1" dirty="0" smtClean="0">
                    <a:latin typeface="Times New Roman" pitchFamily="18" charset="0"/>
                    <a:ea typeface="宋体" pitchFamily="2" charset="-122"/>
                  </a:rPr>
                  <a:t>（</a:t>
                </a:r>
                <a:r>
                  <a:rPr lang="en-US" altLang="zh-CN" sz="2400" b="1" dirty="0" smtClean="0">
                    <a:latin typeface="Times New Roman" pitchFamily="18" charset="0"/>
                    <a:ea typeface="宋体" pitchFamily="2" charset="-122"/>
                  </a:rPr>
                  <a:t>2</a:t>
                </a:r>
                <a:r>
                  <a:rPr lang="zh-CN" altLang="en-US" sz="2400" b="1" dirty="0" smtClean="0">
                    <a:latin typeface="Times New Roman" pitchFamily="18" charset="0"/>
                    <a:ea typeface="宋体" pitchFamily="2" charset="-122"/>
                  </a:rPr>
                  <a:t>）</a:t>
                </a:r>
                <a:r>
                  <a:rPr lang="zh-CN" altLang="zh-CN" sz="2400" b="1" dirty="0" smtClean="0">
                    <a:latin typeface="Times New Roman" pitchFamily="18" charset="0"/>
                    <a:ea typeface="宋体" pitchFamily="2" charset="-122"/>
                  </a:rPr>
                  <a:t>由于</a:t>
                </a:r>
                <a:r>
                  <a:rPr lang="zh-CN" altLang="zh-CN" sz="2400" b="1" dirty="0">
                    <a:latin typeface="Times New Roman" pitchFamily="18" charset="0"/>
                    <a:ea typeface="宋体" pitchFamily="2" charset="-122"/>
                  </a:rPr>
                  <a:t>原子核所带的正电荷与核外电子所带的负电荷的电量</a:t>
                </a:r>
                <a:r>
                  <a:rPr lang="en-US" altLang="zh-CN" sz="2400" b="1" dirty="0">
                    <a:latin typeface="Times New Roman" pitchFamily="18" charset="0"/>
                    <a:ea typeface="宋体" pitchFamily="2" charset="-122"/>
                  </a:rPr>
                  <a:t/>
                </a:r>
                <a:r>
                  <a:rPr lang="zh-CN" altLang="zh-CN" sz="2400" b="1" u="sng" dirty="0">
                    <a:latin typeface="Times New Roman" pitchFamily="18" charset="0"/>
                    <a:ea typeface="宋体" pitchFamily="2" charset="-122"/>
                  </a:rPr>
                  <a:t>　　　　</a:t>
                </a:r>
                <a:r>
                  <a:rPr lang="zh-CN" altLang="en-US" sz="2400" b="1" dirty="0" smtClean="0">
                    <a:latin typeface="Times New Roman" pitchFamily="18" charset="0"/>
                    <a:ea typeface="宋体" pitchFamily="2" charset="-122"/>
                  </a:rPr>
                  <a:t>，</a:t>
                </a:r>
                <a:r>
                  <a:rPr lang="zh-CN" altLang="zh-CN" sz="2400" b="1" dirty="0" smtClean="0">
                    <a:latin typeface="Times New Roman" pitchFamily="18" charset="0"/>
                    <a:ea typeface="宋体" pitchFamily="2" charset="-122"/>
                  </a:rPr>
                  <a:t>电</a:t>
                </a:r>
                <a:r>
                  <a:rPr lang="zh-CN" altLang="zh-CN" sz="2400" b="1" dirty="0">
                    <a:latin typeface="Times New Roman" pitchFamily="18" charset="0"/>
                    <a:ea typeface="宋体" pitchFamily="2" charset="-122"/>
                  </a:rPr>
                  <a:t>性</a:t>
                </a:r>
                <a:r>
                  <a:rPr lang="en-US" altLang="zh-CN" sz="2400" b="1" dirty="0">
                    <a:latin typeface="Times New Roman" pitchFamily="18" charset="0"/>
                    <a:ea typeface="宋体" pitchFamily="2" charset="-122"/>
                  </a:rPr>
                  <a:t/>
                </a:r>
                <a:r>
                  <a:rPr lang="zh-CN" altLang="zh-CN" sz="2400" b="1" u="sng" dirty="0">
                    <a:latin typeface="Times New Roman" pitchFamily="18" charset="0"/>
                    <a:ea typeface="宋体" pitchFamily="2" charset="-122"/>
                  </a:rPr>
                  <a:t>　　　　</a:t>
                </a:r>
                <a:r>
                  <a:rPr lang="zh-CN" altLang="en-US" sz="2400" b="1" dirty="0" smtClean="0">
                    <a:latin typeface="Times New Roman" pitchFamily="18" charset="0"/>
                    <a:ea typeface="宋体" pitchFamily="2" charset="-122"/>
                  </a:rPr>
                  <a:t>，</a:t>
                </a:r>
                <a:r>
                  <a:rPr lang="zh-CN" altLang="zh-CN" sz="2400" b="1" dirty="0" smtClean="0">
                    <a:latin typeface="Times New Roman" pitchFamily="18" charset="0"/>
                    <a:ea typeface="宋体" pitchFamily="2" charset="-122"/>
                  </a:rPr>
                  <a:t>所以</a:t>
                </a:r>
                <a:r>
                  <a:rPr lang="zh-CN" altLang="zh-CN" sz="2400" b="1" dirty="0">
                    <a:latin typeface="Times New Roman" pitchFamily="18" charset="0"/>
                    <a:ea typeface="宋体" pitchFamily="2" charset="-122"/>
                  </a:rPr>
                  <a:t>原子整体不显电性。</a:t>
                </a:r>
                <a:r>
                  <a:rPr lang="en-US" altLang="zh-CN" sz="2400" b="1" dirty="0">
                    <a:latin typeface="Times New Roman" pitchFamily="18" charset="0"/>
                    <a:ea typeface="宋体" pitchFamily="2" charset="-122"/>
                  </a:rPr>
                  <a:t> </a:t>
                </a:r>
                <a:endParaRPr lang="zh-CN" altLang="zh-CN" sz="2400" b="1" dirty="0">
                  <a:latin typeface="Times New Roman" pitchFamily="18" charset="0"/>
                  <a:ea typeface="宋体" pitchFamily="2" charset="-122"/>
                </a:endParaRPr>
              </a:p>
              <a:p>
                <a:pPr algn="just">
                  <a:lnSpc>
                    <a:spcPts val="4000"/>
                  </a:lnSpc>
                </a:pPr>
                <a:r>
                  <a:rPr lang="en-US" altLang="zh-CN" sz="2400" b="1" dirty="0">
                    <a:latin typeface="Times New Roman" pitchFamily="18" charset="0"/>
                    <a:ea typeface="宋体" pitchFamily="2" charset="-122"/>
                  </a:rPr>
                  <a:t>3.</a:t>
                </a:r>
                <a:r>
                  <a:rPr lang="zh-CN" altLang="zh-CN" sz="2400" b="1" dirty="0">
                    <a:latin typeface="Times New Roman" pitchFamily="18" charset="0"/>
                    <a:ea typeface="宋体" pitchFamily="2" charset="-122"/>
                  </a:rPr>
                  <a:t>相对原子质量</a:t>
                </a:r>
              </a:p>
              <a:p>
                <a:pPr algn="just">
                  <a:lnSpc>
                    <a:spcPts val="4000"/>
                  </a:lnSpc>
                </a:pPr>
                <a:r>
                  <a:rPr lang="zh-CN" altLang="en-US" sz="2400" b="1" dirty="0" smtClean="0">
                    <a:latin typeface="Times New Roman" pitchFamily="18" charset="0"/>
                    <a:ea typeface="宋体" pitchFamily="2" charset="-122"/>
                  </a:rPr>
                  <a:t>（</a:t>
                </a:r>
                <a:r>
                  <a:rPr lang="en-US" altLang="zh-CN" sz="2400" b="1" dirty="0" smtClean="0">
                    <a:latin typeface="Times New Roman" pitchFamily="18" charset="0"/>
                    <a:ea typeface="宋体" pitchFamily="2" charset="-122"/>
                  </a:rPr>
                  <a:t>1</a:t>
                </a:r>
                <a:r>
                  <a:rPr lang="zh-CN" altLang="en-US" sz="2400" b="1" dirty="0" smtClean="0">
                    <a:latin typeface="Times New Roman" pitchFamily="18" charset="0"/>
                    <a:ea typeface="宋体" pitchFamily="2" charset="-122"/>
                  </a:rPr>
                  <a:t>）</a:t>
                </a:r>
                <a:r>
                  <a:rPr lang="zh-CN" altLang="zh-CN" sz="2400" b="1" dirty="0" smtClean="0">
                    <a:latin typeface="Times New Roman" pitchFamily="18" charset="0"/>
                    <a:ea typeface="宋体" pitchFamily="2" charset="-122"/>
                  </a:rPr>
                  <a:t>以</a:t>
                </a:r>
                <a:r>
                  <a:rPr lang="zh-CN" altLang="zh-CN" sz="2400" b="1" dirty="0">
                    <a:latin typeface="Times New Roman" pitchFamily="18" charset="0"/>
                    <a:ea typeface="宋体" pitchFamily="2" charset="-122"/>
                  </a:rPr>
                  <a:t>一种碳原子</a:t>
                </a:r>
                <a:r>
                  <a:rPr lang="en-US" altLang="zh-CN" sz="2400" b="1" dirty="0">
                    <a:latin typeface="Times New Roman" pitchFamily="18" charset="0"/>
                    <a:ea typeface="宋体" pitchFamily="2" charset="-122"/>
                  </a:rPr>
                  <a:t>(</a:t>
                </a:r>
                <a:r>
                  <a:rPr lang="zh-CN" altLang="zh-CN" sz="2400" b="1" dirty="0">
                    <a:latin typeface="Times New Roman" pitchFamily="18" charset="0"/>
                    <a:ea typeface="宋体" pitchFamily="2" charset="-122"/>
                  </a:rPr>
                  <a:t>碳</a:t>
                </a:r>
                <a:r>
                  <a:rPr lang="en-US" altLang="zh-CN" sz="2400" b="1" dirty="0">
                    <a:latin typeface="Times New Roman" pitchFamily="18" charset="0"/>
                    <a:ea typeface="宋体" pitchFamily="2" charset="-122"/>
                  </a:rPr>
                  <a:t>12)</a:t>
                </a:r>
                <a:r>
                  <a:rPr lang="zh-CN" altLang="zh-CN" sz="2400" b="1" dirty="0">
                    <a:latin typeface="Times New Roman" pitchFamily="18" charset="0"/>
                    <a:ea typeface="宋体" pitchFamily="2" charset="-122"/>
                  </a:rPr>
                  <a:t>质量的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/>
                        </m:ctrlPr>
                      </m:fPr>
                      <m:num>
                        <m:r>
                          <a:rPr lang="en-US" altLang="zh-CN" sz="2400" b="1" i="1"/>
                          <m:t>𝟏</m:t>
                        </m:r>
                      </m:num>
                      <m:den>
                        <m:r>
                          <a:rPr lang="en-US" altLang="zh-CN" sz="2400" b="1" i="1"/>
                          <m:t>𝟏𝟐</m:t>
                        </m:r>
                      </m:den>
                    </m:f>
                  </m:oMath>
                </a14:m>
                <a:r>
                  <a:rPr lang="en-US" altLang="zh-CN" sz="2400" b="1" dirty="0">
                    <a:latin typeface="Times New Roman" pitchFamily="18" charset="0"/>
                    <a:ea typeface="宋体" pitchFamily="2" charset="-122"/>
                  </a:rPr>
                  <a:t>(1.66×10</a:t>
                </a:r>
                <a:r>
                  <a:rPr lang="en-US" altLang="zh-CN" sz="2400" b="1" baseline="30000" dirty="0">
                    <a:latin typeface="Times New Roman" pitchFamily="18" charset="0"/>
                    <a:ea typeface="宋体" pitchFamily="2" charset="-122"/>
                  </a:rPr>
                  <a:t>-27</a:t>
                </a:r>
                <a:r>
                  <a:rPr lang="en-US" altLang="zh-CN" sz="2400" b="1" dirty="0">
                    <a:latin typeface="Times New Roman" pitchFamily="18" charset="0"/>
                    <a:ea typeface="宋体" pitchFamily="2" charset="-122"/>
                  </a:rPr>
                  <a:t>kg)</a:t>
                </a:r>
                <a:r>
                  <a:rPr lang="zh-CN" altLang="zh-CN" sz="2400" b="1" dirty="0">
                    <a:latin typeface="Times New Roman" pitchFamily="18" charset="0"/>
                    <a:ea typeface="宋体" pitchFamily="2" charset="-122"/>
                  </a:rPr>
                  <a:t>为</a:t>
                </a:r>
                <a:r>
                  <a:rPr lang="zh-CN" altLang="zh-CN" sz="2400" b="1" dirty="0" smtClean="0">
                    <a:latin typeface="Times New Roman" pitchFamily="18" charset="0"/>
                    <a:ea typeface="宋体" pitchFamily="2" charset="-122"/>
                  </a:rPr>
                  <a:t>标准</a:t>
                </a:r>
                <a:r>
                  <a:rPr lang="zh-CN" altLang="en-US" sz="2400" b="1" dirty="0" smtClean="0">
                    <a:latin typeface="Times New Roman" pitchFamily="18" charset="0"/>
                    <a:ea typeface="宋体" pitchFamily="2" charset="-122"/>
                  </a:rPr>
                  <a:t>，</a:t>
                </a:r>
                <a:r>
                  <a:rPr lang="zh-CN" altLang="zh-CN" sz="2400" b="1" dirty="0" smtClean="0">
                    <a:latin typeface="Times New Roman" pitchFamily="18" charset="0"/>
                    <a:ea typeface="宋体" pitchFamily="2" charset="-122"/>
                  </a:rPr>
                  <a:t>其他</a:t>
                </a:r>
                <a:r>
                  <a:rPr lang="zh-CN" altLang="zh-CN" sz="2400" b="1" dirty="0">
                    <a:latin typeface="Times New Roman" pitchFamily="18" charset="0"/>
                    <a:ea typeface="宋体" pitchFamily="2" charset="-122"/>
                  </a:rPr>
                  <a:t>原子的质量跟它相比较所得到的</a:t>
                </a:r>
                <a:r>
                  <a:rPr lang="zh-CN" altLang="zh-CN" sz="2400" b="1" dirty="0" smtClean="0">
                    <a:latin typeface="Times New Roman" pitchFamily="18" charset="0"/>
                    <a:ea typeface="宋体" pitchFamily="2" charset="-122"/>
                  </a:rPr>
                  <a:t>比</a:t>
                </a:r>
                <a:r>
                  <a:rPr lang="zh-CN" altLang="en-US" sz="2400" b="1" dirty="0" smtClean="0">
                    <a:latin typeface="Times New Roman" pitchFamily="18" charset="0"/>
                    <a:ea typeface="宋体" pitchFamily="2" charset="-122"/>
                  </a:rPr>
                  <a:t>，</a:t>
                </a:r>
                <a:r>
                  <a:rPr lang="zh-CN" altLang="zh-CN" sz="2400" b="1" dirty="0" smtClean="0">
                    <a:latin typeface="Times New Roman" pitchFamily="18" charset="0"/>
                    <a:ea typeface="宋体" pitchFamily="2" charset="-122"/>
                  </a:rPr>
                  <a:t>作为</a:t>
                </a:r>
                <a:r>
                  <a:rPr lang="zh-CN" altLang="zh-CN" sz="2400" b="1" dirty="0">
                    <a:latin typeface="Times New Roman" pitchFamily="18" charset="0"/>
                    <a:ea typeface="宋体" pitchFamily="2" charset="-122"/>
                  </a:rPr>
                  <a:t>这种原子的</a:t>
                </a:r>
                <a:r>
                  <a:rPr lang="zh-CN" altLang="zh-CN" sz="2400" b="1" dirty="0" smtClean="0">
                    <a:latin typeface="Times New Roman" pitchFamily="18" charset="0"/>
                    <a:ea typeface="宋体" pitchFamily="2" charset="-122"/>
                  </a:rPr>
                  <a:t>相对原子质量</a:t>
                </a:r>
                <a:r>
                  <a:rPr lang="zh-CN" altLang="en-US" sz="2400" b="1" dirty="0" smtClean="0">
                    <a:latin typeface="Times New Roman" pitchFamily="18" charset="0"/>
                    <a:ea typeface="宋体" pitchFamily="2" charset="-122"/>
                  </a:rPr>
                  <a:t>，</a:t>
                </a:r>
                <a:r>
                  <a:rPr lang="zh-CN" altLang="zh-CN" sz="2400" b="1" dirty="0" smtClean="0">
                    <a:latin typeface="Times New Roman" pitchFamily="18" charset="0"/>
                    <a:ea typeface="宋体" pitchFamily="2" charset="-122"/>
                  </a:rPr>
                  <a:t>符号</a:t>
                </a:r>
                <a:r>
                  <a:rPr lang="zh-CN" altLang="zh-CN" sz="2400" b="1" dirty="0">
                    <a:latin typeface="Times New Roman" pitchFamily="18" charset="0"/>
                    <a:ea typeface="宋体" pitchFamily="2" charset="-122"/>
                  </a:rPr>
                  <a:t>为</a:t>
                </a:r>
                <a:r>
                  <a:rPr lang="en-US" altLang="zh-CN" sz="2400" b="1" i="1" dirty="0" err="1">
                    <a:latin typeface="Times New Roman" pitchFamily="18" charset="0"/>
                    <a:ea typeface="宋体" pitchFamily="2" charset="-122"/>
                  </a:rPr>
                  <a:t>A</a:t>
                </a:r>
                <a:r>
                  <a:rPr lang="en-US" altLang="zh-CN" sz="2400" b="1" baseline="-25000" dirty="0" err="1">
                    <a:latin typeface="Times New Roman" pitchFamily="18" charset="0"/>
                    <a:ea typeface="宋体" pitchFamily="2" charset="-122"/>
                  </a:rPr>
                  <a:t>r</a:t>
                </a:r>
                <a:r>
                  <a:rPr lang="zh-CN" altLang="zh-CN" sz="2400" b="1" dirty="0">
                    <a:latin typeface="Times New Roman" pitchFamily="18" charset="0"/>
                    <a:ea typeface="宋体" pitchFamily="2" charset="-122"/>
                  </a:rPr>
                  <a:t>。相对原子质量是通过比较得出的</a:t>
                </a:r>
                <a:r>
                  <a:rPr lang="zh-CN" altLang="zh-CN" sz="2400" b="1" dirty="0" smtClean="0">
                    <a:latin typeface="Times New Roman" pitchFamily="18" charset="0"/>
                    <a:ea typeface="宋体" pitchFamily="2" charset="-122"/>
                  </a:rPr>
                  <a:t>比值</a:t>
                </a:r>
                <a:r>
                  <a:rPr lang="zh-CN" altLang="en-US" sz="2400" b="1" dirty="0" smtClean="0">
                    <a:latin typeface="Times New Roman" pitchFamily="18" charset="0"/>
                    <a:ea typeface="宋体" pitchFamily="2" charset="-122"/>
                  </a:rPr>
                  <a:t>，</a:t>
                </a:r>
                <a:r>
                  <a:rPr lang="zh-CN" altLang="zh-CN" sz="2400" b="1" dirty="0" smtClean="0">
                    <a:latin typeface="Times New Roman" pitchFamily="18" charset="0"/>
                    <a:ea typeface="宋体" pitchFamily="2" charset="-122"/>
                  </a:rPr>
                  <a:t>单位</a:t>
                </a:r>
                <a:r>
                  <a:rPr lang="zh-CN" altLang="zh-CN" sz="2400" b="1" dirty="0">
                    <a:latin typeface="Times New Roman" pitchFamily="18" charset="0"/>
                    <a:ea typeface="宋体" pitchFamily="2" charset="-122"/>
                  </a:rPr>
                  <a:t>为“</a:t>
                </a:r>
                <a:r>
                  <a:rPr lang="en-US" altLang="zh-CN" sz="2400" b="1" dirty="0">
                    <a:latin typeface="Times New Roman" pitchFamily="18" charset="0"/>
                    <a:ea typeface="宋体" pitchFamily="2" charset="-122"/>
                  </a:rPr>
                  <a:t>1</a:t>
                </a:r>
                <a:r>
                  <a:rPr lang="zh-CN" altLang="zh-CN" sz="2400" b="1" dirty="0">
                    <a:latin typeface="Times New Roman" pitchFamily="18" charset="0"/>
                    <a:ea typeface="宋体" pitchFamily="2" charset="-122"/>
                  </a:rPr>
                  <a:t>”</a:t>
                </a:r>
                <a:r>
                  <a:rPr lang="zh-CN" altLang="zh-CN" sz="2400" b="1" dirty="0" smtClean="0">
                    <a:latin typeface="Times New Roman" pitchFamily="18" charset="0"/>
                    <a:ea typeface="宋体" pitchFamily="2" charset="-122"/>
                  </a:rPr>
                  <a:t>。</a:t>
                </a:r>
                <a:endParaRPr lang="en-US" altLang="zh-CN" sz="2400" b="1" dirty="0" smtClean="0">
                  <a:latin typeface="Times New Roman" pitchFamily="18" charset="0"/>
                  <a:ea typeface="宋体" pitchFamily="2" charset="-122"/>
                </a:endParaRPr>
              </a:p>
              <a:p>
                <a:pPr algn="just">
                  <a:lnSpc>
                    <a:spcPts val="4000"/>
                  </a:lnSpc>
                </a:pPr>
                <a:endParaRPr lang="zh-CN" altLang="zh-CN" sz="2400" b="1" dirty="0">
                  <a:latin typeface="Times New Roman" pitchFamily="18" charset="0"/>
                  <a:ea typeface="宋体" pitchFamily="2" charset="-122"/>
                </a:endParaRPr>
              </a:p>
              <a:p>
                <a:pPr algn="just">
                  <a:lnSpc>
                    <a:spcPts val="4000"/>
                  </a:lnSpc>
                </a:pPr>
                <a:r>
                  <a:rPr lang="zh-CN" altLang="zh-CN" sz="2400" b="1" dirty="0" smtClean="0">
                    <a:latin typeface="Times New Roman" pitchFamily="18" charset="0"/>
                    <a:ea typeface="宋体" pitchFamily="2" charset="-122"/>
                  </a:rPr>
                  <a:t>相对原子质量</a:t>
                </a:r>
                <a:r>
                  <a:rPr lang="en-US" altLang="zh-CN" sz="2400" b="1" dirty="0" smtClean="0">
                    <a:latin typeface="Times New Roman" pitchFamily="18" charset="0"/>
                    <a:ea typeface="宋体" pitchFamily="2" charset="-122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/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1">
                            <a:latin typeface="Times New Roman" pitchFamily="18" charset="0"/>
                            <a:ea typeface="宋体" pitchFamily="2" charset="-122"/>
                          </a:rPr>
                          <m:t>一个原子的实际质量</m:t>
                        </m:r>
                        <m:r>
                          <m:rPr>
                            <m:nor/>
                          </m:rPr>
                          <a:rPr lang="en-US" altLang="zh-CN" sz="2400" b="1">
                            <a:latin typeface="Times New Roman" pitchFamily="18" charset="0"/>
                            <a:ea typeface="宋体" pitchFamily="2" charset="-122"/>
                          </a:rPr>
                          <m:t>(</m:t>
                        </m:r>
                        <m:r>
                          <a:rPr lang="en-US" altLang="zh-CN" sz="2400" b="1" i="1"/>
                          <m:t>𝐤𝐠</m:t>
                        </m:r>
                        <m:r>
                          <m:rPr>
                            <m:nor/>
                          </m:rPr>
                          <a:rPr lang="en-US" altLang="zh-CN" sz="2400" b="1">
                            <a:latin typeface="Times New Roman" pitchFamily="18" charset="0"/>
                            <a:ea typeface="宋体" pitchFamily="2" charset="-122"/>
                          </a:rPr>
                          <m:t>)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1">
                            <a:latin typeface="Times New Roman" pitchFamily="18" charset="0"/>
                            <a:ea typeface="宋体" pitchFamily="2" charset="-122"/>
                          </a:rPr>
                          <m:t>一个碳</m:t>
                        </m:r>
                        <m:r>
                          <a:rPr lang="en-US" altLang="zh-CN" sz="2400" b="1" i="1"/>
                          <m:t>𝟏𝟐</m:t>
                        </m:r>
                        <m:r>
                          <m:rPr>
                            <m:nor/>
                          </m:rPr>
                          <a:rPr lang="zh-CN" altLang="zh-CN" sz="2400" b="1">
                            <a:latin typeface="Times New Roman" pitchFamily="18" charset="0"/>
                            <a:ea typeface="宋体" pitchFamily="2" charset="-122"/>
                          </a:rPr>
                          <m:t>原子的质量</m:t>
                        </m:r>
                        <m:r>
                          <m:rPr>
                            <m:nor/>
                          </m:rPr>
                          <a:rPr lang="en-US" altLang="zh-CN" sz="2400" b="1">
                            <a:latin typeface="Times New Roman" pitchFamily="18" charset="0"/>
                            <a:ea typeface="宋体" pitchFamily="2" charset="-122"/>
                          </a:rPr>
                          <m:t>(</m:t>
                        </m:r>
                        <m:r>
                          <a:rPr lang="en-US" altLang="zh-CN" sz="2400" b="1" i="1"/>
                          <m:t>𝐤𝐠</m:t>
                        </m:r>
                        <m:r>
                          <m:rPr>
                            <m:nor/>
                          </m:rPr>
                          <a:rPr lang="en-US" altLang="zh-CN" sz="2400" b="1">
                            <a:latin typeface="Times New Roman" pitchFamily="18" charset="0"/>
                            <a:ea typeface="宋体" pitchFamily="2" charset="-122"/>
                          </a:rPr>
                          <m:t>)</m:t>
                        </m:r>
                        <m:r>
                          <a:rPr lang="en-US" altLang="zh-CN" sz="2400" b="1"/>
                          <m:t>×</m:t>
                        </m:r>
                        <m:f>
                          <m:fPr>
                            <m:ctrlPr>
                              <a:rPr lang="zh-CN" altLang="zh-CN" sz="2400" b="1" i="1"/>
                            </m:ctrlPr>
                          </m:fPr>
                          <m:num>
                            <m:r>
                              <a:rPr lang="en-US" altLang="zh-CN" sz="2400" b="1" i="1"/>
                              <m:t>𝟏</m:t>
                            </m:r>
                          </m:num>
                          <m:den>
                            <m:r>
                              <a:rPr lang="en-US" altLang="zh-CN" sz="2400" b="1" i="1"/>
                              <m:t>𝟏𝟐</m:t>
                            </m:r>
                          </m:den>
                        </m:f>
                      </m:den>
                    </m:f>
                  </m:oMath>
                </a14:m>
                <a:endParaRPr lang="zh-CN" altLang="zh-CN" sz="2400" b="1" dirty="0">
                  <a:latin typeface="Times New Roman" pitchFamily="18" charset="0"/>
                  <a:ea typeface="宋体" pitchFamily="2" charset="-122"/>
                </a:endParaRPr>
              </a:p>
            </p:txBody>
          </p:sp>
        </mc:Choice>
        <mc:Fallback>
          <p:sp>
            <p:nvSpPr>
              <p:cNvPr id="16" name="文本框 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55782" y="1310202"/>
                <a:ext cx="10523418" cy="5291513"/>
              </a:xfrm>
              <a:prstGeom prst="rect">
                <a:avLst/>
              </a:prstGeom>
              <a:blipFill rotWithShape="1">
                <a:blip r:embed="rId4"/>
                <a:stretch>
                  <a:fillRect l="-869" r="-869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Box 20"/>
          <p:cNvSpPr txBox="1"/>
          <p:nvPr/>
        </p:nvSpPr>
        <p:spPr>
          <a:xfrm>
            <a:off x="3347119" y="1841959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原子序数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96897" y="1841958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核电荷数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46678" y="1841957"/>
            <a:ext cx="17315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核内质子数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933723" y="1841956"/>
            <a:ext cx="17315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核外电子数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535927" y="2383826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相等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16720" y="2861871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相反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427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1" grpId="0"/>
      <p:bldP spid="12" grpId="0"/>
      <p:bldP spid="13" grpId="0"/>
      <p:bldP spid="14" grpId="0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7" name="圆角矩形 6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5" name="文本框 99"/>
          <p:cNvSpPr txBox="1">
            <a:spLocks noChangeArrowheads="1"/>
          </p:cNvSpPr>
          <p:nvPr/>
        </p:nvSpPr>
        <p:spPr bwMode="auto">
          <a:xfrm>
            <a:off x="855782" y="1440686"/>
            <a:ext cx="10523418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常见的复分解反应类型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用化学方程式表示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endParaRPr lang="zh-CN" altLang="zh-CN" sz="2400" b="1" dirty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酸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与金属氧化物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反应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如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2400" b="1" u="sng" dirty="0">
                <a:latin typeface="Times New Roman" pitchFamily="18" charset="0"/>
                <a:cs typeface="Times New Roman" pitchFamily="18" charset="0"/>
              </a:rPr>
              <a:t>　　　　　　　　　　　　　　</a:t>
            </a:r>
            <a:r>
              <a:rPr lang="en-US" altLang="zh-CN" sz="2400" b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酸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与碱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反应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如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2400" b="1" u="sng" dirty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b="1" u="sng" dirty="0" smtClean="0">
                <a:latin typeface="Times New Roman" pitchFamily="18" charset="0"/>
                <a:cs typeface="Times New Roman" pitchFamily="18" charset="0"/>
              </a:rPr>
              <a:t>                                          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酸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与盐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反应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如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2400" b="1" u="sng" dirty="0">
                <a:latin typeface="Times New Roman" pitchFamily="18" charset="0"/>
                <a:cs typeface="Times New Roman" pitchFamily="18" charset="0"/>
              </a:rPr>
              <a:t>　　　　　　　　　　　　　　　　　　</a:t>
            </a:r>
            <a:r>
              <a:rPr lang="en-US" altLang="zh-CN" sz="2400" b="1" u="sng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碱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与盐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反应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如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2400" b="1" u="sng" dirty="0">
                <a:latin typeface="Times New Roman" pitchFamily="18" charset="0"/>
                <a:cs typeface="Times New Roman" pitchFamily="18" charset="0"/>
              </a:rPr>
              <a:t>　　　　　　　　　　　　　　　　　　　</a:t>
            </a:r>
            <a:r>
              <a:rPr lang="en-US" altLang="zh-CN" sz="24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盐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与盐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反应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如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2400" b="1" u="sng" dirty="0">
                <a:latin typeface="Times New Roman" pitchFamily="18" charset="0"/>
                <a:cs typeface="Times New Roman" pitchFamily="18" charset="0"/>
              </a:rPr>
              <a:t>　　　　　　　　　　　　　　　　　　　</a:t>
            </a:r>
            <a:r>
              <a:rPr lang="en-US" altLang="zh-CN" sz="24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溶解性口诀</a:t>
            </a:r>
          </a:p>
          <a:p>
            <a:pPr algn="just">
              <a:lnSpc>
                <a:spcPct val="150000"/>
              </a:lnSpc>
            </a:pP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钾钠硝酸铵盐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溶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；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盐酸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盐不溶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氯化银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；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硫酸盐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不溶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硫酸钡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；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碳酸盐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只溶钾钠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铵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；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溶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碱有四位钾钠和钙钡。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6" name="TextBox 15"/>
              <p:cNvSpPr txBox="1"/>
              <p:nvPr/>
            </p:nvSpPr>
            <p:spPr>
              <a:xfrm>
                <a:off x="5427522" y="2080642"/>
                <a:ext cx="4320413" cy="4650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Fe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+6HCl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anose="02010600030101010101" pitchFamily="2" charset="-122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  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2FeCl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+3H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zh-CN" altLang="en-US" sz="2400" b="1" baseline="-25000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27522" y="2080642"/>
                <a:ext cx="4320413" cy="465064"/>
              </a:xfrm>
              <a:prstGeom prst="rect">
                <a:avLst/>
              </a:prstGeom>
              <a:blipFill rotWithShape="1">
                <a:blip r:embed="rId4"/>
                <a:stretch>
                  <a:fillRect l="-2116" t="-16883" b="-207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7" name="TextBox 16"/>
              <p:cNvSpPr txBox="1"/>
              <p:nvPr/>
            </p:nvSpPr>
            <p:spPr>
              <a:xfrm>
                <a:off x="3948678" y="2624817"/>
                <a:ext cx="3895618" cy="4650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HCl+NaOH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  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NaCl+H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zh-CN" altLang="en-US" sz="2400" b="1" baseline="-25000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48678" y="2624817"/>
                <a:ext cx="3895618" cy="465064"/>
              </a:xfrm>
              <a:prstGeom prst="rect">
                <a:avLst/>
              </a:prstGeom>
              <a:blipFill rotWithShape="1">
                <a:blip r:embed="rId5"/>
                <a:stretch>
                  <a:fillRect l="-2504" t="-17105" b="-22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8" name="TextBox 17"/>
              <p:cNvSpPr txBox="1"/>
              <p:nvPr/>
            </p:nvSpPr>
            <p:spPr>
              <a:xfrm>
                <a:off x="3971255" y="3175665"/>
                <a:ext cx="5131533" cy="4650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CaCO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+2HCl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anose="02010600030101010101" pitchFamily="2" charset="-122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  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CaCl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O+CO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↑</a:t>
                </a:r>
                <a:endParaRPr lang="zh-CN" altLang="en-US" sz="2400" b="1" baseline="-25000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1255" y="3175665"/>
                <a:ext cx="5131533" cy="465064"/>
              </a:xfrm>
              <a:prstGeom prst="rect">
                <a:avLst/>
              </a:prstGeom>
              <a:blipFill rotWithShape="1">
                <a:blip r:embed="rId6"/>
                <a:stretch>
                  <a:fillRect l="-1781" t="-17105" b="-22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7" name="TextBox 26"/>
              <p:cNvSpPr txBox="1"/>
              <p:nvPr/>
            </p:nvSpPr>
            <p:spPr>
              <a:xfrm>
                <a:off x="4138675" y="3715142"/>
                <a:ext cx="5538696" cy="4650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Ca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(OH)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+Na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  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CaCO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↓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+2NaOH</a:t>
                </a:r>
                <a:endParaRPr lang="zh-CN" altLang="en-US" sz="2400" b="1" baseline="-25000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8675" y="3715142"/>
                <a:ext cx="5538696" cy="465064"/>
              </a:xfrm>
              <a:prstGeom prst="rect">
                <a:avLst/>
              </a:prstGeom>
              <a:blipFill rotWithShape="1">
                <a:blip r:embed="rId7"/>
                <a:stretch>
                  <a:fillRect l="-1762" t="-16883" b="-207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8" name="TextBox 27"/>
              <p:cNvSpPr txBox="1"/>
              <p:nvPr/>
            </p:nvSpPr>
            <p:spPr>
              <a:xfrm>
                <a:off x="4127386" y="4270687"/>
                <a:ext cx="4993675" cy="4650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Na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+CaCl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ea typeface="宋体" panose="02010600030101010101" pitchFamily="2" charset="-122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  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CaCO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↓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+2NaCl</a:t>
                </a:r>
                <a:endParaRPr lang="zh-CN" altLang="en-US" sz="2400" b="1" baseline="-25000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7386" y="4270687"/>
                <a:ext cx="4993675" cy="465064"/>
              </a:xfrm>
              <a:prstGeom prst="rect">
                <a:avLst/>
              </a:prstGeom>
              <a:blipFill rotWithShape="1">
                <a:blip r:embed="rId8"/>
                <a:stretch>
                  <a:fillRect l="-1832" t="-17105" b="-22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36682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27" grpId="0" animBg="1"/>
      <p:bldP spid="2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7" name="文本框 99"/>
          <p:cNvSpPr txBox="1">
            <a:spLocks noChangeArrowheads="1"/>
          </p:cNvSpPr>
          <p:nvPr/>
        </p:nvSpPr>
        <p:spPr bwMode="auto">
          <a:xfrm>
            <a:off x="855780" y="3201801"/>
            <a:ext cx="404359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常见化肥种类和作用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5780" y="1786225"/>
            <a:ext cx="81794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考点 </a:t>
            </a:r>
            <a:r>
              <a:rPr lang="en-US" altLang="zh-CN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3  </a:t>
            </a: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粗盐</a:t>
            </a:r>
            <a:r>
              <a:rPr lang="zh-CN" altLang="en-US" sz="2400" b="1" dirty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中难溶性杂质的去除</a:t>
            </a:r>
            <a:r>
              <a:rPr lang="en-US" altLang="zh-CN" sz="2400" b="1" dirty="0">
                <a:solidFill>
                  <a:schemeClr val="accent2"/>
                </a:solidFill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en-US" sz="2400" b="1" dirty="0">
                <a:solidFill>
                  <a:schemeClr val="accent2"/>
                </a:solidFill>
                <a:latin typeface="宋体" pitchFamily="2" charset="-122"/>
                <a:ea typeface="宋体" pitchFamily="2" charset="-122"/>
              </a:rPr>
              <a:t>详见</a:t>
            </a:r>
            <a:r>
              <a:rPr lang="zh-CN" altLang="en-US" sz="2400" b="1" dirty="0" smtClean="0">
                <a:solidFill>
                  <a:schemeClr val="accent2"/>
                </a:solidFill>
                <a:latin typeface="宋体" pitchFamily="2" charset="-122"/>
                <a:ea typeface="宋体" pitchFamily="2" charset="-122"/>
              </a:rPr>
              <a:t>“中考实验剖析”</a:t>
            </a:r>
            <a:r>
              <a:rPr lang="en-US" altLang="zh-CN" sz="2400" b="1" dirty="0" smtClean="0">
                <a:solidFill>
                  <a:schemeClr val="accent2"/>
                </a:solidFill>
                <a:latin typeface="宋体" pitchFamily="2" charset="-122"/>
                <a:ea typeface="宋体" pitchFamily="2" charset="-122"/>
              </a:rPr>
              <a:t>)</a:t>
            </a:r>
          </a:p>
          <a:p>
            <a:endParaRPr lang="en-US" altLang="zh-CN" sz="2400" b="1" dirty="0" smtClean="0">
              <a:solidFill>
                <a:schemeClr val="accent2"/>
              </a:solidFill>
              <a:latin typeface="Times New Roman" pitchFamily="18" charset="0"/>
              <a:ea typeface="黑体" pitchFamily="49" charset="-122"/>
            </a:endParaRPr>
          </a:p>
          <a:p>
            <a:r>
              <a:rPr lang="zh-CN" altLang="en-US" sz="2400" b="1" dirty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考点</a:t>
            </a:r>
            <a:r>
              <a:rPr lang="en-US" altLang="zh-CN" sz="2400" b="1" dirty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4</a:t>
            </a:r>
            <a:r>
              <a:rPr lang="zh-CN" altLang="en-US" sz="2400" b="1" dirty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　化肥</a:t>
            </a:r>
            <a:endParaRPr lang="en-US" altLang="zh-CN" sz="2400" b="1" dirty="0">
              <a:solidFill>
                <a:schemeClr val="accent2"/>
              </a:solidFill>
              <a:latin typeface="Times New Roman" pitchFamily="18" charset="0"/>
              <a:ea typeface="黑体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69965324"/>
              </p:ext>
            </p:extLst>
          </p:nvPr>
        </p:nvGraphicFramePr>
        <p:xfrm>
          <a:off x="675157" y="3904577"/>
          <a:ext cx="10929821" cy="262001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6887"/>
                <a:gridCol w="4323645"/>
                <a:gridCol w="5599289"/>
              </a:tblGrid>
              <a:tr h="60833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</a:rPr>
                        <a:t>种类</a:t>
                      </a:r>
                      <a:endParaRPr lang="en-US" altLang="zh-CN" sz="2000" b="1" dirty="0" smtClean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举例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主要作用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</a:tr>
              <a:tr h="60833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氮肥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CO(NH</a:t>
                      </a:r>
                      <a:r>
                        <a:rPr lang="en-US" altLang="zh-CN" sz="2000" b="1" kern="1200" baseline="-250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r>
                        <a:rPr lang="en-US" altLang="zh-CN" sz="2000" b="1" kern="1200" baseline="-250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、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</a:t>
                      </a:r>
                      <a:r>
                        <a:rPr lang="en-US" altLang="zh-CN" sz="2000" b="1" kern="1200" baseline="-250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HCO</a:t>
                      </a:r>
                      <a:r>
                        <a:rPr lang="en-US" altLang="zh-CN" sz="2000" b="1" kern="1200" baseline="-250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、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</a:t>
                      </a:r>
                      <a:r>
                        <a:rPr lang="en-US" altLang="zh-CN" sz="2000" b="1" kern="1200" baseline="-250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·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</a:t>
                      </a:r>
                      <a:r>
                        <a:rPr lang="en-US" altLang="zh-CN" sz="2000" b="1" kern="1200" baseline="-250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O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、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NH</a:t>
                      </a:r>
                      <a:r>
                        <a:rPr lang="en-US" altLang="zh-CN" sz="2000" b="1" kern="1200" baseline="-250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NO</a:t>
                      </a:r>
                      <a:r>
                        <a:rPr lang="en-US" altLang="zh-CN" sz="2000" b="1" kern="1200" baseline="-250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、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NaNO</a:t>
                      </a:r>
                      <a:r>
                        <a:rPr lang="en-US" altLang="zh-CN" sz="2000" b="1" kern="1200" baseline="-250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等</a:t>
                      </a:r>
                      <a:endParaRPr lang="zh-CN" altLang="en-US" sz="2400" b="1" dirty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促进植物茎、叶生长茂盛、叶色</a:t>
                      </a:r>
                      <a:r>
                        <a:rPr lang="en-US" altLang="zh-CN" sz="2000" b="1" u="sng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zh-CN" altLang="zh-CN" sz="2000" b="1" u="sng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　　　</a:t>
                      </a:r>
                      <a:r>
                        <a:rPr lang="en-US" altLang="zh-CN" sz="2000" b="1" u="sng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  <a:endParaRPr lang="zh-CN" altLang="en-US" sz="2400" b="1" dirty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60833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磷肥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itchFamily="18" charset="0"/>
                        </a:rPr>
                        <a:t>磷矿粉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itchFamily="18" charset="0"/>
                        </a:rPr>
                        <a:t>(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itchFamily="18" charset="0"/>
                        </a:rPr>
                        <a:t>磷酸钙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itchFamily="18" charset="0"/>
                        </a:rPr>
                        <a:t>)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itchFamily="18" charset="0"/>
                        </a:rPr>
                        <a:t>、钙镁磷肥、过磷酸钙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itchFamily="18" charset="0"/>
                        </a:rPr>
                        <a:t>(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itchFamily="18" charset="0"/>
                        </a:rPr>
                        <a:t>磷酸二氢钙和硫酸钙的混合物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itchFamily="18" charset="0"/>
                        </a:rPr>
                        <a:t>)</a:t>
                      </a:r>
                      <a:endParaRPr lang="zh-CN" altLang="en-US" sz="2800" b="1" dirty="0" smtClean="0">
                        <a:latin typeface="宋体" pitchFamily="2" charset="-122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促进植物根系发达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，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增强作物</a:t>
                      </a:r>
                      <a:r>
                        <a:rPr lang="en-US" altLang="zh-CN" sz="2000" b="1" u="sng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zh-CN" altLang="zh-CN" sz="2000" b="1" u="sng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　　　　</a:t>
                      </a:r>
                      <a:r>
                        <a:rPr lang="en-US" altLang="zh-CN" sz="2000" b="1" u="sng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能力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  <a:endParaRPr lang="zh-CN" altLang="en-US" sz="2400" b="1" dirty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9773311" y="4808323"/>
            <a:ext cx="7008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浓绿</a:t>
            </a:r>
            <a:endParaRPr lang="zh-CN" altLang="en-US" sz="20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445615" y="5745301"/>
            <a:ext cx="1217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抗寒抗旱</a:t>
            </a:r>
            <a:endParaRPr lang="zh-CN" altLang="en-US" sz="20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1743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0" name="文本框 99"/>
          <p:cNvSpPr txBox="1">
            <a:spLocks noChangeArrowheads="1"/>
          </p:cNvSpPr>
          <p:nvPr/>
        </p:nvSpPr>
        <p:spPr bwMode="auto">
          <a:xfrm>
            <a:off x="10532533" y="1757489"/>
            <a:ext cx="99342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0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续表</a:t>
            </a:r>
            <a:endParaRPr lang="zh-CN" altLang="zh-CN" sz="2000" b="1" dirty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2296489"/>
              </p:ext>
            </p:extLst>
          </p:nvPr>
        </p:nvGraphicFramePr>
        <p:xfrm>
          <a:off x="630001" y="2528714"/>
          <a:ext cx="10929821" cy="26750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29465"/>
                <a:gridCol w="4334933"/>
                <a:gridCol w="5565423"/>
              </a:tblGrid>
              <a:tr h="66340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</a:rPr>
                        <a:t>种类</a:t>
                      </a:r>
                      <a:endParaRPr lang="en-US" altLang="zh-CN" sz="2000" b="1" dirty="0" smtClean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举例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主要作用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</a:tr>
              <a:tr h="60833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钾肥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氯化钾、硫酸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itchFamily="18" charset="0"/>
                        </a:rPr>
                        <a:t>钾、草木灰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itchFamily="18" charset="0"/>
                        </a:rPr>
                        <a:t>(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itchFamily="18" charset="0"/>
                        </a:rPr>
                        <a:t>主要成分是碳酸钾</a:t>
                      </a:r>
                      <a:r>
                        <a:rPr lang="en-US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itchFamily="18" charset="0"/>
                        </a:rPr>
                        <a:t>)</a:t>
                      </a:r>
                      <a:endParaRPr lang="zh-CN" altLang="en-US" sz="2800" b="1" dirty="0" smtClean="0">
                        <a:latin typeface="宋体" pitchFamily="2" charset="-122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促使作物生长健壮、茎秆粗硬</a:t>
                      </a: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，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抗倒伏抗病虫害</a:t>
                      </a:r>
                      <a:endParaRPr lang="zh-CN" altLang="en-US" sz="2800" b="1" u="sng" dirty="0" smtClean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60833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复合肥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硝酸钾、磷酸二氢钾、磷酸二氢铵、磷酸氢二铵、磷酸铵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u="none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同时供给多种养分，有效成分高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541743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7" name="文本框 99"/>
          <p:cNvSpPr txBox="1">
            <a:spLocks noChangeArrowheads="1"/>
          </p:cNvSpPr>
          <p:nvPr/>
        </p:nvSpPr>
        <p:spPr bwMode="auto">
          <a:xfrm>
            <a:off x="855781" y="1835843"/>
            <a:ext cx="10534707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化肥的检验与鉴别</a:t>
            </a: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48520637"/>
              </p:ext>
            </p:extLst>
          </p:nvPr>
        </p:nvGraphicFramePr>
        <p:xfrm>
          <a:off x="838201" y="2638425"/>
          <a:ext cx="10552287" cy="270385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53701"/>
                <a:gridCol w="2069921"/>
                <a:gridCol w="2517509"/>
                <a:gridCol w="3711156"/>
              </a:tblGrid>
              <a:tr h="608339">
                <a:tc>
                  <a:txBody>
                    <a:bodyPr/>
                    <a:lstStyle/>
                    <a:p>
                      <a:pPr algn="ctr">
                        <a:lnSpc>
                          <a:spcPts val="3100"/>
                        </a:lnSpc>
                      </a:pPr>
                      <a:r>
                        <a:rPr lang="zh-CN" altLang="en-US" sz="2000" b="1" dirty="0" smtClean="0">
                          <a:latin typeface="黑体" pitchFamily="49" charset="-122"/>
                          <a:ea typeface="黑体" pitchFamily="49" charset="-122"/>
                        </a:rPr>
                        <a:t>方法</a:t>
                      </a:r>
                      <a:endParaRPr lang="en-US" altLang="zh-CN" sz="2000" b="1" dirty="0" smtClean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100"/>
                        </a:lnSpc>
                      </a:pP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氮肥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100"/>
                        </a:lnSpc>
                      </a:pP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钾肥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100"/>
                        </a:lnSpc>
                      </a:pP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磷肥</a:t>
                      </a:r>
                      <a:endParaRPr lang="zh-CN" altLang="en-US" sz="20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1B0F0"/>
                    </a:solidFill>
                  </a:tcPr>
                </a:tc>
              </a:tr>
              <a:tr h="608339">
                <a:tc>
                  <a:txBody>
                    <a:bodyPr/>
                    <a:lstStyle/>
                    <a:p>
                      <a:pPr algn="ctr">
                        <a:lnSpc>
                          <a:spcPts val="3100"/>
                        </a:lnSpc>
                      </a:pPr>
                      <a:r>
                        <a:rPr lang="zh-CN" alt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看外观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3100"/>
                        </a:lnSpc>
                      </a:pPr>
                      <a:r>
                        <a:rPr lang="zh-CN" altLang="en-US" sz="2000" b="1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白色晶体</a:t>
                      </a:r>
                      <a:endParaRPr lang="zh-CN" altLang="en-US" sz="2000" b="1" dirty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3100"/>
                        </a:lnSpc>
                      </a:pPr>
                      <a:endParaRPr lang="zh-CN" altLang="en-US" sz="2000" b="1" dirty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1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2000" b="1" u="sng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　　</a:t>
                      </a:r>
                      <a:r>
                        <a:rPr lang="en-US" altLang="zh-CN" sz="2000" b="1" u="sng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   </a:t>
                      </a: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色粉末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608339">
                <a:tc>
                  <a:txBody>
                    <a:bodyPr/>
                    <a:lstStyle/>
                    <a:p>
                      <a:pPr algn="ctr">
                        <a:lnSpc>
                          <a:spcPts val="31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加水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3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dirty="0" smtClean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全部溶于水</a:t>
                      </a:r>
                      <a:endParaRPr lang="zh-CN" altLang="en-US" sz="2000" b="1" dirty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ts val="3100"/>
                        </a:lnSpc>
                      </a:pPr>
                      <a:endParaRPr lang="zh-CN" altLang="en-US" sz="2000" b="1" dirty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1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大多数不溶于水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608339">
                <a:tc>
                  <a:txBody>
                    <a:bodyPr/>
                    <a:lstStyle/>
                    <a:p>
                      <a:pPr algn="ctr">
                        <a:lnSpc>
                          <a:spcPts val="31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加熟石灰研磨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ts val="3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2000" b="1" kern="12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放出具有刺激性气味的气体</a:t>
                      </a:r>
                      <a:endParaRPr lang="zh-CN" altLang="en-US" sz="2800" b="1" dirty="0" smtClean="0">
                        <a:latin typeface="宋体" pitchFamily="2" charset="-122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3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无刺激性气味的气体放出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ts val="3100"/>
                        </a:lnSpc>
                        <a:spcAft>
                          <a:spcPts val="0"/>
                        </a:spcAft>
                      </a:pP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8713554" y="3348909"/>
            <a:ext cx="7008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灰白</a:t>
            </a:r>
            <a:endParaRPr lang="zh-CN" altLang="en-US" sz="20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1743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720000" y="2440060"/>
            <a:ext cx="4416443" cy="627895"/>
            <a:chOff x="1034884" y="629878"/>
            <a:chExt cx="4416443" cy="627895"/>
          </a:xfrm>
        </p:grpSpPr>
        <p:sp>
          <p:nvSpPr>
            <p:cNvPr id="7" name="圆角矩形 6">
              <a:hlinkClick r:id="rId5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78" y="664479"/>
              <a:ext cx="2808649" cy="580638"/>
            </a:xfrm>
            <a:prstGeom prst="snip1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fontAlgn="auto"/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分子的性质</a:t>
              </a: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命题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点 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Times New Roman" pitchFamily="18" charset="0"/>
                  <a:ea typeface="黑体" panose="02010609060101010101" pitchFamily="49" charset="-122"/>
                  <a:cs typeface="Times New Roman" pitchFamily="18" charset="0"/>
                  <a:sym typeface="宋体" panose="02010600030101010101" pitchFamily="2" charset="-122"/>
                </a:rPr>
                <a:t>1</a:t>
              </a:r>
              <a:endParaRPr lang="zh-CN" altLang="en-US" sz="2400" b="1" strike="noStrike" noProof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圆角矩形 31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720000" y="3245091"/>
            <a:ext cx="10794668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</a:rPr>
              <a:t>1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2021·</a:t>
            </a:r>
            <a:r>
              <a:rPr lang="zh-CN" altLang="zh-CN" sz="2400" b="1" dirty="0" smtClean="0">
                <a:latin typeface="Times New Roman" pitchFamily="18" charset="0"/>
                <a:ea typeface="宋体" pitchFamily="2" charset="-122"/>
              </a:rPr>
              <a:t>河北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13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）</a:t>
            </a:r>
            <a:r>
              <a:rPr lang="zh-CN" altLang="en-US" sz="2400" b="1" dirty="0"/>
              <a:t>按如图所示进行实验。当观察到热水大面积变成红色时</a:t>
            </a:r>
            <a:r>
              <a:rPr lang="en-US" altLang="zh-CN" sz="2400" b="1" dirty="0"/>
              <a:t>,</a:t>
            </a:r>
            <a:r>
              <a:rPr lang="zh-CN" altLang="en-US" sz="2400" b="1" dirty="0"/>
              <a:t>冷水中只有品红周围变成红色。对该现象的微观解释合理的</a:t>
            </a:r>
            <a:r>
              <a:rPr lang="zh-CN" altLang="en-US" sz="2400" b="1" dirty="0" smtClean="0"/>
              <a:t>是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（    ）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A.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温度越高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分子质量越小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B.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温度越高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分子体积越大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C.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温度越高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分子间隔越小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D.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温度越高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分子运动越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快</a:t>
            </a:r>
            <a:endParaRPr lang="zh-CN" altLang="en-US" sz="2400" b="1" dirty="0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6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574681" y="1400374"/>
            <a:ext cx="5882885" cy="729465"/>
            <a:chOff x="823582" y="935961"/>
            <a:chExt cx="5767939" cy="729465"/>
          </a:xfrm>
        </p:grpSpPr>
        <p:sp>
          <p:nvSpPr>
            <p:cNvPr id="13" name="圆角矩形 12">
              <a:extLst>
                <a:ext uri="{FF2B5EF4-FFF2-40B4-BE49-F238E27FC236}">
                  <a16:creationId xmlns:a16="http://schemas.microsoft.com/office/drawing/2014/main" xmlns="" id="{4EC6608A-B202-7A41-BC30-4412A8F4D3B5}"/>
                </a:ext>
              </a:extLst>
            </p:cNvPr>
            <p:cNvSpPr/>
            <p:nvPr/>
          </p:nvSpPr>
          <p:spPr>
            <a:xfrm>
              <a:off x="823582" y="1085850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DF2E1927-ACF9-BF46-B1D7-698A0C93C3AE}"/>
                </a:ext>
              </a:extLst>
            </p:cNvPr>
            <p:cNvSpPr/>
            <p:nvPr/>
          </p:nvSpPr>
          <p:spPr>
            <a:xfrm>
              <a:off x="1732415" y="1062568"/>
              <a:ext cx="4859106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800" b="1" dirty="0" smtClean="0">
                  <a:latin typeface="宋体" pitchFamily="2" charset="-122"/>
                  <a:ea typeface="宋体" pitchFamily="2" charset="-122"/>
                </a:rPr>
                <a:t>数据链接</a:t>
              </a:r>
              <a:r>
                <a:rPr kumimoji="1" lang="en-US" altLang="zh-CN" sz="2800" b="1" dirty="0">
                  <a:latin typeface="宋体" pitchFamily="2" charset="-122"/>
                  <a:ea typeface="宋体" pitchFamily="2" charset="-122"/>
                </a:rPr>
                <a:t> </a:t>
              </a:r>
              <a:r>
                <a:rPr kumimoji="1" lang="en-US" altLang="zh-CN" sz="2800" b="1" dirty="0" smtClean="0">
                  <a:latin typeface="宋体" pitchFamily="2" charset="-122"/>
                  <a:ea typeface="宋体" pitchFamily="2" charset="-122"/>
                </a:rPr>
                <a:t> </a:t>
              </a:r>
              <a:r>
                <a:rPr kumimoji="1" lang="zh-CN" altLang="en-US" sz="2800" b="1" dirty="0" smtClean="0">
                  <a:latin typeface="宋体" pitchFamily="2" charset="-122"/>
                  <a:ea typeface="宋体" pitchFamily="2" charset="-122"/>
                </a:rPr>
                <a:t>真题试做</a:t>
              </a:r>
              <a:endParaRPr kumimoji="1" lang="zh-CN" altLang="en-US" sz="2800" b="1" dirty="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5920A314-74D5-1E43-9B9B-B3ABE0865528}"/>
                </a:ext>
              </a:extLst>
            </p:cNvPr>
            <p:cNvSpPr/>
            <p:nvPr/>
          </p:nvSpPr>
          <p:spPr>
            <a:xfrm>
              <a:off x="1173503" y="935961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245421" y="1049837"/>
              <a:ext cx="585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1</a:t>
              </a:r>
              <a:endParaRPr lang="zh-CN" altLang="en-US" sz="2800" b="1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9209742" y="3890908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pic>
        <p:nvPicPr>
          <p:cNvPr id="21" name="XD+104.eps" descr="id:2147505119;FounderCES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39177" y="4705943"/>
            <a:ext cx="2101184" cy="159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22750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7" name="文本框 99"/>
          <p:cNvSpPr txBox="1">
            <a:spLocks noChangeArrowheads="1"/>
          </p:cNvSpPr>
          <p:nvPr/>
        </p:nvSpPr>
        <p:spPr bwMode="auto">
          <a:xfrm>
            <a:off x="688623" y="1689081"/>
            <a:ext cx="10826044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/>
              <a:t>3.</a:t>
            </a:r>
            <a:r>
              <a:rPr lang="zh-CN" altLang="zh-CN" sz="2400" b="1" dirty="0"/>
              <a:t>铵态氮肥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铵根离子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zh-CN" sz="2400" b="1" dirty="0"/>
              <a:t>的检验</a:t>
            </a:r>
          </a:p>
          <a:p>
            <a:pPr algn="just">
              <a:lnSpc>
                <a:spcPct val="150000"/>
              </a:lnSpc>
            </a:pPr>
            <a:r>
              <a:rPr lang="zh-CN" altLang="zh-CN" sz="2400" b="1" dirty="0"/>
              <a:t>方法</a:t>
            </a:r>
            <a:r>
              <a:rPr lang="zh-CN" altLang="zh-CN" sz="2400" b="1" dirty="0" smtClean="0"/>
              <a:t>一</a:t>
            </a:r>
            <a:r>
              <a:rPr lang="zh-CN" altLang="en-US" sz="2400" b="1" dirty="0" smtClean="0"/>
              <a:t>：</a:t>
            </a:r>
            <a:r>
              <a:rPr lang="zh-CN" altLang="zh-CN" sz="2400" b="1" dirty="0" smtClean="0"/>
              <a:t>取</a:t>
            </a:r>
            <a:r>
              <a:rPr lang="zh-CN" altLang="zh-CN" sz="2400" b="1" dirty="0"/>
              <a:t>样品于试管</a:t>
            </a:r>
            <a:r>
              <a:rPr lang="zh-CN" altLang="zh-CN" sz="2400" b="1" dirty="0" smtClean="0"/>
              <a:t>中</a:t>
            </a:r>
            <a:r>
              <a:rPr lang="zh-CN" altLang="en-US" sz="2400" b="1" dirty="0" smtClean="0"/>
              <a:t>，</a:t>
            </a:r>
            <a:r>
              <a:rPr lang="zh-CN" altLang="zh-CN" sz="2400" b="1" dirty="0" smtClean="0"/>
              <a:t>加</a:t>
            </a:r>
            <a:r>
              <a:rPr lang="zh-CN" altLang="zh-CN" sz="2400" b="1" dirty="0"/>
              <a:t>水</a:t>
            </a:r>
            <a:r>
              <a:rPr lang="zh-CN" altLang="zh-CN" sz="2400" b="1" dirty="0" smtClean="0"/>
              <a:t>溶解</a:t>
            </a:r>
            <a:r>
              <a:rPr lang="zh-CN" altLang="en-US" sz="2400" b="1" dirty="0" smtClean="0"/>
              <a:t>，</a:t>
            </a:r>
            <a:r>
              <a:rPr lang="zh-CN" altLang="zh-CN" sz="2400" b="1" dirty="0" smtClean="0"/>
              <a:t>加入</a:t>
            </a:r>
            <a:r>
              <a:rPr lang="zh-CN" altLang="zh-CN" sz="2400" b="1" dirty="0"/>
              <a:t>适量氢氧化钠</a:t>
            </a:r>
            <a:r>
              <a:rPr lang="zh-CN" altLang="zh-CN" sz="2400" b="1" dirty="0" smtClean="0"/>
              <a:t>溶液</a:t>
            </a:r>
            <a:r>
              <a:rPr lang="zh-CN" altLang="en-US" sz="2400" b="1" dirty="0" smtClean="0"/>
              <a:t>，</a:t>
            </a:r>
            <a:r>
              <a:rPr lang="zh-CN" altLang="zh-CN" sz="2400" b="1" dirty="0" smtClean="0"/>
              <a:t>微热</a:t>
            </a:r>
            <a:r>
              <a:rPr lang="zh-CN" altLang="en-US" sz="2400" b="1" dirty="0" smtClean="0"/>
              <a:t>，</a:t>
            </a:r>
            <a:r>
              <a:rPr lang="zh-CN" altLang="zh-CN" sz="2400" b="1" dirty="0" smtClean="0"/>
              <a:t>在</a:t>
            </a:r>
            <a:r>
              <a:rPr lang="zh-CN" altLang="zh-CN" sz="2400" b="1" dirty="0"/>
              <a:t>试管口放一张</a:t>
            </a:r>
            <a:r>
              <a:rPr lang="en-US" altLang="zh-CN" sz="2400" b="1" u="sng" dirty="0"/>
              <a:t> </a:t>
            </a:r>
            <a:r>
              <a:rPr lang="zh-CN" altLang="zh-CN" sz="2400" b="1" u="sng" dirty="0"/>
              <a:t>　　</a:t>
            </a:r>
            <a:r>
              <a:rPr lang="en-US" altLang="zh-CN" sz="2400" b="1" u="sng" dirty="0" smtClean="0"/>
              <a:t>   </a:t>
            </a:r>
            <a:r>
              <a:rPr lang="zh-CN" altLang="zh-CN" sz="2400" b="1" dirty="0" smtClean="0"/>
              <a:t>的</a:t>
            </a:r>
            <a:r>
              <a:rPr lang="en-US" altLang="zh-CN" sz="2400" b="1" u="sng" dirty="0" smtClean="0"/>
              <a:t> </a:t>
            </a:r>
            <a:r>
              <a:rPr lang="zh-CN" altLang="zh-CN" sz="2400" b="1" u="sng" dirty="0"/>
              <a:t>　　　</a:t>
            </a:r>
            <a:r>
              <a:rPr lang="en-US" altLang="zh-CN" sz="2400" b="1" u="sng" dirty="0" smtClean="0"/>
              <a:t> </a:t>
            </a:r>
            <a:r>
              <a:rPr lang="zh-CN" altLang="zh-CN" sz="2400" b="1" dirty="0" smtClean="0"/>
              <a:t>石蕊试纸</a:t>
            </a:r>
            <a:r>
              <a:rPr lang="zh-CN" altLang="en-US" sz="2400" b="1" dirty="0" smtClean="0"/>
              <a:t>，</a:t>
            </a:r>
            <a:r>
              <a:rPr lang="zh-CN" altLang="zh-CN" sz="2400" b="1" dirty="0" smtClean="0"/>
              <a:t>若</a:t>
            </a:r>
            <a:r>
              <a:rPr lang="zh-CN" altLang="zh-CN" sz="2400" b="1" dirty="0"/>
              <a:t>试纸变</a:t>
            </a:r>
            <a:r>
              <a:rPr lang="en-US" altLang="zh-CN" sz="2400" b="1" u="sng" dirty="0"/>
              <a:t> </a:t>
            </a:r>
            <a:r>
              <a:rPr lang="zh-CN" altLang="zh-CN" sz="2400" b="1" u="sng" dirty="0"/>
              <a:t>　</a:t>
            </a:r>
            <a:r>
              <a:rPr lang="en-US" altLang="zh-CN" sz="2400" b="1" u="sng" dirty="0" smtClean="0"/>
              <a:t> </a:t>
            </a:r>
            <a:r>
              <a:rPr lang="zh-CN" altLang="zh-CN" sz="2400" b="1" u="sng" dirty="0"/>
              <a:t>　</a:t>
            </a:r>
            <a:r>
              <a:rPr lang="zh-CN" altLang="en-US" sz="2400" b="1" dirty="0" smtClean="0"/>
              <a:t>，</a:t>
            </a:r>
            <a:r>
              <a:rPr lang="zh-CN" altLang="zh-CN" sz="2400" b="1" dirty="0" smtClean="0"/>
              <a:t>说明</a:t>
            </a:r>
            <a:r>
              <a:rPr lang="zh-CN" altLang="zh-CN" sz="2400" b="1" dirty="0"/>
              <a:t>样品中有铵根离子。</a:t>
            </a:r>
            <a:r>
              <a:rPr lang="en-US" altLang="zh-CN" sz="2400" b="1" dirty="0"/>
              <a:t> </a:t>
            </a:r>
            <a:endParaRPr lang="zh-CN" altLang="zh-CN" sz="2400" b="1" dirty="0"/>
          </a:p>
          <a:p>
            <a:pPr algn="just">
              <a:lnSpc>
                <a:spcPct val="150000"/>
              </a:lnSpc>
            </a:pPr>
            <a:r>
              <a:rPr lang="zh-CN" altLang="zh-CN" sz="2400" b="1" dirty="0"/>
              <a:t>用化学方程式</a:t>
            </a:r>
            <a:r>
              <a:rPr lang="zh-CN" altLang="zh-CN" sz="2400" b="1" dirty="0" smtClean="0"/>
              <a:t>举例</a:t>
            </a:r>
            <a:r>
              <a:rPr lang="zh-CN" altLang="en-US" sz="2400" b="1" dirty="0" smtClean="0"/>
              <a:t>：</a:t>
            </a:r>
            <a:r>
              <a:rPr lang="zh-CN" altLang="zh-CN" sz="2400" b="1" u="sng" dirty="0"/>
              <a:t>　　　　　　　　　　　　　　　　　　　</a:t>
            </a:r>
            <a:r>
              <a:rPr lang="zh-CN" altLang="zh-CN" sz="2400" b="1" dirty="0" smtClean="0"/>
              <a:t>。</a:t>
            </a:r>
            <a:r>
              <a:rPr lang="en-US" altLang="zh-CN" sz="2400" b="1" dirty="0"/>
              <a:t> </a:t>
            </a:r>
            <a:endParaRPr lang="zh-CN" altLang="zh-CN" sz="2400" b="1" dirty="0"/>
          </a:p>
          <a:p>
            <a:pPr algn="just">
              <a:lnSpc>
                <a:spcPct val="150000"/>
              </a:lnSpc>
            </a:pPr>
            <a:r>
              <a:rPr lang="zh-CN" altLang="zh-CN" sz="2400" b="1" dirty="0"/>
              <a:t>方法</a:t>
            </a:r>
            <a:r>
              <a:rPr lang="zh-CN" altLang="zh-CN" sz="2400" b="1" dirty="0" smtClean="0"/>
              <a:t>二</a:t>
            </a:r>
            <a:r>
              <a:rPr lang="zh-CN" altLang="en-US" sz="2400" b="1" dirty="0" smtClean="0"/>
              <a:t>：</a:t>
            </a:r>
            <a:r>
              <a:rPr lang="zh-CN" altLang="zh-CN" sz="2400" b="1" dirty="0" smtClean="0"/>
              <a:t>取样</a:t>
            </a:r>
            <a:r>
              <a:rPr lang="zh-CN" altLang="zh-CN" sz="2400" b="1" dirty="0"/>
              <a:t>于研钵</a:t>
            </a:r>
            <a:r>
              <a:rPr lang="zh-CN" altLang="zh-CN" sz="2400" b="1" dirty="0" smtClean="0"/>
              <a:t>中</a:t>
            </a:r>
            <a:r>
              <a:rPr lang="zh-CN" altLang="en-US" sz="2400" b="1" dirty="0" smtClean="0"/>
              <a:t>，</a:t>
            </a:r>
            <a:r>
              <a:rPr lang="zh-CN" altLang="zh-CN" sz="2400" b="1" dirty="0" smtClean="0"/>
              <a:t>加</a:t>
            </a:r>
            <a:r>
              <a:rPr lang="zh-CN" altLang="zh-CN" sz="2400" b="1" u="sng" dirty="0"/>
              <a:t>　　　　</a:t>
            </a:r>
            <a:r>
              <a:rPr lang="zh-CN" altLang="zh-CN" sz="2400" b="1" dirty="0" smtClean="0"/>
              <a:t>研磨</a:t>
            </a:r>
            <a:r>
              <a:rPr lang="zh-CN" altLang="en-US" sz="2400" b="1" dirty="0" smtClean="0"/>
              <a:t>，</a:t>
            </a:r>
            <a:r>
              <a:rPr lang="zh-CN" altLang="zh-CN" sz="2400" b="1" dirty="0" smtClean="0"/>
              <a:t>如果</a:t>
            </a:r>
            <a:r>
              <a:rPr lang="zh-CN" altLang="zh-CN" sz="2400" b="1" dirty="0"/>
              <a:t>闻到刺激性氨</a:t>
            </a:r>
            <a:r>
              <a:rPr lang="zh-CN" altLang="zh-CN" sz="2400" b="1" dirty="0" smtClean="0"/>
              <a:t>味</a:t>
            </a:r>
            <a:r>
              <a:rPr lang="zh-CN" altLang="en-US" sz="2400" b="1" dirty="0" smtClean="0"/>
              <a:t>，</a:t>
            </a:r>
            <a:r>
              <a:rPr lang="zh-CN" altLang="zh-CN" sz="2400" b="1" dirty="0" smtClean="0"/>
              <a:t>说明</a:t>
            </a:r>
            <a:r>
              <a:rPr lang="zh-CN" altLang="zh-CN" sz="2400" b="1" dirty="0"/>
              <a:t>样品中有铵根离子。</a:t>
            </a:r>
            <a:r>
              <a:rPr lang="en-US" altLang="zh-CN" sz="2400" b="1" dirty="0"/>
              <a:t> </a:t>
            </a:r>
            <a:endParaRPr lang="zh-CN" altLang="zh-CN" sz="2400" b="1" dirty="0"/>
          </a:p>
          <a:p>
            <a:pPr algn="just">
              <a:lnSpc>
                <a:spcPct val="150000"/>
              </a:lnSpc>
            </a:pPr>
            <a:r>
              <a:rPr lang="zh-CN" altLang="zh-CN" sz="2400" b="1" dirty="0"/>
              <a:t>用化学方程式</a:t>
            </a:r>
            <a:r>
              <a:rPr lang="zh-CN" altLang="zh-CN" sz="2400" b="1" dirty="0" smtClean="0"/>
              <a:t>举例</a:t>
            </a:r>
            <a:r>
              <a:rPr lang="zh-CN" altLang="en-US" sz="2400" b="1" dirty="0" smtClean="0"/>
              <a:t>：</a:t>
            </a:r>
            <a:r>
              <a:rPr lang="zh-CN" altLang="zh-CN" sz="2400" b="1" u="sng" dirty="0"/>
              <a:t>　　　　　　　　　　　　　　　　　　　　</a:t>
            </a:r>
            <a:r>
              <a:rPr lang="zh-CN" altLang="zh-CN" sz="2400" b="1" dirty="0" smtClean="0"/>
              <a:t>。</a:t>
            </a:r>
            <a:r>
              <a:rPr lang="en-US" altLang="zh-CN" sz="2400" b="1" dirty="0"/>
              <a:t> </a:t>
            </a:r>
            <a:endParaRPr lang="zh-CN" altLang="zh-CN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217308" y="2880611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湿润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842906" y="2880610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红色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922198" y="2880609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602508" y="4505159"/>
            <a:ext cx="1112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熟石灰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5" name="TextBox 14"/>
              <p:cNvSpPr txBox="1"/>
              <p:nvPr/>
            </p:nvSpPr>
            <p:spPr>
              <a:xfrm>
                <a:off x="3650992" y="5637043"/>
                <a:ext cx="5965095" cy="4650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2NH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Cl+Ca(OH)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         </m:t>
                            </m:r>
                          </m:e>
                        </m:bar>
                      </m:num>
                      <m:den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/>
                        <a:ea typeface="宋体" panose="02010600030101010101" pitchFamily="2" charset="-122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CaCl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+2NH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↑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+2H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0992" y="5637043"/>
                <a:ext cx="5965095" cy="465064"/>
              </a:xfrm>
              <a:prstGeom prst="rect">
                <a:avLst/>
              </a:prstGeom>
              <a:blipFill rotWithShape="1">
                <a:blip r:embed="rId3"/>
                <a:stretch>
                  <a:fillRect l="-1636" t="-17105" b="-22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6" name="TextBox 15"/>
              <p:cNvSpPr txBox="1"/>
              <p:nvPr/>
            </p:nvSpPr>
            <p:spPr>
              <a:xfrm>
                <a:off x="3678970" y="3922682"/>
                <a:ext cx="556755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NH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NO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+NaOH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bar>
                          <m:barPr>
                            <m:ctrlP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barPr>
                          <m:e>
                            <m:r>
                              <a:rPr lang="en-US" altLang="zh-CN" sz="2000" b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</m:t>
                            </m:r>
                            <m:r>
                              <a:rPr lang="zh-CN" altLang="en-US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△</m:t>
                            </m:r>
                            <m:r>
                              <a:rPr lang="en-US" altLang="zh-CN" sz="20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    </m:t>
                            </m:r>
                          </m:e>
                        </m:bar>
                      </m:num>
                      <m:den>
                        <m:r>
                          <a:rPr lang="en-US" altLang="zh-CN" sz="2000" b="1" i="1" dirty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/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NaNO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+NH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↑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+H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zh-CN" altLang="zh-CN" sz="24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78970" y="3922682"/>
                <a:ext cx="5567550" cy="523220"/>
              </a:xfrm>
              <a:prstGeom prst="rect">
                <a:avLst/>
              </a:prstGeom>
              <a:blipFill rotWithShape="1">
                <a:blip r:embed="rId4"/>
                <a:stretch>
                  <a:fillRect l="-1752" t="-5814" r="-767" b="-174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541743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4" grpId="0"/>
      <p:bldP spid="15" grpId="0" animBg="1"/>
      <p:bldP spid="1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7" name="文本框 99"/>
          <p:cNvSpPr txBox="1">
            <a:spLocks noChangeArrowheads="1"/>
          </p:cNvSpPr>
          <p:nvPr/>
        </p:nvSpPr>
        <p:spPr bwMode="auto">
          <a:xfrm>
            <a:off x="688623" y="1937439"/>
            <a:ext cx="10826044" cy="3329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施用化肥、农药的利弊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）利：合理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施用化肥、农药能使农作物增产增收。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）弊：化肥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、农药使用不当会对环境产生影响。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土壤污染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长期使用某些化肥会使土壤酸化、板结。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大气污染：产生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氨气等有刺激性气味的气体。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水体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污染：氮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、磷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过多，导致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水体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富营养化，出现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赤潮、水华等现象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1743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4" name="圆角矩形 23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720000" y="2215178"/>
            <a:ext cx="10704356" cy="286232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【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温馨提示</a:t>
            </a:r>
            <a:r>
              <a:rPr lang="en-US" altLang="zh-CN" sz="24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】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尿素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是含氮量最高的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化肥，并且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尿素是有机物。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铵态氮肥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不能与碱性物质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如草木灰、熟石灰等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混合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施用。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初中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需要掌握的唯一一种农药就是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波尔多液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主要由硫酸铜溶液和熟石灰混合而成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。</a:t>
            </a:r>
            <a:endParaRPr lang="en-US" altLang="zh-CN" sz="2400" b="1" dirty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5001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F5A88B17-CAB7-7742-9C70-37C1F1ED5887}"/>
              </a:ext>
            </a:extLst>
          </p:cNvPr>
          <p:cNvSpPr/>
          <p:nvPr/>
        </p:nvSpPr>
        <p:spPr>
          <a:xfrm>
            <a:off x="5848954" y="2780130"/>
            <a:ext cx="350062" cy="350062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圆角矩形 2">
            <a:extLst>
              <a:ext uri="{FF2B5EF4-FFF2-40B4-BE49-F238E27FC236}">
                <a16:creationId xmlns:a16="http://schemas.microsoft.com/office/drawing/2014/main" xmlns="" id="{A0FEA59D-C2AE-DF42-8BCB-C8C0259D0B16}"/>
              </a:ext>
            </a:extLst>
          </p:cNvPr>
          <p:cNvSpPr/>
          <p:nvPr/>
        </p:nvSpPr>
        <p:spPr>
          <a:xfrm>
            <a:off x="1389563" y="2157324"/>
            <a:ext cx="3360089" cy="3221549"/>
          </a:xfrm>
          <a:prstGeom prst="roundRect">
            <a:avLst>
              <a:gd name="adj" fmla="val 400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1565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742418" y="2957815"/>
            <a:ext cx="28497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数据剖析  </a:t>
            </a:r>
            <a:endParaRPr lang="en-US" altLang="zh-CN" sz="4400" b="1" spc="600" dirty="0">
              <a:solidFill>
                <a:srgbClr val="FAB5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r>
              <a:rPr lang="zh-CN" altLang="en-US" sz="4400" b="1" spc="600" dirty="0">
                <a:solidFill>
                  <a:srgbClr val="FAB5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anti SC" panose="02010600040101010101" pitchFamily="2" charset="-122"/>
                <a:ea typeface="Yuanti SC" panose="02010600040101010101" pitchFamily="2" charset="-122"/>
              </a:rPr>
              <a:t>题型突破</a:t>
            </a:r>
          </a:p>
        </p:txBody>
      </p:sp>
      <p:sp>
        <p:nvSpPr>
          <p:cNvPr id="4" name="圆角矩形 3">
            <a:extLst>
              <a:ext uri="{FF2B5EF4-FFF2-40B4-BE49-F238E27FC236}">
                <a16:creationId xmlns:a16="http://schemas.microsoft.com/office/drawing/2014/main" xmlns="" id="{A964C95F-2FCC-314C-AFE2-CBA7E3267291}"/>
              </a:ext>
            </a:extLst>
          </p:cNvPr>
          <p:cNvSpPr/>
          <p:nvPr/>
        </p:nvSpPr>
        <p:spPr>
          <a:xfrm>
            <a:off x="4624261" y="1642717"/>
            <a:ext cx="286756" cy="4851699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三角形 7">
            <a:extLst>
              <a:ext uri="{FF2B5EF4-FFF2-40B4-BE49-F238E27FC236}">
                <a16:creationId xmlns:a16="http://schemas.microsoft.com/office/drawing/2014/main" xmlns="" id="{D9ABA66B-E34B-3749-821C-2A104C7ACF98}"/>
              </a:ext>
            </a:extLst>
          </p:cNvPr>
          <p:cNvSpPr/>
          <p:nvPr/>
        </p:nvSpPr>
        <p:spPr>
          <a:xfrm>
            <a:off x="4407329" y="1117978"/>
            <a:ext cx="720619" cy="62122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097CE391-17D6-1348-B001-A9F01EE6070D}"/>
              </a:ext>
            </a:extLst>
          </p:cNvPr>
          <p:cNvSpPr/>
          <p:nvPr/>
        </p:nvSpPr>
        <p:spPr>
          <a:xfrm>
            <a:off x="5850801" y="4251911"/>
            <a:ext cx="350062" cy="350062"/>
          </a:xfrm>
          <a:prstGeom prst="ellipse">
            <a:avLst/>
          </a:prstGeom>
          <a:solidFill>
            <a:srgbClr val="FAB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5010171" y="2712396"/>
            <a:ext cx="6404646" cy="1934090"/>
            <a:chOff x="3559940" y="2319807"/>
            <a:chExt cx="6404646" cy="1934090"/>
          </a:xfrm>
        </p:grpSpPr>
        <p:sp>
          <p:nvSpPr>
            <p:cNvPr id="18" name="文本框 2">
              <a:hlinkClick r:id="rId2" action="ppaction://hlinksldjump"/>
            </p:cNvPr>
            <p:cNvSpPr txBox="1"/>
            <p:nvPr/>
          </p:nvSpPr>
          <p:spPr>
            <a:xfrm>
              <a:off x="3559940" y="2319807"/>
              <a:ext cx="6404646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题型 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一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常见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盐的性质与用途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" name="文本框 2">
              <a:hlinkClick r:id="rId3" action="ppaction://hlinksldjump"/>
            </p:cNvPr>
            <p:cNvSpPr txBox="1"/>
            <p:nvPr/>
          </p:nvSpPr>
          <p:spPr>
            <a:xfrm>
              <a:off x="3559940" y="3792232"/>
              <a:ext cx="6264284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题型 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二  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化学肥料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373266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720000" y="2356384"/>
            <a:ext cx="5409866" cy="627895"/>
            <a:chOff x="1034884" y="629878"/>
            <a:chExt cx="5409866" cy="627895"/>
          </a:xfrm>
        </p:grpSpPr>
        <p:sp>
          <p:nvSpPr>
            <p:cNvPr id="17" name="圆角矩形 6">
              <a:hlinkClick r:id="rId4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82" y="664479"/>
              <a:ext cx="3802068" cy="580638"/>
            </a:xfrm>
            <a:prstGeom prst="snip1Rect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常见盐的性质与用途</a:t>
              </a:r>
              <a:endPara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noProof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题型一</a:t>
              </a:r>
              <a:endParaRPr lang="zh-CN" altLang="en-US" sz="24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20" name="文本框 99"/>
          <p:cNvSpPr txBox="1">
            <a:spLocks noChangeArrowheads="1"/>
          </p:cNvSpPr>
          <p:nvPr/>
        </p:nvSpPr>
        <p:spPr bwMode="auto">
          <a:xfrm>
            <a:off x="719999" y="3101089"/>
            <a:ext cx="10997867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2021•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辛集市期末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下列有关酸、碱、盐的用途的说法错误的是（ 　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）</a:t>
            </a: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硫酸用于生产化肥、农药、火药、染料以及冶炼金属、精炼石油和金属除锈等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盐酸可用于金属表面除锈、制造药物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如盐酸麻黄素、氯化锌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等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氢氧化钠俗名苛性钠、火碱或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烧碱，用于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制取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肥皂，以及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石油、造纸、纺织和印染等工业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碳酸氢钠俗称纯碱、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苏打，广泛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应用于玻璃、造纸、纺织和洗涤剂的生产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等</a:t>
            </a:r>
            <a:endParaRPr lang="zh-CN" altLang="en-US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574681" y="1411663"/>
            <a:ext cx="5882885" cy="729465"/>
            <a:chOff x="823582" y="935961"/>
            <a:chExt cx="5767939" cy="729465"/>
          </a:xfrm>
        </p:grpSpPr>
        <p:sp>
          <p:nvSpPr>
            <p:cNvPr id="21" name="圆角矩形 20">
              <a:extLst>
                <a:ext uri="{FF2B5EF4-FFF2-40B4-BE49-F238E27FC236}">
                  <a16:creationId xmlns:a16="http://schemas.microsoft.com/office/drawing/2014/main" xmlns="" id="{4EC6608A-B202-7A41-BC30-4412A8F4D3B5}"/>
                </a:ext>
              </a:extLst>
            </p:cNvPr>
            <p:cNvSpPr/>
            <p:nvPr/>
          </p:nvSpPr>
          <p:spPr>
            <a:xfrm>
              <a:off x="823582" y="1085850"/>
              <a:ext cx="3659311" cy="503434"/>
            </a:xfrm>
            <a:prstGeom prst="roundRect">
              <a:avLst/>
            </a:prstGeom>
            <a:ln w="19050">
              <a:solidFill>
                <a:srgbClr val="01B0F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DF2E1927-ACF9-BF46-B1D7-698A0C93C3AE}"/>
                </a:ext>
              </a:extLst>
            </p:cNvPr>
            <p:cNvSpPr/>
            <p:nvPr/>
          </p:nvSpPr>
          <p:spPr>
            <a:xfrm>
              <a:off x="1732415" y="1062568"/>
              <a:ext cx="4859106" cy="503434"/>
            </a:xfrm>
            <a:prstGeom prst="rect">
              <a:avLst/>
            </a:prstGeom>
            <a:solidFill>
              <a:srgbClr val="01B0F0"/>
            </a:solidFill>
            <a:ln>
              <a:solidFill>
                <a:srgbClr val="01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800" b="1" dirty="0" smtClean="0">
                  <a:latin typeface="宋体" pitchFamily="2" charset="-122"/>
                  <a:ea typeface="宋体" pitchFamily="2" charset="-122"/>
                </a:rPr>
                <a:t>数据剖析</a:t>
              </a:r>
              <a:r>
                <a:rPr kumimoji="1" lang="en-US" altLang="zh-CN" sz="2800" b="1" dirty="0" smtClean="0">
                  <a:latin typeface="宋体" pitchFamily="2" charset="-122"/>
                  <a:ea typeface="宋体" pitchFamily="2" charset="-122"/>
                </a:rPr>
                <a:t>  </a:t>
              </a:r>
              <a:r>
                <a:rPr kumimoji="1" lang="zh-CN" altLang="en-US" sz="2800" b="1" dirty="0">
                  <a:latin typeface="宋体" pitchFamily="2" charset="-122"/>
                  <a:ea typeface="宋体" pitchFamily="2" charset="-122"/>
                </a:rPr>
                <a:t>题型突破</a:t>
              </a: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5920A314-74D5-1E43-9B9B-B3ABE0865528}"/>
                </a:ext>
              </a:extLst>
            </p:cNvPr>
            <p:cNvSpPr/>
            <p:nvPr/>
          </p:nvSpPr>
          <p:spPr>
            <a:xfrm>
              <a:off x="1173503" y="935961"/>
              <a:ext cx="729465" cy="729465"/>
            </a:xfrm>
            <a:prstGeom prst="ellipse">
              <a:avLst/>
            </a:prstGeom>
            <a:solidFill>
              <a:srgbClr val="01B0F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245421" y="1049837"/>
              <a:ext cx="585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3</a:t>
              </a:r>
              <a:endParaRPr lang="zh-CN" altLang="en-US" sz="2800" b="1" dirty="0">
                <a:solidFill>
                  <a:schemeClr val="bg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10464802" y="3191401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D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6125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609600" y="1893259"/>
            <a:ext cx="1100666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题型解法</a:t>
            </a:r>
            <a:endParaRPr lang="en-US" altLang="zh-CN" sz="2400" b="1" dirty="0" smtClean="0">
              <a:solidFill>
                <a:schemeClr val="accent2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solidFill>
                <a:schemeClr val="accent2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）生活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中常见的盐主要掌握氯化钠、碳酸钠、碳酸氢钠、碳酸钙四种盐。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此外，还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需了解亚硝酸盐少量添加进食品中能作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防腐剂，但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过量具有强致癌作用。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）碳酸盐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检验：常用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的试剂是稀盐酸和澄清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石灰水，需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注意的是能与稀盐酸反应产生气体的固体不一定是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碳酸盐，还有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可能是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碳酸氢盐，活泼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金属与稀盐酸反应也可产生气体。</a:t>
            </a:r>
          </a:p>
        </p:txBody>
      </p:sp>
    </p:spTree>
    <p:extLst>
      <p:ext uri="{BB962C8B-B14F-4D97-AF65-F5344CB8AC3E}">
        <p14:creationId xmlns:p14="http://schemas.microsoft.com/office/powerpoint/2010/main" xmlns="" val="3650504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719999" y="1859390"/>
            <a:ext cx="1074951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题型演练</a:t>
            </a:r>
            <a:endParaRPr lang="en-US" altLang="zh-CN" sz="2400" b="1" dirty="0" smtClean="0">
              <a:solidFill>
                <a:schemeClr val="accent2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2021•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唐山滦州市模拟）下列物质中有一种物质与其他三种物质都能发生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反应，它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是（　　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endParaRPr lang="en-US" altLang="zh-CN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锌	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碳酸钠                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盐酸           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	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氢氧化钙</a:t>
            </a:r>
          </a:p>
        </p:txBody>
      </p:sp>
      <p:sp>
        <p:nvSpPr>
          <p:cNvPr id="6" name="矩形 5"/>
          <p:cNvSpPr/>
          <p:nvPr/>
        </p:nvSpPr>
        <p:spPr>
          <a:xfrm>
            <a:off x="2409691" y="3604954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C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4869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719999" y="1678766"/>
            <a:ext cx="1074951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2021•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唐山迁西县期末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兴趣小组的同学取实验室制取二氧化碳反应后的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滤液，逐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滴加入碳酸钠溶液。根据实验测得的数据绘制如图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其中纵坐标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m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是实验得到的沉淀或气体的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质量，横坐标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表示的是碳酸钠溶液质量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，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下列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说法不正确的是（　　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 </a:t>
            </a:r>
            <a:endParaRPr lang="en-US" altLang="zh-CN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图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中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0A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段表示生成的气体量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B. C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点时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溶液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pH&gt;7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C. A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点溶液中溶质有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种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最终生成沉淀质量为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 g</a:t>
            </a:r>
          </a:p>
        </p:txBody>
      </p:sp>
      <p:sp>
        <p:nvSpPr>
          <p:cNvPr id="11" name="矩形 10"/>
          <p:cNvSpPr/>
          <p:nvPr/>
        </p:nvSpPr>
        <p:spPr>
          <a:xfrm>
            <a:off x="2087471" y="3434364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C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XD+96.eps" descr="id:2147504777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4710" y="3593665"/>
            <a:ext cx="2844740" cy="2139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48666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719999" y="1859390"/>
            <a:ext cx="1074951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2021•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石家庄十八县一模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下列对物质用途的叙述正确的是（　　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 </a:t>
            </a:r>
            <a:endParaRPr lang="en-US" altLang="zh-CN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氯化钠是生活中的调味品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还可用于去除油脂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用酒精作测温物质的温度计可以测量沸水温度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小苏打可用作发酵粉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用铜丝可以代替保险丝</a:t>
            </a:r>
          </a:p>
        </p:txBody>
      </p:sp>
      <p:sp>
        <p:nvSpPr>
          <p:cNvPr id="7" name="矩形 6"/>
          <p:cNvSpPr/>
          <p:nvPr/>
        </p:nvSpPr>
        <p:spPr>
          <a:xfrm>
            <a:off x="9501925" y="1955518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C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311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719999" y="1859390"/>
            <a:ext cx="1074951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2021•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石家庄一模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如图所示为初中化学常见物质间的反应关系。下列说法不正确的是（　　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 </a:t>
            </a:r>
            <a:endParaRPr lang="en-US" altLang="zh-CN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反应①溶液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pH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一定发生变化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反应②④的基本反应类型可能相同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反应③一定生成难溶于水的碱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反应④一定有元素发生了化合价变化</a:t>
            </a:r>
          </a:p>
        </p:txBody>
      </p:sp>
      <p:sp>
        <p:nvSpPr>
          <p:cNvPr id="13" name="矩形 12"/>
          <p:cNvSpPr/>
          <p:nvPr/>
        </p:nvSpPr>
        <p:spPr>
          <a:xfrm>
            <a:off x="2742226" y="2508674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C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XD+97.eps" descr="id:2147504784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3998" y="2642961"/>
            <a:ext cx="2325512" cy="2318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6311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719998" y="2127426"/>
            <a:ext cx="10726933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2.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2020</a:t>
            </a:r>
            <a:r>
              <a:rPr lang="zh-CN" altLang="zh-CN" sz="2400" b="1" dirty="0" smtClean="0">
                <a:latin typeface="Times New Roman" pitchFamily="18" charset="0"/>
                <a:ea typeface="宋体" pitchFamily="2" charset="-122"/>
              </a:rPr>
              <a:t>·河北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11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）下列事实能够说明“分子在不停地运动”的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是（      ）</a:t>
            </a:r>
            <a:endParaRPr lang="en-US" altLang="zh-CN" sz="2400" b="1" dirty="0" smtClean="0">
              <a:latin typeface="Times New Roman" pitchFamily="18" charset="0"/>
              <a:ea typeface="宋体" pitchFamily="2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公园里花香四溢	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春天里柳絮飞扬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海面上浪花飞溅	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天空中乌云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翻滚</a:t>
            </a:r>
            <a:endParaRPr lang="zh-CN" altLang="en-US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040333" y="2219491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0535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719999" y="2254505"/>
            <a:ext cx="107495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2021•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承德一模）下列物质不能用来鉴别氢氧化钠溶液和稀盐酸的是（　　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 </a:t>
            </a:r>
            <a:endParaRPr lang="en-US" altLang="zh-CN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A.CO</a:t>
            </a:r>
            <a:r>
              <a:rPr lang="en-US" altLang="zh-CN" sz="2400" b="1" baseline="-25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	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B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碳酸钠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溶液              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铁粉	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紫色石蕊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试液</a:t>
            </a:r>
            <a:endParaRPr lang="zh-CN" altLang="en-US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859438" y="2360738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B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311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720000" y="2129319"/>
            <a:ext cx="4077778" cy="627895"/>
            <a:chOff x="1034884" y="629878"/>
            <a:chExt cx="4077778" cy="627895"/>
          </a:xfrm>
        </p:grpSpPr>
        <p:sp>
          <p:nvSpPr>
            <p:cNvPr id="17" name="圆角矩形 6">
              <a:hlinkClick r:id="rId4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flipH="1">
              <a:off x="2642681" y="664479"/>
              <a:ext cx="2469981" cy="580638"/>
            </a:xfrm>
            <a:prstGeom prst="snip1Rect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化学肥料</a:t>
              </a:r>
              <a:endPara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034884" y="629878"/>
              <a:ext cx="1511539" cy="627895"/>
            </a:xfrm>
            <a:prstGeom prst="snipRoundRect">
              <a:avLst/>
            </a:prstGeom>
            <a:solidFill>
              <a:srgbClr val="FAB52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Autofit/>
            </a:bodyPr>
            <a:lstStyle/>
            <a:p>
              <a:pPr algn="ctr" fontAlgn="auto"/>
              <a:r>
                <a:rPr lang="zh-CN" altLang="en-US" sz="2400" b="1" noProof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题型二</a:t>
              </a:r>
              <a:endParaRPr lang="zh-CN" altLang="en-US" sz="2400" b="1" strike="noStrike" noProof="1">
                <a:solidFill>
                  <a:schemeClr val="bg1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 bwMode="auto">
            <a:xfrm rot="16200000">
              <a:off x="2545866" y="849766"/>
              <a:ext cx="36000" cy="216000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20" name="文本框 99"/>
          <p:cNvSpPr txBox="1">
            <a:spLocks noChangeArrowheads="1"/>
          </p:cNvSpPr>
          <p:nvPr/>
        </p:nvSpPr>
        <p:spPr bwMode="auto">
          <a:xfrm>
            <a:off x="720000" y="3069139"/>
            <a:ext cx="10984232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2021•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沧州任丘市期末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碳酸氢铵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(NH</a:t>
            </a:r>
            <a:r>
              <a:rPr lang="en-US" altLang="zh-CN" sz="2400" b="1" baseline="-250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HCO</a:t>
            </a:r>
            <a:r>
              <a:rPr lang="en-US" altLang="zh-CN" sz="2400" b="1" baseline="-25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是农业生产中一种常见的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化肥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关于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它的说法错误的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（          ）</a:t>
            </a: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A.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它是由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四种元素组成的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B.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碳酸氢铵适宜在晴朗的天气下使用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C.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碳酸氢铵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不稳定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受热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易分解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D.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碳酸氢铵适宜低温、避光、密封保存</a:t>
            </a:r>
            <a:endParaRPr lang="en-US" altLang="zh-CN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25" name="圆角矩形 2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hlinkClick r:id="rId5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矩形 11"/>
          <p:cNvSpPr/>
          <p:nvPr/>
        </p:nvSpPr>
        <p:spPr>
          <a:xfrm>
            <a:off x="5023082" y="3715405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B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5028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719998" y="1452990"/>
            <a:ext cx="1074951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题型解法</a:t>
            </a:r>
            <a:endParaRPr lang="en-US" altLang="zh-CN" sz="2400" b="1" dirty="0" smtClean="0">
              <a:solidFill>
                <a:schemeClr val="accent2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solidFill>
                <a:schemeClr val="accent2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）掌握常见化肥分类的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依据，以及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氮肥、钾肥、磷肥对农作物的作用。含有两种或两种以上营养元素的化肥是复合肥。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）铵态氮肥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能与碱反应产生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氨气，常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据此鉴别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铵态氮肥，同样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铵态氮肥不宜与碱性物质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如熟石灰、草木灰等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混合施用。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）合理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施用化肥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可提高农作物的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产量，但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不合理施用化肥可能导致土壤板结、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酸化，甚至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造成严重的环境污染等问题。</a:t>
            </a:r>
          </a:p>
        </p:txBody>
      </p:sp>
    </p:spTree>
    <p:extLst>
      <p:ext uri="{BB962C8B-B14F-4D97-AF65-F5344CB8AC3E}">
        <p14:creationId xmlns:p14="http://schemas.microsoft.com/office/powerpoint/2010/main" xmlns="" val="790249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69247" y="1743041"/>
            <a:ext cx="1056639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题型演练</a:t>
            </a:r>
            <a:endParaRPr lang="en-US" altLang="zh-CN" sz="2400" b="1" dirty="0" smtClean="0">
              <a:solidFill>
                <a:schemeClr val="accent2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2021•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承德一模）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科学使用化肥是农业增产的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重要手段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。下列化肥属于复合肥的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是（　　）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A.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尿素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CO(NH</a:t>
            </a:r>
            <a:r>
              <a:rPr lang="en-US" altLang="zh-CN" sz="24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4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B.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硝酸铵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en-US" altLang="zh-CN" sz="2400" b="1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NO</a:t>
            </a:r>
            <a:r>
              <a:rPr lang="en-US" altLang="zh-CN" sz="24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zh-CN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硫酸钾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2400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altLang="zh-CN" sz="2400" b="1" baseline="-250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	 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D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硝酸钾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KNO</a:t>
            </a:r>
            <a:r>
              <a:rPr lang="en-US" altLang="zh-CN" sz="2400" b="1" baseline="-25000" dirty="0">
                <a:latin typeface="Times New Roman" pitchFamily="18" charset="0"/>
                <a:cs typeface="Times New Roman" pitchFamily="18" charset="0"/>
              </a:rPr>
              <a:t>3</a:t>
            </a: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24174" y="3473944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D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2024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719998" y="1780374"/>
            <a:ext cx="1074951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2021•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北京通州区一模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草木灰是一种农家肥料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其有效成分是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K</a:t>
            </a:r>
            <a:r>
              <a:rPr lang="en-US" altLang="zh-CN" sz="2400" b="1" baseline="-25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CO</a:t>
            </a:r>
            <a:r>
              <a:rPr lang="en-US" altLang="zh-CN" sz="2400" b="1" baseline="-25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，它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属于（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　） </a:t>
            </a: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钾肥	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磷肥	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氮肥	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复合肥</a:t>
            </a:r>
          </a:p>
        </p:txBody>
      </p:sp>
      <p:sp>
        <p:nvSpPr>
          <p:cNvPr id="6" name="矩形 5"/>
          <p:cNvSpPr/>
          <p:nvPr/>
        </p:nvSpPr>
        <p:spPr>
          <a:xfrm>
            <a:off x="1509845" y="2428624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A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311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44178" y="2006149"/>
            <a:ext cx="1056889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2021•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重庆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叶子发黄的水稻易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倒伏，专家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建议施用含钾的复合肥料。下列肥料符合要求的是（　　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 </a:t>
            </a: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A.NH</a:t>
            </a:r>
            <a:r>
              <a:rPr lang="en-US" altLang="zh-CN" sz="2400" b="1" baseline="-250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NO</a:t>
            </a:r>
            <a:r>
              <a:rPr lang="en-US" altLang="zh-CN" sz="2400" b="1" baseline="-25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B.KNO</a:t>
            </a:r>
            <a:r>
              <a:rPr lang="en-US" altLang="zh-CN" sz="24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C.NH</a:t>
            </a:r>
            <a:r>
              <a:rPr lang="en-US" altLang="zh-CN" sz="2400" b="1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altLang="zh-CN" sz="24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PO</a:t>
            </a:r>
            <a:r>
              <a:rPr lang="en-US" altLang="zh-CN" sz="2400" b="1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D.K</a:t>
            </a:r>
            <a:r>
              <a:rPr lang="en-US" altLang="zh-CN" sz="24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altLang="zh-CN" sz="2400" b="1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17580" y="2653490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B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311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720000" y="2051303"/>
            <a:ext cx="10783378" cy="3467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2021•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保定二模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下列对物质的分类正确的是（         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A.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非晶体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——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玻璃、石蜡、海波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B.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混合物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——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白醋、石灰水、盐酸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C.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绝缘体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——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塑料、橡胶、石墨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D.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复合肥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——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硝酸铵、硝酸钾、磷酸氢二铵</a:t>
            </a:r>
          </a:p>
        </p:txBody>
      </p:sp>
      <p:sp>
        <p:nvSpPr>
          <p:cNvPr id="14" name="矩形 13"/>
          <p:cNvSpPr/>
          <p:nvPr/>
        </p:nvSpPr>
        <p:spPr>
          <a:xfrm>
            <a:off x="7698930" y="2142844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311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9" name="圆角矩形 8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2">
              <a:hlinkClick r:id="rId2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618399" y="1927128"/>
            <a:ext cx="1097528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2021•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成都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为区分硫酸钾、氯化铵、硫酸铵、磷矿粉四种固体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物质，以下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方案及结论有误的是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     ）</a:t>
            </a:r>
            <a:endParaRPr lang="en-US" altLang="zh-CN" sz="24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观察固体颜色能区分出磷矿粉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取样，加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熟石灰研磨闻到氨味的物质有两种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取样，溶解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后加硝酸钡溶液能区分出硫酸铵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用水和氢氧化钡溶液能区分出四种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物质</a:t>
            </a:r>
            <a:endParaRPr lang="zh-CN" altLang="en-US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529372" y="2583964"/>
            <a:ext cx="51689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noProof="1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C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057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703178" y="2697664"/>
            <a:ext cx="10726933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2017</a:t>
            </a:r>
            <a:r>
              <a:rPr lang="zh-CN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·河北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11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）用分子的知识解释下列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现象，其中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合理的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是（        ）</a:t>
            </a:r>
            <a:endParaRPr lang="en-US" altLang="zh-CN" sz="24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水结成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冰，是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因为水分子停止了运动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变瘪了的乒乓球放在热水中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鼓起，是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由于分子的体积变大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加入糖的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水变甜，是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由于分子永不停息地做无规则运动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D.1 L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大豆与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 L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水混合后总体积小于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 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，是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由于分子间有间隙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9760372" y="2783736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3991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703178" y="2545115"/>
            <a:ext cx="10726933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4.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2016</a:t>
            </a:r>
            <a:r>
              <a:rPr lang="zh-CN" altLang="zh-CN" sz="2400" b="1" dirty="0" smtClean="0">
                <a:latin typeface="Times New Roman" pitchFamily="18" charset="0"/>
                <a:ea typeface="宋体" pitchFamily="2" charset="-122"/>
              </a:rPr>
              <a:t>·河北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11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）下列事实能够说明“分子在不断运动”的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是（         ）</a:t>
            </a:r>
            <a:endParaRPr lang="en-US" altLang="zh-CN" sz="2400" b="1" dirty="0">
              <a:latin typeface="Times New Roman" pitchFamily="18" charset="0"/>
              <a:ea typeface="宋体" pitchFamily="2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 smtClean="0">
              <a:latin typeface="Times New Roman" pitchFamily="18" charset="0"/>
              <a:ea typeface="宋体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A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</a:rPr>
              <a:t>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公路上大雾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弥漫        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	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</a:rPr>
              <a:t>B.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花棚里香气扑鼻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宋体" pitchFamily="2" charset="-122"/>
              </a:rPr>
              <a:t>C.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湖面上柳絮飘扬	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            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D</a:t>
            </a:r>
            <a:r>
              <a:rPr lang="en-US" altLang="zh-CN" sz="2400" b="1" dirty="0">
                <a:latin typeface="Times New Roman" pitchFamily="18" charset="0"/>
                <a:ea typeface="宋体" pitchFamily="2" charset="-122"/>
              </a:rPr>
              <a:t>.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氧气被压缩进钢瓶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9833851" y="2627243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3991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99"/>
          <p:cNvSpPr txBox="1">
            <a:spLocks noChangeArrowheads="1"/>
          </p:cNvSpPr>
          <p:nvPr/>
        </p:nvSpPr>
        <p:spPr bwMode="auto">
          <a:xfrm>
            <a:off x="719997" y="1946033"/>
            <a:ext cx="10726933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5.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2015·</a:t>
            </a:r>
            <a:r>
              <a:rPr lang="zh-CN" altLang="zh-CN" sz="2400" b="1" dirty="0" smtClean="0">
                <a:latin typeface="Times New Roman" pitchFamily="18" charset="0"/>
                <a:ea typeface="宋体" pitchFamily="2" charset="-122"/>
              </a:rPr>
              <a:t>河北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9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）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用“分子的观点”解释下列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现象，不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正确的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是（       ）</a:t>
            </a:r>
            <a:endParaRPr lang="en-US" altLang="zh-CN" sz="24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水结成冰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——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分子发生变化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B.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气体易被压缩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——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分子间隔大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C.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水加糖变甜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——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分子不停地运动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D.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铁块很难被压缩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——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分子间存在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斥力 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9897752" y="2024727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3991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0" name="文本框 99"/>
          <p:cNvSpPr txBox="1">
            <a:spLocks noChangeArrowheads="1"/>
          </p:cNvSpPr>
          <p:nvPr/>
        </p:nvSpPr>
        <p:spPr bwMode="auto">
          <a:xfrm>
            <a:off x="719998" y="2239547"/>
            <a:ext cx="1035440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6.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2014·</a:t>
            </a:r>
            <a:r>
              <a:rPr lang="zh-CN" altLang="zh-CN" sz="2400" b="1" dirty="0" smtClean="0">
                <a:latin typeface="Times New Roman" pitchFamily="18" charset="0"/>
                <a:ea typeface="宋体" pitchFamily="2" charset="-122"/>
              </a:rPr>
              <a:t>河北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9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）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如图所示的实验中不能用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“分子在不停地运动”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解释的是（       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endParaRPr lang="en-US" altLang="zh-CN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11001.eps" descr="id:2147505126;FounderCE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8084" y="3781780"/>
            <a:ext cx="6238230" cy="21600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463039" y="2891536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5566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 bwMode="auto">
          <a:xfrm>
            <a:off x="8979177" y="90585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1557" y="824822"/>
            <a:ext cx="1746910" cy="457900"/>
            <a:chOff x="8480182" y="1575737"/>
            <a:chExt cx="1678579" cy="520692"/>
          </a:xfrm>
        </p:grpSpPr>
        <p:sp>
          <p:nvSpPr>
            <p:cNvPr id="5" name="圆角矩形 4"/>
            <p:cNvSpPr/>
            <p:nvPr/>
          </p:nvSpPr>
          <p:spPr>
            <a:xfrm>
              <a:off x="8480182" y="1575737"/>
              <a:ext cx="1678579" cy="52069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AB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>
              <a:hlinkClick r:id="rId3" action="ppaction://hlinksldjump"/>
            </p:cNvPr>
            <p:cNvSpPr txBox="1"/>
            <p:nvPr/>
          </p:nvSpPr>
          <p:spPr>
            <a:xfrm>
              <a:off x="8575416" y="1593530"/>
              <a:ext cx="1527522" cy="489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返回子目录</a:t>
              </a:r>
            </a:p>
          </p:txBody>
        </p:sp>
      </p:grpSp>
      <p:sp>
        <p:nvSpPr>
          <p:cNvPr id="10" name="文本框 99"/>
          <p:cNvSpPr txBox="1">
            <a:spLocks noChangeArrowheads="1"/>
          </p:cNvSpPr>
          <p:nvPr/>
        </p:nvSpPr>
        <p:spPr bwMode="auto">
          <a:xfrm>
            <a:off x="719997" y="2239547"/>
            <a:ext cx="10693069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7.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2013·</a:t>
            </a:r>
            <a:r>
              <a:rPr lang="zh-CN" altLang="zh-CN" sz="2400" b="1" dirty="0" smtClean="0">
                <a:latin typeface="Times New Roman" pitchFamily="18" charset="0"/>
                <a:ea typeface="宋体" pitchFamily="2" charset="-122"/>
              </a:rPr>
              <a:t>河北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，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</a:rPr>
              <a:t>11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</a:rPr>
              <a:t>）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登山时喝空的矿泉水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瓶，拧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紧瓶盖。下山后瓶子变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瘪，瓶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内的气体分子（       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A.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个数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减少           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B.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质量减小 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间隔减小 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体积减小</a:t>
            </a:r>
            <a:endParaRPr lang="en-US" altLang="zh-CN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32194" y="2891536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</a:t>
            </a:r>
            <a:endParaRPr lang="zh-CN" altLang="en-US" sz="2400" b="1" baseline="-250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4665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5315</TotalTime>
  <Words>2654</Words>
  <Application>Microsoft Office PowerPoint</Application>
  <PresentationFormat>自定义</PresentationFormat>
  <Paragraphs>412</Paragraphs>
  <Slides>47</Slides>
  <Notes>18</Notes>
  <HiddenSlides>0</HiddenSlides>
  <MMClips>0</MMClips>
  <ScaleCrop>false</ScaleCrop>
  <HeadingPairs>
    <vt:vector size="4" baseType="variant">
      <vt:variant>
        <vt:lpstr>主题</vt:lpstr>
      </vt:variant>
      <vt:variant>
        <vt:i4>5</vt:i4>
      </vt:variant>
      <vt:variant>
        <vt:lpstr>幻灯片标题</vt:lpstr>
      </vt:variant>
      <vt:variant>
        <vt:i4>47</vt:i4>
      </vt:variant>
    </vt:vector>
  </HeadingPairs>
  <TitlesOfParts>
    <vt:vector size="52" baseType="lpstr">
      <vt:lpstr>Office 主题​​</vt:lpstr>
      <vt:lpstr>2_自定义设计方案</vt:lpstr>
      <vt:lpstr>1_自定义设计方案</vt:lpstr>
      <vt:lpstr>自定义设计方案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lrsff</dc:creator>
  <cp:lastModifiedBy>dell</cp:lastModifiedBy>
  <cp:revision>491</cp:revision>
  <dcterms:created xsi:type="dcterms:W3CDTF">2020-07-19T08:35:37Z</dcterms:created>
  <dcterms:modified xsi:type="dcterms:W3CDTF">2022-02-25T15:31:40Z</dcterms:modified>
</cp:coreProperties>
</file>